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av" ContentType="audio/x-wav"/>
  <Default Extension="png" ContentType="image/png"/>
  <Default Extension="wdp" ContentType="image/vnd.ms-photo"/>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handoutMasterIdLst>
    <p:handoutMasterId r:id="rId196"/>
  </p:handoutMasterIdLst>
  <p:sldIdLst>
    <p:sldId id="257" r:id="rId3"/>
    <p:sldId id="259" r:id="rId4"/>
    <p:sldId id="281" r:id="rId5"/>
    <p:sldId id="258" r:id="rId6"/>
    <p:sldId id="261" r:id="rId7"/>
    <p:sldId id="262" r:id="rId8"/>
    <p:sldId id="263" r:id="rId9"/>
    <p:sldId id="288" r:id="rId10"/>
    <p:sldId id="289" r:id="rId11"/>
    <p:sldId id="290" r:id="rId12"/>
    <p:sldId id="287" r:id="rId13"/>
    <p:sldId id="270" r:id="rId14"/>
    <p:sldId id="291" r:id="rId15"/>
    <p:sldId id="292" r:id="rId16"/>
    <p:sldId id="293" r:id="rId17"/>
    <p:sldId id="294" r:id="rId18"/>
    <p:sldId id="295" r:id="rId19"/>
    <p:sldId id="296" r:id="rId20"/>
    <p:sldId id="315" r:id="rId21"/>
    <p:sldId id="325" r:id="rId22"/>
    <p:sldId id="321" r:id="rId23"/>
    <p:sldId id="322" r:id="rId24"/>
    <p:sldId id="323" r:id="rId25"/>
    <p:sldId id="310" r:id="rId26"/>
    <p:sldId id="311" r:id="rId27"/>
    <p:sldId id="324" r:id="rId28"/>
    <p:sldId id="309" r:id="rId29"/>
    <p:sldId id="312" r:id="rId30"/>
    <p:sldId id="313" r:id="rId31"/>
    <p:sldId id="314" r:id="rId32"/>
    <p:sldId id="316" r:id="rId33"/>
    <p:sldId id="317" r:id="rId34"/>
    <p:sldId id="318" r:id="rId35"/>
    <p:sldId id="319" r:id="rId36"/>
    <p:sldId id="343" r:id="rId37"/>
    <p:sldId id="320"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26" r:id="rId51"/>
    <p:sldId id="327" r:id="rId52"/>
    <p:sldId id="328" r:id="rId53"/>
    <p:sldId id="329" r:id="rId54"/>
    <p:sldId id="342" r:id="rId55"/>
    <p:sldId id="331" r:id="rId56"/>
    <p:sldId id="332" r:id="rId57"/>
    <p:sldId id="334" r:id="rId58"/>
    <p:sldId id="337" r:id="rId60"/>
    <p:sldId id="335" r:id="rId61"/>
    <p:sldId id="336" r:id="rId62"/>
    <p:sldId id="338" r:id="rId63"/>
    <p:sldId id="339" r:id="rId64"/>
    <p:sldId id="340" r:id="rId65"/>
    <p:sldId id="341" r:id="rId66"/>
    <p:sldId id="333" r:id="rId67"/>
    <p:sldId id="344" r:id="rId68"/>
    <p:sldId id="346" r:id="rId69"/>
    <p:sldId id="345" r:id="rId70"/>
    <p:sldId id="347" r:id="rId71"/>
    <p:sldId id="348" r:id="rId72"/>
    <p:sldId id="349" r:id="rId73"/>
    <p:sldId id="350" r:id="rId74"/>
    <p:sldId id="351" r:id="rId75"/>
    <p:sldId id="352" r:id="rId76"/>
    <p:sldId id="353" r:id="rId77"/>
    <p:sldId id="354" r:id="rId78"/>
    <p:sldId id="355" r:id="rId79"/>
    <p:sldId id="356" r:id="rId80"/>
    <p:sldId id="357" r:id="rId81"/>
    <p:sldId id="358" r:id="rId82"/>
    <p:sldId id="359" r:id="rId83"/>
    <p:sldId id="360" r:id="rId84"/>
    <p:sldId id="362" r:id="rId85"/>
    <p:sldId id="363" r:id="rId86"/>
    <p:sldId id="364" r:id="rId87"/>
    <p:sldId id="365" r:id="rId88"/>
    <p:sldId id="366" r:id="rId89"/>
    <p:sldId id="423" r:id="rId90"/>
    <p:sldId id="367" r:id="rId91"/>
    <p:sldId id="378" r:id="rId92"/>
    <p:sldId id="379" r:id="rId93"/>
    <p:sldId id="368" r:id="rId94"/>
    <p:sldId id="380" r:id="rId95"/>
    <p:sldId id="381" r:id="rId96"/>
    <p:sldId id="371" r:id="rId97"/>
    <p:sldId id="382" r:id="rId98"/>
    <p:sldId id="372" r:id="rId99"/>
    <p:sldId id="373" r:id="rId100"/>
    <p:sldId id="374" r:id="rId101"/>
    <p:sldId id="375" r:id="rId102"/>
    <p:sldId id="376" r:id="rId103"/>
    <p:sldId id="377" r:id="rId104"/>
    <p:sldId id="383" r:id="rId105"/>
    <p:sldId id="384" r:id="rId106"/>
    <p:sldId id="385" r:id="rId107"/>
    <p:sldId id="386" r:id="rId108"/>
    <p:sldId id="387" r:id="rId109"/>
    <p:sldId id="388" r:id="rId110"/>
    <p:sldId id="389" r:id="rId111"/>
    <p:sldId id="397" r:id="rId112"/>
    <p:sldId id="393" r:id="rId113"/>
    <p:sldId id="390" r:id="rId114"/>
    <p:sldId id="391" r:id="rId115"/>
    <p:sldId id="392" r:id="rId116"/>
    <p:sldId id="394" r:id="rId117"/>
    <p:sldId id="395" r:id="rId118"/>
    <p:sldId id="396" r:id="rId119"/>
    <p:sldId id="398" r:id="rId120"/>
    <p:sldId id="399" r:id="rId121"/>
    <p:sldId id="400" r:id="rId122"/>
    <p:sldId id="401" r:id="rId123"/>
    <p:sldId id="402" r:id="rId124"/>
    <p:sldId id="403" r:id="rId125"/>
    <p:sldId id="406" r:id="rId126"/>
    <p:sldId id="405" r:id="rId127"/>
    <p:sldId id="404" r:id="rId128"/>
    <p:sldId id="412" r:id="rId129"/>
    <p:sldId id="413" r:id="rId130"/>
    <p:sldId id="414" r:id="rId131"/>
    <p:sldId id="415" r:id="rId132"/>
    <p:sldId id="416" r:id="rId133"/>
    <p:sldId id="417" r:id="rId134"/>
    <p:sldId id="451" r:id="rId135"/>
    <p:sldId id="452" r:id="rId136"/>
    <p:sldId id="453" r:id="rId137"/>
    <p:sldId id="418" r:id="rId138"/>
    <p:sldId id="454" r:id="rId139"/>
    <p:sldId id="424" r:id="rId140"/>
    <p:sldId id="432" r:id="rId141"/>
    <p:sldId id="429" r:id="rId142"/>
    <p:sldId id="425" r:id="rId143"/>
    <p:sldId id="430" r:id="rId144"/>
    <p:sldId id="426" r:id="rId145"/>
    <p:sldId id="428" r:id="rId146"/>
    <p:sldId id="427" r:id="rId147"/>
    <p:sldId id="455" r:id="rId148"/>
    <p:sldId id="431" r:id="rId149"/>
    <p:sldId id="434" r:id="rId150"/>
    <p:sldId id="435" r:id="rId151"/>
    <p:sldId id="436" r:id="rId152"/>
    <p:sldId id="437" r:id="rId153"/>
    <p:sldId id="438" r:id="rId154"/>
    <p:sldId id="439" r:id="rId155"/>
    <p:sldId id="462" r:id="rId156"/>
    <p:sldId id="456" r:id="rId157"/>
    <p:sldId id="422" r:id="rId158"/>
    <p:sldId id="457" r:id="rId159"/>
    <p:sldId id="458" r:id="rId160"/>
    <p:sldId id="460" r:id="rId161"/>
    <p:sldId id="459" r:id="rId162"/>
    <p:sldId id="461" r:id="rId163"/>
    <p:sldId id="463" r:id="rId164"/>
    <p:sldId id="464" r:id="rId165"/>
    <p:sldId id="465" r:id="rId166"/>
    <p:sldId id="466" r:id="rId167"/>
    <p:sldId id="467" r:id="rId168"/>
    <p:sldId id="468" r:id="rId169"/>
    <p:sldId id="473" r:id="rId170"/>
    <p:sldId id="469" r:id="rId171"/>
    <p:sldId id="470" r:id="rId172"/>
    <p:sldId id="471" r:id="rId173"/>
    <p:sldId id="472" r:id="rId174"/>
    <p:sldId id="474" r:id="rId175"/>
    <p:sldId id="475" r:id="rId176"/>
    <p:sldId id="476" r:id="rId177"/>
    <p:sldId id="477" r:id="rId178"/>
    <p:sldId id="478" r:id="rId179"/>
    <p:sldId id="479" r:id="rId180"/>
    <p:sldId id="480" r:id="rId181"/>
    <p:sldId id="481" r:id="rId182"/>
    <p:sldId id="482" r:id="rId183"/>
    <p:sldId id="483" r:id="rId184"/>
    <p:sldId id="484" r:id="rId185"/>
    <p:sldId id="449" r:id="rId186"/>
    <p:sldId id="409" r:id="rId187"/>
    <p:sldId id="410" r:id="rId188"/>
    <p:sldId id="443" r:id="rId189"/>
    <p:sldId id="444" r:id="rId190"/>
    <p:sldId id="445" r:id="rId191"/>
    <p:sldId id="446" r:id="rId192"/>
    <p:sldId id="447" r:id="rId193"/>
    <p:sldId id="485" r:id="rId194"/>
    <p:sldId id="486" r:id="rId19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ruts2初识" id="{873EA30C-5287-469E-B73F-3D487427388A}">
          <p14:sldIdLst>
            <p14:sldId id="257"/>
          </p14:sldIdLst>
        </p14:section>
        <p14:section name="Struts2简介" id="{6D67455D-4908-4211-AB84-48F1512D0F07}">
          <p14:sldIdLst>
            <p14:sldId id="259"/>
            <p14:sldId id="281"/>
            <p14:sldId id="258"/>
            <p14:sldId id="261"/>
            <p14:sldId id="262"/>
          </p14:sldIdLst>
        </p14:section>
        <p14:section name="Struts2初体验" id="{B2D77C47-F978-4568-A916-0DD13E9ABC41}">
          <p14:sldIdLst>
            <p14:sldId id="263"/>
            <p14:sldId id="288"/>
            <p14:sldId id="289"/>
            <p14:sldId id="290"/>
            <p14:sldId id="287"/>
          </p14:sldIdLst>
        </p14:section>
        <p14:section name="执行原理" id="{CAE69EFC-736D-49E4-95FD-326FB3BE5CC7}">
          <p14:sldIdLst>
            <p14:sldId id="270"/>
            <p14:sldId id="291"/>
            <p14:sldId id="292"/>
            <p14:sldId id="293"/>
            <p14:sldId id="294"/>
            <p14:sldId id="295"/>
            <p14:sldId id="296"/>
          </p14:sldIdLst>
        </p14:section>
        <p14:section name="访问Action" id="{F867B85A-361D-4594-A3FE-C9FEA57E4D9B}">
          <p14:sldIdLst>
            <p14:sldId id="315"/>
            <p14:sldId id="325"/>
            <p14:sldId id="321"/>
            <p14:sldId id="322"/>
            <p14:sldId id="323"/>
            <p14:sldId id="310"/>
            <p14:sldId id="311"/>
            <p14:sldId id="324"/>
          </p14:sldIdLst>
        </p14:section>
        <p14:section name="拆分配置文件" id="{EC397523-45E6-4C53-A5DF-A6D6926CA022}">
          <p14:sldIdLst>
            <p14:sldId id="309"/>
          </p14:sldIdLst>
        </p14:section>
        <p14:section name="请求后缀" id="{45C402DA-9561-45C2-A4DB-D1B28A87D876}">
          <p14:sldIdLst>
            <p14:sldId id="312"/>
            <p14:sldId id="313"/>
          </p14:sldIdLst>
        </p14:section>
        <p14:section name="resultType" id="{5C340D67-EB4F-43A7-A4CB-14C82140156C}">
          <p14:sldIdLst>
            <p14:sldId id="314"/>
            <p14:sldId id="316"/>
            <p14:sldId id="317"/>
            <p14:sldId id="318"/>
            <p14:sldId id="319"/>
            <p14:sldId id="343"/>
            <p14:sldId id="320"/>
          </p14:sldIdLst>
        </p14:section>
        <p14:section name="接受参数" id="{E5BF4922-DF0F-4D6B-BAD1-4F2849C37319}">
          <p14:sldIdLst>
            <p14:sldId id="297"/>
            <p14:sldId id="298"/>
            <p14:sldId id="299"/>
            <p14:sldId id="300"/>
            <p14:sldId id="301"/>
            <p14:sldId id="302"/>
          </p14:sldIdLst>
        </p14:section>
        <p14:section name="转换器" id="{03DECC5A-5D80-45F1-ABB1-A30AEF62309F}">
          <p14:sldIdLst>
            <p14:sldId id="303"/>
            <p14:sldId id="304"/>
            <p14:sldId id="305"/>
            <p14:sldId id="306"/>
            <p14:sldId id="307"/>
            <p14:sldId id="308"/>
          </p14:sldIdLst>
        </p14:section>
        <p14:section name="访问ServletAPI" id="{201587C0-29CA-4E71-8746-04C433A24DD7}">
          <p14:sldIdLst>
            <p14:sldId id="326"/>
            <p14:sldId id="327"/>
            <p14:sldId id="328"/>
          </p14:sldIdLst>
        </p14:section>
        <p14:section name="struts常量" id="{ABF23B74-64A3-4948-9703-616AEA81FBC3}">
          <p14:sldIdLst>
            <p14:sldId id="329"/>
            <p14:sldId id="342"/>
            <p14:sldId id="331"/>
            <p14:sldId id="332"/>
          </p14:sldIdLst>
        </p14:section>
        <p14:section name="拦截器" id="{94445632-4836-43EA-A8BC-3CE2C1DF0C06}">
          <p14:sldIdLst>
            <p14:sldId id="334"/>
            <p14:sldId id="337"/>
            <p14:sldId id="335"/>
            <p14:sldId id="336"/>
            <p14:sldId id="338"/>
            <p14:sldId id="339"/>
            <p14:sldId id="340"/>
            <p14:sldId id="341"/>
          </p14:sldIdLst>
        </p14:section>
        <p14:section name="自定义拦截器" id="{739F57FC-C4A0-47D0-BE09-B54C47DA918A}">
          <p14:sldIdLst>
            <p14:sldId id="333"/>
            <p14:sldId id="344"/>
            <p14:sldId id="346"/>
            <p14:sldId id="345"/>
            <p14:sldId id="347"/>
          </p14:sldIdLst>
        </p14:section>
        <p14:section name="文件上传" id="{D3C925F7-760D-44E9-94D3-F106A4CDA2FB}">
          <p14:sldIdLst>
            <p14:sldId id="348"/>
            <p14:sldId id="349"/>
            <p14:sldId id="350"/>
            <p14:sldId id="351"/>
            <p14:sldId id="352"/>
            <p14:sldId id="353"/>
            <p14:sldId id="354"/>
            <p14:sldId id="355"/>
            <p14:sldId id="356"/>
          </p14:sldIdLst>
        </p14:section>
        <p14:section name="文件下载" id="{0974153A-4071-4D73-858D-1448A9D9D66F}">
          <p14:sldIdLst>
            <p14:sldId id="357"/>
            <p14:sldId id="358"/>
            <p14:sldId id="359"/>
          </p14:sldIdLst>
        </p14:section>
        <p14:section name="ONGL" id="{14FA395E-AD93-4B56-8553-6B45A2E796F9}">
          <p14:sldIdLst>
            <p14:sldId id="360"/>
            <p14:sldId id="362"/>
            <p14:sldId id="363"/>
            <p14:sldId id="364"/>
            <p14:sldId id="365"/>
            <p14:sldId id="366"/>
            <p14:sldId id="423"/>
            <p14:sldId id="367"/>
            <p14:sldId id="378"/>
            <p14:sldId id="379"/>
            <p14:sldId id="368"/>
            <p14:sldId id="380"/>
            <p14:sldId id="381"/>
            <p14:sldId id="371"/>
            <p14:sldId id="382"/>
            <p14:sldId id="372"/>
          </p14:sldIdLst>
        </p14:section>
        <p14:section name="struts2标签" id="{0A6AF24C-2966-4721-A12A-BEB1983B8375}">
          <p14:sldIdLst>
            <p14:sldId id="373"/>
            <p14:sldId id="374"/>
            <p14:sldId id="375"/>
            <p14:sldId id="376"/>
            <p14:sldId id="377"/>
            <p14:sldId id="383"/>
            <p14:sldId id="384"/>
            <p14:sldId id="385"/>
            <p14:sldId id="386"/>
            <p14:sldId id="387"/>
            <p14:sldId id="388"/>
            <p14:sldId id="389"/>
          </p14:sldIdLst>
        </p14:section>
        <p14:section name="UI标签" id="{170FB73C-8A12-4701-A1E3-FBECFE28592A}">
          <p14:sldIdLst>
            <p14:sldId id="397"/>
            <p14:sldId id="393"/>
            <p14:sldId id="390"/>
            <p14:sldId id="391"/>
            <p14:sldId id="392"/>
            <p14:sldId id="394"/>
            <p14:sldId id="395"/>
            <p14:sldId id="396"/>
            <p14:sldId id="398"/>
            <p14:sldId id="399"/>
            <p14:sldId id="400"/>
            <p14:sldId id="401"/>
            <p14:sldId id="402"/>
            <p14:sldId id="403"/>
            <p14:sldId id="406"/>
          </p14:sldIdLst>
        </p14:section>
        <p14:section name="主题" id="{E98A9709-A447-4D29-8DDF-B0BDB2291DD7}">
          <p14:sldIdLst>
            <p14:sldId id="405"/>
            <p14:sldId id="404"/>
          </p14:sldIdLst>
        </p14:section>
        <p14:section name="Ajax" id="{08EA8FAD-7320-42E0-9AF9-02538EAA301E}">
          <p14:sldIdLst>
            <p14:sldId id="412"/>
            <p14:sldId id="413"/>
            <p14:sldId id="414"/>
            <p14:sldId id="415"/>
          </p14:sldIdLst>
        </p14:section>
        <p14:section name="注解" id="{5D1ECB8A-6C26-437C-AFA8-6473310D31B1}">
          <p14:sldIdLst>
            <p14:sldId id="416"/>
            <p14:sldId id="417"/>
            <p14:sldId id="451"/>
            <p14:sldId id="452"/>
            <p14:sldId id="453"/>
            <p14:sldId id="418"/>
            <p14:sldId id="454"/>
          </p14:sldIdLst>
        </p14:section>
        <p14:section name="数据校验" id="{49C725CA-4F04-4C9F-86D7-A3FEC0A585DB}">
          <p14:sldIdLst>
            <p14:sldId id="424"/>
            <p14:sldId id="432"/>
            <p14:sldId id="429"/>
            <p14:sldId id="425"/>
            <p14:sldId id="430"/>
            <p14:sldId id="426"/>
            <p14:sldId id="428"/>
          </p14:sldIdLst>
        </p14:section>
        <p14:section name="验证框架" id="{EB994A1D-B4A3-4DD2-9122-0AC11B8A8366}">
          <p14:sldIdLst>
            <p14:sldId id="427"/>
            <p14:sldId id="455"/>
            <p14:sldId id="431"/>
          </p14:sldIdLst>
        </p14:section>
        <p14:section name="验证规则" id="{6A38AB3C-54CC-4175-80F6-5FF3784003BB}">
          <p14:sldIdLst>
            <p14:sldId id="434"/>
            <p14:sldId id="435"/>
            <p14:sldId id="436"/>
            <p14:sldId id="437"/>
            <p14:sldId id="438"/>
            <p14:sldId id="439"/>
          </p14:sldIdLst>
        </p14:section>
        <p14:section name="本地化国际化" id="{094354B8-EA09-456B-808E-2F98B417BE1B}">
          <p14:sldIdLst>
            <p14:sldId id="462"/>
            <p14:sldId id="456"/>
            <p14:sldId id="422"/>
            <p14:sldId id="457"/>
          </p14:sldIdLst>
        </p14:section>
        <p14:section name="Java程序国际化实例" id="{DF93ECC9-15D4-4FDF-9D91-F365787B9C7F}">
          <p14:sldIdLst>
            <p14:sldId id="458"/>
            <p14:sldId id="460"/>
            <p14:sldId id="459"/>
          </p14:sldIdLst>
        </p14:section>
        <p14:section name="struts2国际化" id="{2FD755C7-A30D-4E74-9448-332E6B99A179}">
          <p14:sldIdLst>
            <p14:sldId id="461"/>
            <p14:sldId id="463"/>
            <p14:sldId id="464"/>
            <p14:sldId id="465"/>
            <p14:sldId id="466"/>
            <p14:sldId id="467"/>
            <p14:sldId id="468"/>
            <p14:sldId id="473"/>
            <p14:sldId id="469"/>
            <p14:sldId id="470"/>
            <p14:sldId id="471"/>
            <p14:sldId id="472"/>
            <p14:sldId id="474"/>
            <p14:sldId id="475"/>
          </p14:sldIdLst>
        </p14:section>
        <p14:section name="防重复提交" id="{33D7C777-E59A-4B69-A06F-95C65354F406}">
          <p14:sldIdLst>
            <p14:sldId id="476"/>
            <p14:sldId id="477"/>
            <p14:sldId id="478"/>
            <p14:sldId id="479"/>
            <p14:sldId id="480"/>
            <p14:sldId id="481"/>
            <p14:sldId id="482"/>
            <p14:sldId id="483"/>
            <p14:sldId id="484"/>
            <p14:sldId id="449"/>
          </p14:sldIdLst>
        </p14:section>
        <p14:section name="面试题" id="{A2D915FF-AFA5-4274-86A7-4AD8F5FB2925}">
          <p14:sldIdLst>
            <p14:sldId id="409"/>
            <p14:sldId id="410"/>
          </p14:sldIdLst>
        </p14:section>
        <p14:section name="jFreechat" id="{32109D72-1154-4843-A0D3-1DE129F03FEA}">
          <p14:sldIdLst>
            <p14:sldId id="443"/>
            <p14:sldId id="444"/>
            <p14:sldId id="445"/>
            <p14:sldId id="446"/>
            <p14:sldId id="447"/>
            <p14:sldId id="485"/>
            <p14:sldId id="48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9999"/>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76" autoAdjust="0"/>
    <p:restoredTop sz="95141" autoAdjust="0"/>
  </p:normalViewPr>
  <p:slideViewPr>
    <p:cSldViewPr snapToGrid="0">
      <p:cViewPr varScale="1">
        <p:scale>
          <a:sx n="84" d="100"/>
          <a:sy n="84" d="100"/>
        </p:scale>
        <p:origin x="942" y="54"/>
      </p:cViewPr>
      <p:guideLst/>
    </p:cSldViewPr>
  </p:slideViewPr>
  <p:notesTextViewPr>
    <p:cViewPr>
      <p:scale>
        <a:sx n="1" d="1"/>
        <a:sy n="1" d="1"/>
      </p:scale>
      <p:origin x="0" y="0"/>
    </p:cViewPr>
  </p:notesTextViewPr>
  <p:notesViewPr>
    <p:cSldViewPr snapToGrid="0">
      <p:cViewPr varScale="1">
        <p:scale>
          <a:sx n="55" d="100"/>
          <a:sy n="55" d="100"/>
        </p:scale>
        <p:origin x="2856" y="4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notesMaster" Target="notesMasters/notesMaster1.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tableStyles" Target="tableStyles.xml"/><Relationship Id="rId198" Type="http://schemas.openxmlformats.org/officeDocument/2006/relationships/viewProps" Target="viewProps.xml"/><Relationship Id="rId197" Type="http://schemas.openxmlformats.org/officeDocument/2006/relationships/presProps" Target="presProps.xml"/><Relationship Id="rId196" Type="http://schemas.openxmlformats.org/officeDocument/2006/relationships/handoutMaster" Target="handoutMasters/handoutMaster1.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image" Target="../media/image38.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image" Target="../media/image3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02E6D6B-25CA-408D-B1C4-12706B2A804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107B69F-6A88-4024-9275-1AFF4DF3FFB3}"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9EB1CD-8C83-4E91-9329-6B8AAFA1EA8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8E1C1-64B1-4EF8-A21D-41B10B33954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E8E1C1-64B1-4EF8-A21D-41B10B33954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E8E1C1-64B1-4EF8-A21D-41B10B33954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8" name="矩形 27"/>
          <p:cNvSpPr/>
          <p:nvPr/>
        </p:nvSpPr>
        <p:spPr>
          <a:xfrm>
            <a:off x="-17417" y="0"/>
            <a:ext cx="9170126" cy="6858000"/>
          </a:xfrm>
          <a:prstGeom prst="rect">
            <a:avLst/>
          </a:prstGeom>
          <a:gradFill flip="none" rotWithShape="1">
            <a:gsLst>
              <a:gs pos="0">
                <a:schemeClr val="bg1">
                  <a:lumMod val="85000"/>
                </a:schemeClr>
              </a:gs>
              <a:gs pos="85000">
                <a:schemeClr val="bg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KSO_FD"/>
          <p:cNvSpPr>
            <a:spLocks noGrp="1"/>
          </p:cNvSpPr>
          <p:nvPr>
            <p:ph type="dt" sz="half" idx="10"/>
          </p:nvPr>
        </p:nvSpPr>
        <p:spPr/>
        <p:txBody>
          <a:bodyPr/>
          <a:lstStyle/>
          <a:p>
            <a:fld id="{350A1B2E-F6D5-4B09-8812-7C1BB9E60F13}" type="datetimeFigureOut">
              <a:rPr lang="zh-CN" altLang="en-US" smtClean="0"/>
            </a:fld>
            <a:endParaRPr lang="zh-CN" altLang="en-US"/>
          </a:p>
        </p:txBody>
      </p:sp>
      <p:sp>
        <p:nvSpPr>
          <p:cNvPr id="5" name="KSO_FT"/>
          <p:cNvSpPr>
            <a:spLocks noGrp="1"/>
          </p:cNvSpPr>
          <p:nvPr>
            <p:ph type="ftr" sz="quarter" idx="11"/>
          </p:nvPr>
        </p:nvSpPr>
        <p:spPr/>
        <p:txBody>
          <a:bodyPr/>
          <a:lstStyle/>
          <a:p>
            <a:endParaRPr lang="zh-CN" altLang="en-US"/>
          </a:p>
        </p:txBody>
      </p:sp>
      <p:sp>
        <p:nvSpPr>
          <p:cNvPr id="2" name="KSO_CT1"/>
          <p:cNvSpPr>
            <a:spLocks noGrp="1"/>
          </p:cNvSpPr>
          <p:nvPr>
            <p:ph type="ctrTitle" hasCustomPrompt="1"/>
          </p:nvPr>
        </p:nvSpPr>
        <p:spPr>
          <a:xfrm>
            <a:off x="1132115" y="1698172"/>
            <a:ext cx="7001688" cy="1029194"/>
          </a:xfrm>
          <a:noFill/>
        </p:spPr>
        <p:txBody>
          <a:bodyPr wrap="none" lIns="0" tIns="108000" rIns="0" bIns="0" anchor="ctr" anchorCtr="1">
            <a:noAutofit/>
          </a:bodyPr>
          <a:lstStyle>
            <a:lvl1pPr algn="ctr">
              <a:defRPr sz="4000" baseline="0">
                <a:solidFill>
                  <a:schemeClr val="tx2">
                    <a:lumMod val="75000"/>
                  </a:schemeClr>
                </a:solidFill>
                <a:latin typeface="华文中宋" panose="02010600040101010101" pitchFamily="2" charset="-122"/>
                <a:ea typeface="华文中宋" panose="02010600040101010101" pitchFamily="2" charset="-122"/>
              </a:defRPr>
            </a:lvl1pPr>
          </a:lstStyle>
          <a:p>
            <a:r>
              <a:rPr lang="zh-CN" altLang="en-US" dirty="0" smtClean="0"/>
              <a:t>单击此处添加您的标题</a:t>
            </a:r>
            <a:endParaRPr lang="en-US" dirty="0"/>
          </a:p>
        </p:txBody>
      </p:sp>
      <p:sp>
        <p:nvSpPr>
          <p:cNvPr id="3" name="KSO_CT2"/>
          <p:cNvSpPr>
            <a:spLocks noGrp="1"/>
          </p:cNvSpPr>
          <p:nvPr>
            <p:ph type="subTitle" idx="1" hasCustomPrompt="1"/>
          </p:nvPr>
        </p:nvSpPr>
        <p:spPr>
          <a:xfrm>
            <a:off x="2682235" y="2739831"/>
            <a:ext cx="3775663" cy="421380"/>
          </a:xfrm>
          <a:solidFill>
            <a:schemeClr val="accent2"/>
          </a:solidFill>
        </p:spPr>
        <p:txBody>
          <a:bodyPr anchor="ctr">
            <a:noAutofit/>
          </a:bodyPr>
          <a:lstStyle>
            <a:lvl1pPr marL="0" indent="0" algn="ct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韩丛</a:t>
            </a:r>
            <a:endParaRPr lang="zh-CN" altLang="en-US" dirty="0" smtClean="0"/>
          </a:p>
        </p:txBody>
      </p:sp>
      <p:grpSp>
        <p:nvGrpSpPr>
          <p:cNvPr id="27" name="组合 26"/>
          <p:cNvGrpSpPr/>
          <p:nvPr/>
        </p:nvGrpSpPr>
        <p:grpSpPr>
          <a:xfrm>
            <a:off x="-34834" y="4476216"/>
            <a:ext cx="9187543" cy="1341120"/>
            <a:chOff x="-34834" y="3962400"/>
            <a:chExt cx="9187543" cy="1341120"/>
          </a:xfrm>
        </p:grpSpPr>
        <p:sp>
          <p:nvSpPr>
            <p:cNvPr id="24" name="任意多边形 23"/>
            <p:cNvSpPr/>
            <p:nvPr userDrawn="1"/>
          </p:nvSpPr>
          <p:spPr>
            <a:xfrm>
              <a:off x="5399314" y="3962400"/>
              <a:ext cx="3753395" cy="1036320"/>
            </a:xfrm>
            <a:custGeom>
              <a:avLst/>
              <a:gdLst>
                <a:gd name="connsiteX0" fmla="*/ 0 w 3753395"/>
                <a:gd name="connsiteY0" fmla="*/ 1036320 h 1036320"/>
                <a:gd name="connsiteX1" fmla="*/ 3753395 w 3753395"/>
                <a:gd name="connsiteY1" fmla="*/ 0 h 1036320"/>
              </a:gdLst>
              <a:ahLst/>
              <a:cxnLst>
                <a:cxn ang="0">
                  <a:pos x="connsiteX0" y="connsiteY0"/>
                </a:cxn>
                <a:cxn ang="0">
                  <a:pos x="connsiteX1" y="connsiteY1"/>
                </a:cxn>
              </a:cxnLst>
              <a:rect l="l" t="t" r="r" b="b"/>
              <a:pathLst>
                <a:path w="3753395" h="1036320">
                  <a:moveTo>
                    <a:pt x="0" y="1036320"/>
                  </a:moveTo>
                  <a:lnTo>
                    <a:pt x="3753395" y="0"/>
                  </a:lnTo>
                </a:path>
              </a:pathLst>
            </a:cu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任意多边形 25"/>
            <p:cNvSpPr/>
            <p:nvPr userDrawn="1"/>
          </p:nvSpPr>
          <p:spPr>
            <a:xfrm>
              <a:off x="0" y="4312856"/>
              <a:ext cx="1793968" cy="982724"/>
            </a:xfrm>
            <a:custGeom>
              <a:avLst/>
              <a:gdLst>
                <a:gd name="connsiteX0" fmla="*/ 0 w 1724298"/>
                <a:gd name="connsiteY0" fmla="*/ 0 h 982724"/>
                <a:gd name="connsiteX1" fmla="*/ 1146700 w 1724298"/>
                <a:gd name="connsiteY1" fmla="*/ 285270 h 982724"/>
                <a:gd name="connsiteX2" fmla="*/ 1724298 w 1724298"/>
                <a:gd name="connsiteY2" fmla="*/ 145933 h 982724"/>
                <a:gd name="connsiteX3" fmla="*/ 0 w 1724298"/>
                <a:gd name="connsiteY3" fmla="*/ 982724 h 982724"/>
              </a:gdLst>
              <a:ahLst/>
              <a:cxnLst>
                <a:cxn ang="0">
                  <a:pos x="connsiteX0" y="connsiteY0"/>
                </a:cxn>
                <a:cxn ang="0">
                  <a:pos x="connsiteX1" y="connsiteY1"/>
                </a:cxn>
                <a:cxn ang="0">
                  <a:pos x="connsiteX2" y="connsiteY2"/>
                </a:cxn>
                <a:cxn ang="0">
                  <a:pos x="connsiteX3" y="connsiteY3"/>
                </a:cxn>
              </a:cxnLst>
              <a:rect l="l" t="t" r="r" b="b"/>
              <a:pathLst>
                <a:path w="1724298" h="982724">
                  <a:moveTo>
                    <a:pt x="0" y="0"/>
                  </a:moveTo>
                  <a:lnTo>
                    <a:pt x="1146700" y="285270"/>
                  </a:lnTo>
                  <a:lnTo>
                    <a:pt x="1724298" y="145933"/>
                  </a:lnTo>
                  <a:lnTo>
                    <a:pt x="0" y="98272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userDrawn="1"/>
          </p:nvSpPr>
          <p:spPr>
            <a:xfrm>
              <a:off x="-34834" y="4119154"/>
              <a:ext cx="3213463" cy="1184366"/>
            </a:xfrm>
            <a:custGeom>
              <a:avLst/>
              <a:gdLst>
                <a:gd name="connsiteX0" fmla="*/ 0 w 3213463"/>
                <a:gd name="connsiteY0" fmla="*/ 1184366 h 1184366"/>
                <a:gd name="connsiteX1" fmla="*/ 3213463 w 3213463"/>
                <a:gd name="connsiteY1" fmla="*/ 209006 h 1184366"/>
                <a:gd name="connsiteX2" fmla="*/ 2473234 w 3213463"/>
                <a:gd name="connsiteY2" fmla="*/ 0 h 1184366"/>
                <a:gd name="connsiteX3" fmla="*/ 0 w 3213463"/>
                <a:gd name="connsiteY3" fmla="*/ 1184366 h 1184366"/>
              </a:gdLst>
              <a:ahLst/>
              <a:cxnLst>
                <a:cxn ang="0">
                  <a:pos x="connsiteX0" y="connsiteY0"/>
                </a:cxn>
                <a:cxn ang="0">
                  <a:pos x="connsiteX1" y="connsiteY1"/>
                </a:cxn>
                <a:cxn ang="0">
                  <a:pos x="connsiteX2" y="connsiteY2"/>
                </a:cxn>
                <a:cxn ang="0">
                  <a:pos x="connsiteX3" y="connsiteY3"/>
                </a:cxn>
              </a:cxnLst>
              <a:rect l="l" t="t" r="r" b="b"/>
              <a:pathLst>
                <a:path w="3213463" h="1184366">
                  <a:moveTo>
                    <a:pt x="0" y="1184366"/>
                  </a:moveTo>
                  <a:lnTo>
                    <a:pt x="3213463" y="209006"/>
                  </a:lnTo>
                  <a:lnTo>
                    <a:pt x="2473234" y="0"/>
                  </a:lnTo>
                  <a:lnTo>
                    <a:pt x="0" y="1184366"/>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userDrawn="1"/>
          </p:nvSpPr>
          <p:spPr>
            <a:xfrm>
              <a:off x="2429692" y="4110446"/>
              <a:ext cx="6496594" cy="1140823"/>
            </a:xfrm>
            <a:custGeom>
              <a:avLst/>
              <a:gdLst>
                <a:gd name="connsiteX0" fmla="*/ 0 w 6487886"/>
                <a:gd name="connsiteY0" fmla="*/ 0 h 1158240"/>
                <a:gd name="connsiteX1" fmla="*/ 4110446 w 6487886"/>
                <a:gd name="connsiteY1" fmla="*/ 1158240 h 1158240"/>
                <a:gd name="connsiteX2" fmla="*/ 6487886 w 6487886"/>
                <a:gd name="connsiteY2" fmla="*/ 557348 h 1158240"/>
                <a:gd name="connsiteX3" fmla="*/ 2098766 w 6487886"/>
                <a:gd name="connsiteY3" fmla="*/ 17417 h 1158240"/>
                <a:gd name="connsiteX4" fmla="*/ 0 w 6487886"/>
                <a:gd name="connsiteY4" fmla="*/ 0 h 1158240"/>
                <a:gd name="connsiteX0-1" fmla="*/ 0 w 6496594"/>
                <a:gd name="connsiteY0-2" fmla="*/ 8708 h 1140823"/>
                <a:gd name="connsiteX1-3" fmla="*/ 4119154 w 6496594"/>
                <a:gd name="connsiteY1-4" fmla="*/ 1140823 h 1140823"/>
                <a:gd name="connsiteX2-5" fmla="*/ 6496594 w 6496594"/>
                <a:gd name="connsiteY2-6" fmla="*/ 539931 h 1140823"/>
                <a:gd name="connsiteX3-7" fmla="*/ 2107474 w 6496594"/>
                <a:gd name="connsiteY3-8" fmla="*/ 0 h 1140823"/>
                <a:gd name="connsiteX4-9" fmla="*/ 0 w 6496594"/>
                <a:gd name="connsiteY4-10" fmla="*/ 8708 h 11408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96594" h="1140823">
                  <a:moveTo>
                    <a:pt x="0" y="8708"/>
                  </a:moveTo>
                  <a:lnTo>
                    <a:pt x="4119154" y="1140823"/>
                  </a:lnTo>
                  <a:lnTo>
                    <a:pt x="6496594" y="539931"/>
                  </a:lnTo>
                  <a:lnTo>
                    <a:pt x="2107474" y="0"/>
                  </a:lnTo>
                  <a:lnTo>
                    <a:pt x="0" y="870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userDrawn="1"/>
          </p:nvSpPr>
          <p:spPr>
            <a:xfrm>
              <a:off x="6635931" y="4554581"/>
              <a:ext cx="2516778" cy="670560"/>
            </a:xfrm>
            <a:custGeom>
              <a:avLst/>
              <a:gdLst>
                <a:gd name="connsiteX0" fmla="*/ 0 w 2516778"/>
                <a:gd name="connsiteY0" fmla="*/ 670560 h 670560"/>
                <a:gd name="connsiteX1" fmla="*/ 2516778 w 2516778"/>
                <a:gd name="connsiteY1" fmla="*/ 322217 h 670560"/>
                <a:gd name="connsiteX2" fmla="*/ 2499360 w 2516778"/>
                <a:gd name="connsiteY2" fmla="*/ 0 h 670560"/>
                <a:gd name="connsiteX3" fmla="*/ 0 w 2516778"/>
                <a:gd name="connsiteY3" fmla="*/ 670560 h 670560"/>
              </a:gdLst>
              <a:ahLst/>
              <a:cxnLst>
                <a:cxn ang="0">
                  <a:pos x="connsiteX0" y="connsiteY0"/>
                </a:cxn>
                <a:cxn ang="0">
                  <a:pos x="connsiteX1" y="connsiteY1"/>
                </a:cxn>
                <a:cxn ang="0">
                  <a:pos x="connsiteX2" y="connsiteY2"/>
                </a:cxn>
                <a:cxn ang="0">
                  <a:pos x="connsiteX3" y="connsiteY3"/>
                </a:cxn>
              </a:cxnLst>
              <a:rect l="l" t="t" r="r" b="b"/>
              <a:pathLst>
                <a:path w="2516778" h="670560">
                  <a:moveTo>
                    <a:pt x="0" y="670560"/>
                  </a:moveTo>
                  <a:lnTo>
                    <a:pt x="2516778" y="322217"/>
                  </a:lnTo>
                  <a:lnTo>
                    <a:pt x="2499360" y="0"/>
                  </a:lnTo>
                  <a:lnTo>
                    <a:pt x="0" y="67056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userDrawn="1"/>
          </p:nvSpPr>
          <p:spPr>
            <a:xfrm>
              <a:off x="1010194" y="3979817"/>
              <a:ext cx="8125097" cy="1271452"/>
            </a:xfrm>
            <a:custGeom>
              <a:avLst/>
              <a:gdLst>
                <a:gd name="connsiteX0" fmla="*/ 0 w 8125097"/>
                <a:gd name="connsiteY0" fmla="*/ 600892 h 1271452"/>
                <a:gd name="connsiteX1" fmla="*/ 992777 w 8125097"/>
                <a:gd name="connsiteY1" fmla="*/ 0 h 1271452"/>
                <a:gd name="connsiteX2" fmla="*/ 5155475 w 8125097"/>
                <a:gd name="connsiteY2" fmla="*/ 1271452 h 1271452"/>
                <a:gd name="connsiteX3" fmla="*/ 8125097 w 8125097"/>
                <a:gd name="connsiteY3" fmla="*/ 365760 h 1271452"/>
              </a:gdLst>
              <a:ahLst/>
              <a:cxnLst>
                <a:cxn ang="0">
                  <a:pos x="connsiteX0" y="connsiteY0"/>
                </a:cxn>
                <a:cxn ang="0">
                  <a:pos x="connsiteX1" y="connsiteY1"/>
                </a:cxn>
                <a:cxn ang="0">
                  <a:pos x="connsiteX2" y="connsiteY2"/>
                </a:cxn>
                <a:cxn ang="0">
                  <a:pos x="connsiteX3" y="connsiteY3"/>
                </a:cxn>
              </a:cxnLst>
              <a:rect l="l" t="t" r="r" b="b"/>
              <a:pathLst>
                <a:path w="8125097" h="1271452">
                  <a:moveTo>
                    <a:pt x="0" y="600892"/>
                  </a:moveTo>
                  <a:lnTo>
                    <a:pt x="992777" y="0"/>
                  </a:lnTo>
                  <a:lnTo>
                    <a:pt x="5155475" y="1271452"/>
                  </a:lnTo>
                  <a:lnTo>
                    <a:pt x="8125097" y="365760"/>
                  </a:lnTo>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userDrawn="1"/>
          </p:nvSpPr>
          <p:spPr>
            <a:xfrm>
              <a:off x="2002973" y="4685212"/>
              <a:ext cx="3431836" cy="304800"/>
            </a:xfrm>
            <a:custGeom>
              <a:avLst/>
              <a:gdLst>
                <a:gd name="connsiteX0" fmla="*/ 0 w 7019109"/>
                <a:gd name="connsiteY0" fmla="*/ 722811 h 1027611"/>
                <a:gd name="connsiteX1" fmla="*/ 3352800 w 7019109"/>
                <a:gd name="connsiteY1" fmla="*/ 1027611 h 1027611"/>
                <a:gd name="connsiteX2" fmla="*/ 7019109 w 7019109"/>
                <a:gd name="connsiteY2" fmla="*/ 0 h 1027611"/>
                <a:gd name="connsiteX0-1" fmla="*/ 0 w 3352800"/>
                <a:gd name="connsiteY0-2" fmla="*/ 0 h 304800"/>
                <a:gd name="connsiteX1-3" fmla="*/ 3352800 w 3352800"/>
                <a:gd name="connsiteY1-4" fmla="*/ 304800 h 304800"/>
              </a:gdLst>
              <a:ahLst/>
              <a:cxnLst>
                <a:cxn ang="0">
                  <a:pos x="connsiteX0-1" y="connsiteY0-2"/>
                </a:cxn>
                <a:cxn ang="0">
                  <a:pos x="connsiteX1-3" y="connsiteY1-4"/>
                </a:cxn>
              </a:cxnLst>
              <a:rect l="l" t="t" r="r" b="b"/>
              <a:pathLst>
                <a:path w="3352800" h="304800">
                  <a:moveTo>
                    <a:pt x="0" y="0"/>
                  </a:moveTo>
                  <a:lnTo>
                    <a:pt x="3352800" y="304800"/>
                  </a:lnTo>
                </a:path>
              </a:pathLst>
            </a:cu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p:txBody>
      </p:sp>
      <p:sp>
        <p:nvSpPr>
          <p:cNvPr id="4" name="KSO_FD"/>
          <p:cNvSpPr>
            <a:spLocks noGrp="1"/>
          </p:cNvSpPr>
          <p:nvPr>
            <p:ph type="dt" sz="half" idx="10"/>
          </p:nvPr>
        </p:nvSpPr>
        <p:spPr/>
        <p:txBody>
          <a:bodyPr/>
          <a:lstStyle/>
          <a:p>
            <a:fld id="{350A1B2E-F6D5-4B09-8812-7C1BB9E60F13}" type="datetimeFigureOut">
              <a:rPr lang="zh-CN" altLang="en-US" smtClean="0"/>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10D63CB6-9A56-4B8D-BB64-DAAF2DF1781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67" y="365125"/>
            <a:ext cx="886883"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1585381" y="365125"/>
            <a:ext cx="5949952"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p:txBody>
      </p:sp>
      <p:sp>
        <p:nvSpPr>
          <p:cNvPr id="4" name="KSO_FD"/>
          <p:cNvSpPr>
            <a:spLocks noGrp="1"/>
          </p:cNvSpPr>
          <p:nvPr>
            <p:ph type="dt" sz="half" idx="10"/>
          </p:nvPr>
        </p:nvSpPr>
        <p:spPr/>
        <p:txBody>
          <a:bodyPr/>
          <a:lstStyle/>
          <a:p>
            <a:fld id="{350A1B2E-F6D5-4B09-8812-7C1BB9E60F13}" type="datetimeFigureOut">
              <a:rPr lang="zh-CN" altLang="en-US" smtClean="0"/>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10D63CB6-9A56-4B8D-BB64-DAAF2DF1781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2400">
                <a:latin typeface="宋体" panose="02010600030101010101" pitchFamily="2" charset="-122"/>
                <a:ea typeface="宋体" panose="02010600030101010101" pitchFamily="2" charset="-122"/>
              </a:defRPr>
            </a:lvl1pPr>
          </a:lstStyle>
          <a:p>
            <a:r>
              <a:rPr lang="zh-CN" altLang="en-US" dirty="0" smtClean="0"/>
              <a:t>单击此处编辑母版标题样式</a:t>
            </a:r>
            <a:endParaRPr lang="en-US" dirty="0"/>
          </a:p>
        </p:txBody>
      </p:sp>
      <p:sp>
        <p:nvSpPr>
          <p:cNvPr id="3" name="KSO_BC1"/>
          <p:cNvSpPr>
            <a:spLocks noGrp="1"/>
          </p:cNvSpPr>
          <p:nvPr>
            <p:ph idx="1"/>
          </p:nvPr>
        </p:nvSpPr>
        <p:spPr>
          <a:xfrm>
            <a:off x="461554" y="957622"/>
            <a:ext cx="8177349" cy="5450981"/>
          </a:xfrm>
        </p:spPr>
        <p:txBody>
          <a:bodyPr/>
          <a:lstStyle>
            <a:lvl1pPr>
              <a:defRPr sz="1800">
                <a:solidFill>
                  <a:schemeClr val="tx1"/>
                </a:solidFill>
              </a:defRPr>
            </a:lvl1pPr>
            <a:lvl2pPr marL="355600" indent="-177800">
              <a:buFont typeface="幼圆" panose="02010509060101010101" pitchFamily="49" charset="-122"/>
              <a:buChar char=" "/>
              <a:defRPr sz="1700">
                <a:solidFill>
                  <a:schemeClr val="tx1"/>
                </a:solidFill>
                <a:latin typeface="宋体" panose="02010600030101010101" pitchFamily="2" charset="-122"/>
                <a:ea typeface="宋体" panose="02010600030101010101" pitchFamily="2" charset="-122"/>
              </a:defRPr>
            </a:lvl2pPr>
            <a:lvl3pPr marL="914400" indent="0">
              <a:buFontTx/>
              <a:buNone/>
              <a:defRPr sz="1600">
                <a:latin typeface="宋体" panose="02010600030101010101" pitchFamily="2" charset="-122"/>
                <a:ea typeface="宋体" panose="02010600030101010101" pitchFamily="2" charset="-122"/>
              </a:defRPr>
            </a:lvl3pPr>
          </a:lstStyle>
          <a:p>
            <a:pPr lvl="0"/>
            <a:r>
              <a:rPr lang="zh-CN" altLang="en-US" dirty="0" smtClean="0"/>
              <a:t>单击此处编辑母版文本样式</a:t>
            </a:r>
            <a:endParaRPr lang="zh-CN" altLang="en-US" dirty="0" smtClean="0"/>
          </a:p>
          <a:p>
            <a:pPr lvl="1"/>
            <a:r>
              <a:rPr lang="zh-CN" altLang="en-US" dirty="0" smtClean="0"/>
              <a:t>第二级</a:t>
            </a:r>
            <a:endParaRPr lang="en-US" altLang="zh-CN" dirty="0" smtClean="0"/>
          </a:p>
          <a:p>
            <a:pPr lvl="2"/>
            <a:endParaRPr lang="zh-CN" altLang="en-US" dirty="0" smtClean="0"/>
          </a:p>
        </p:txBody>
      </p:sp>
      <p:sp>
        <p:nvSpPr>
          <p:cNvPr id="4" name="KSO_FD"/>
          <p:cNvSpPr>
            <a:spLocks noGrp="1"/>
          </p:cNvSpPr>
          <p:nvPr>
            <p:ph type="dt" sz="half" idx="10"/>
          </p:nvPr>
        </p:nvSpPr>
        <p:spPr/>
        <p:txBody>
          <a:bodyPr/>
          <a:lstStyle/>
          <a:p>
            <a:fld id="{350A1B2E-F6D5-4B09-8812-7C1BB9E60F13}" type="datetimeFigureOut">
              <a:rPr lang="zh-CN" altLang="en-US" smtClean="0"/>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10D63CB6-9A56-4B8D-BB64-DAAF2DF17816}" type="slidenum">
              <a:rPr lang="zh-CN" altLang="en-US" smtClean="0"/>
            </a:fld>
            <a:endParaRPr lang="zh-CN" altLang="en-US"/>
          </a:p>
        </p:txBody>
      </p:sp>
      <p:sp>
        <p:nvSpPr>
          <p:cNvPr id="8" name="圆角矩形 7"/>
          <p:cNvSpPr/>
          <p:nvPr userDrawn="1"/>
        </p:nvSpPr>
        <p:spPr>
          <a:xfrm>
            <a:off x="7363098" y="136276"/>
            <a:ext cx="1780902" cy="5547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FFF00"/>
                </a:solidFill>
                <a:latin typeface="宋体" panose="02010600030101010101" pitchFamily="2" charset="-122"/>
                <a:ea typeface="宋体" panose="02010600030101010101" pitchFamily="2" charset="-122"/>
              </a:rPr>
              <a:t>九洲盛景</a:t>
            </a:r>
            <a:endParaRPr lang="zh-CN" altLang="en-US" sz="2000" b="1" dirty="0">
              <a:solidFill>
                <a:srgbClr val="FFFF00"/>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p:cSld name="节标题">
    <p:spTree>
      <p:nvGrpSpPr>
        <p:cNvPr id="1" name=""/>
        <p:cNvGrpSpPr/>
        <p:nvPr/>
      </p:nvGrpSpPr>
      <p:grpSpPr>
        <a:xfrm>
          <a:off x="0" y="0"/>
          <a:ext cx="0" cy="0"/>
          <a:chOff x="0" y="0"/>
          <a:chExt cx="0" cy="0"/>
        </a:xfrm>
      </p:grpSpPr>
      <p:sp>
        <p:nvSpPr>
          <p:cNvPr id="11" name="矩形 10"/>
          <p:cNvSpPr/>
          <p:nvPr/>
        </p:nvSpPr>
        <p:spPr>
          <a:xfrm>
            <a:off x="1" y="0"/>
            <a:ext cx="9152708" cy="6858000"/>
          </a:xfrm>
          <a:prstGeom prst="rect">
            <a:avLst/>
          </a:prstGeom>
          <a:gradFill flip="none" rotWithShape="1">
            <a:gsLst>
              <a:gs pos="0">
                <a:schemeClr val="bg1">
                  <a:lumMod val="85000"/>
                </a:schemeClr>
              </a:gs>
              <a:gs pos="85000">
                <a:schemeClr val="bg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0" y="2610725"/>
            <a:ext cx="9144000" cy="1045038"/>
            <a:chOff x="0" y="130619"/>
            <a:chExt cx="9144000" cy="722817"/>
          </a:xfrm>
        </p:grpSpPr>
        <p:sp>
          <p:nvSpPr>
            <p:cNvPr id="7" name="任意多边形 6"/>
            <p:cNvSpPr/>
            <p:nvPr userDrawn="1"/>
          </p:nvSpPr>
          <p:spPr>
            <a:xfrm>
              <a:off x="6871063" y="313500"/>
              <a:ext cx="2272937" cy="539609"/>
            </a:xfrm>
            <a:custGeom>
              <a:avLst/>
              <a:gdLst>
                <a:gd name="connsiteX0" fmla="*/ 0 w 2272937"/>
                <a:gd name="connsiteY0" fmla="*/ 478971 h 478971"/>
                <a:gd name="connsiteX1" fmla="*/ 2272937 w 2272937"/>
                <a:gd name="connsiteY1" fmla="*/ 478971 h 478971"/>
                <a:gd name="connsiteX2" fmla="*/ 2272937 w 2272937"/>
                <a:gd name="connsiteY2" fmla="*/ 0 h 478971"/>
                <a:gd name="connsiteX3" fmla="*/ 1271452 w 2272937"/>
                <a:gd name="connsiteY3" fmla="*/ 0 h 478971"/>
                <a:gd name="connsiteX4" fmla="*/ 17417 w 2272937"/>
                <a:gd name="connsiteY4" fmla="*/ 0 h 478971"/>
                <a:gd name="connsiteX5" fmla="*/ 0 w 2272937"/>
                <a:gd name="connsiteY5" fmla="*/ 478971 h 47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937" h="478971">
                  <a:moveTo>
                    <a:pt x="0" y="478971"/>
                  </a:moveTo>
                  <a:lnTo>
                    <a:pt x="2272937" y="478971"/>
                  </a:lnTo>
                  <a:lnTo>
                    <a:pt x="2272937" y="0"/>
                  </a:lnTo>
                  <a:lnTo>
                    <a:pt x="1271452" y="0"/>
                  </a:lnTo>
                  <a:lnTo>
                    <a:pt x="17417" y="0"/>
                  </a:lnTo>
                  <a:lnTo>
                    <a:pt x="0" y="478971"/>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130619"/>
              <a:ext cx="8125098" cy="5660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6836229" y="696682"/>
              <a:ext cx="1306285" cy="156754"/>
            </a:xfrm>
            <a:custGeom>
              <a:avLst/>
              <a:gdLst>
                <a:gd name="connsiteX0" fmla="*/ 0 w 1306285"/>
                <a:gd name="connsiteY0" fmla="*/ 0 h 156754"/>
                <a:gd name="connsiteX1" fmla="*/ 1306285 w 1306285"/>
                <a:gd name="connsiteY1" fmla="*/ 0 h 156754"/>
                <a:gd name="connsiteX2" fmla="*/ 17417 w 1306285"/>
                <a:gd name="connsiteY2" fmla="*/ 156754 h 156754"/>
                <a:gd name="connsiteX3" fmla="*/ 0 w 1306285"/>
                <a:gd name="connsiteY3" fmla="*/ 0 h 156754"/>
              </a:gdLst>
              <a:ahLst/>
              <a:cxnLst>
                <a:cxn ang="0">
                  <a:pos x="connsiteX0" y="connsiteY0"/>
                </a:cxn>
                <a:cxn ang="0">
                  <a:pos x="connsiteX1" y="connsiteY1"/>
                </a:cxn>
                <a:cxn ang="0">
                  <a:pos x="connsiteX2" y="connsiteY2"/>
                </a:cxn>
                <a:cxn ang="0">
                  <a:pos x="connsiteX3" y="connsiteY3"/>
                </a:cxn>
              </a:cxnLst>
              <a:rect l="l" t="t" r="r" b="b"/>
              <a:pathLst>
                <a:path w="1306285" h="156754">
                  <a:moveTo>
                    <a:pt x="0" y="0"/>
                  </a:moveTo>
                  <a:lnTo>
                    <a:pt x="1306285" y="0"/>
                  </a:lnTo>
                  <a:lnTo>
                    <a:pt x="17417" y="156754"/>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KSO_ST1"/>
          <p:cNvSpPr>
            <a:spLocks noGrp="1"/>
          </p:cNvSpPr>
          <p:nvPr>
            <p:ph type="title" hasCustomPrompt="1"/>
          </p:nvPr>
        </p:nvSpPr>
        <p:spPr>
          <a:xfrm>
            <a:off x="1715594" y="2601888"/>
            <a:ext cx="5584506" cy="759708"/>
          </a:xfrm>
        </p:spPr>
        <p:txBody>
          <a:bodyPr anchor="b">
            <a:normAutofit/>
          </a:bodyPr>
          <a:lstStyle>
            <a:lvl1pPr algn="l">
              <a:defRPr sz="3600"/>
            </a:lvl1pPr>
          </a:lstStyle>
          <a:p>
            <a:r>
              <a:rPr lang="zh-CN" altLang="en-US" dirty="0" smtClean="0"/>
              <a:t>单击此处添加标题</a:t>
            </a:r>
            <a:endParaRPr lang="en-US" dirty="0"/>
          </a:p>
        </p:txBody>
      </p:sp>
      <p:sp>
        <p:nvSpPr>
          <p:cNvPr id="3" name="KSO_ST2"/>
          <p:cNvSpPr>
            <a:spLocks noGrp="1"/>
          </p:cNvSpPr>
          <p:nvPr>
            <p:ph type="body" idx="1" hasCustomPrompt="1"/>
          </p:nvPr>
        </p:nvSpPr>
        <p:spPr>
          <a:xfrm>
            <a:off x="1713420" y="3494362"/>
            <a:ext cx="5236026" cy="399467"/>
          </a:xfrm>
        </p:spPr>
        <p:txBody>
          <a:bodyPr>
            <a:normAutofit/>
          </a:bodyPr>
          <a:lstStyle>
            <a:lvl1pPr marL="0" indent="0" algn="l">
              <a:buNone/>
              <a:defRPr sz="1600">
                <a:solidFill>
                  <a:schemeClr val="tx1">
                    <a:lumMod val="60000"/>
                    <a:lumOff val="40000"/>
                  </a:schemeClr>
                </a:solidFill>
                <a:latin typeface="Baskerville Old Face" panose="02020602080505020303"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单击此处添加副标题</a:t>
            </a:r>
            <a:endParaRPr lang="en-US" altLang="zh-CN" dirty="0" smtClean="0"/>
          </a:p>
        </p:txBody>
      </p:sp>
      <p:sp>
        <p:nvSpPr>
          <p:cNvPr id="4" name="KSO_FD"/>
          <p:cNvSpPr>
            <a:spLocks noGrp="1"/>
          </p:cNvSpPr>
          <p:nvPr>
            <p:ph type="dt" sz="half" idx="10"/>
          </p:nvPr>
        </p:nvSpPr>
        <p:spPr/>
        <p:txBody>
          <a:bodyPr/>
          <a:lstStyle/>
          <a:p>
            <a:fld id="{350A1B2E-F6D5-4B09-8812-7C1BB9E60F13}" type="datetimeFigureOut">
              <a:rPr lang="zh-CN" altLang="en-US" smtClean="0"/>
            </a:fld>
            <a:endParaRPr lang="zh-CN" altLang="en-US"/>
          </a:p>
        </p:txBody>
      </p:sp>
      <p:sp>
        <p:nvSpPr>
          <p:cNvPr id="5" name="KSO_FT"/>
          <p:cNvSpPr>
            <a:spLocks noGrp="1"/>
          </p:cNvSpPr>
          <p:nvPr>
            <p:ph type="ftr" sz="quarter" idx="11"/>
          </p:nvPr>
        </p:nvSpPr>
        <p:spPr/>
        <p:txBody>
          <a:bodyPr/>
          <a:lstStyle/>
          <a:p>
            <a:endParaRPr lang="zh-CN" altLang="en-US"/>
          </a:p>
        </p:txBody>
      </p:sp>
      <p:sp>
        <p:nvSpPr>
          <p:cNvPr id="17" name="文本框 16"/>
          <p:cNvSpPr txBox="1"/>
          <p:nvPr/>
        </p:nvSpPr>
        <p:spPr>
          <a:xfrm>
            <a:off x="26125" y="908984"/>
            <a:ext cx="1691489" cy="3932295"/>
          </a:xfrm>
          <a:prstGeom prst="rect">
            <a:avLst/>
          </a:prstGeom>
        </p:spPr>
        <p:txBody>
          <a:bodyPr vert="horz" lIns="91440" tIns="45720" rIns="91440" bIns="45720" rtlCol="0">
            <a:noAutofit/>
          </a:bodyPr>
          <a:lstStyle>
            <a:lvl1pPr lvl="0" indent="0" algn="just">
              <a:lnSpc>
                <a:spcPct val="110000"/>
              </a:lnSpc>
              <a:spcBef>
                <a:spcPts val="1800"/>
              </a:spcBef>
              <a:spcAft>
                <a:spcPts val="0"/>
              </a:spcAft>
              <a:buClr>
                <a:schemeClr val="accent1">
                  <a:lumMod val="50000"/>
                </a:schemeClr>
              </a:buClr>
              <a:buSzPct val="60000"/>
              <a:buFont typeface="Wingdings" panose="05000000000000000000" pitchFamily="2" charset="2"/>
              <a:buNone/>
              <a:defRPr sz="23900" i="1" baseline="0">
                <a:ln>
                  <a:solidFill>
                    <a:schemeClr val="bg1"/>
                  </a:solidFill>
                </a:ln>
                <a:solidFill>
                  <a:schemeClr val="accent1"/>
                </a:solidFill>
                <a:latin typeface="Baskerville Old Face" panose="02020602080505020303" pitchFamily="18" charset="0"/>
                <a:ea typeface="微软雅黑" panose="020B0503020204020204" pitchFamily="34" charset="-122"/>
              </a:defRPr>
            </a:lvl1pPr>
            <a:lvl2pPr marL="714375" indent="-357505" algn="just">
              <a:lnSpc>
                <a:spcPct val="130000"/>
              </a:lnSpc>
              <a:spcBef>
                <a:spcPts val="0"/>
              </a:spcBef>
              <a:spcAft>
                <a:spcPts val="600"/>
              </a:spcAft>
              <a:buClr>
                <a:schemeClr val="accent2">
                  <a:lumMod val="60000"/>
                  <a:lumOff val="40000"/>
                </a:schemeClr>
              </a:buClr>
              <a:buFont typeface="Arial" panose="020B0604020202020204" pitchFamily="34" charset="0"/>
              <a:buChar char="•"/>
              <a:defRPr sz="1600" baseline="0">
                <a:solidFill>
                  <a:srgbClr val="7D7D7D"/>
                </a:solidFill>
                <a:latin typeface="幼圆" panose="02010509060101010101" pitchFamily="49" charset="-122"/>
                <a:ea typeface="幼圆" panose="02010509060101010101" pitchFamily="49"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ltLang="zh-CN" dirty="0" smtClean="0">
                <a:ln w="19050">
                  <a:solidFill>
                    <a:schemeClr val="bg1"/>
                  </a:solidFill>
                </a:ln>
              </a:rPr>
              <a:t>1</a:t>
            </a:r>
            <a:endParaRPr lang="zh-CN" altLang="en-US" dirty="0" smtClean="0">
              <a:ln w="19050">
                <a:solidFill>
                  <a:schemeClr val="bg1"/>
                </a:solidFill>
              </a:ln>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049867" y="1244600"/>
            <a:ext cx="3810000" cy="49323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p:txBody>
      </p:sp>
      <p:sp>
        <p:nvSpPr>
          <p:cNvPr id="4" name="KSO_BC2"/>
          <p:cNvSpPr>
            <a:spLocks noGrp="1"/>
          </p:cNvSpPr>
          <p:nvPr>
            <p:ph sz="half" idx="2"/>
          </p:nvPr>
        </p:nvSpPr>
        <p:spPr>
          <a:xfrm>
            <a:off x="4889499" y="1244600"/>
            <a:ext cx="3820587" cy="49323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p:txBody>
      </p:sp>
      <p:sp>
        <p:nvSpPr>
          <p:cNvPr id="5" name="KSO_FD"/>
          <p:cNvSpPr>
            <a:spLocks noGrp="1"/>
          </p:cNvSpPr>
          <p:nvPr>
            <p:ph type="dt" sz="half" idx="10"/>
          </p:nvPr>
        </p:nvSpPr>
        <p:spPr/>
        <p:txBody>
          <a:bodyPr/>
          <a:lstStyle/>
          <a:p>
            <a:fld id="{350A1B2E-F6D5-4B09-8812-7C1BB9E60F13}" type="datetimeFigureOut">
              <a:rPr lang="zh-CN" altLang="en-US" smtClean="0"/>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10D63CB6-9A56-4B8D-BB64-DAAF2DF1781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4576" y="1376362"/>
            <a:ext cx="3868340"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KSO_BC1"/>
          <p:cNvSpPr>
            <a:spLocks noGrp="1"/>
          </p:cNvSpPr>
          <p:nvPr>
            <p:ph sz="half" idx="2"/>
          </p:nvPr>
        </p:nvSpPr>
        <p:spPr>
          <a:xfrm>
            <a:off x="824576" y="2200274"/>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p:txBody>
      </p:sp>
      <p:sp>
        <p:nvSpPr>
          <p:cNvPr id="5" name="Text Placeholder 4"/>
          <p:cNvSpPr>
            <a:spLocks noGrp="1"/>
          </p:cNvSpPr>
          <p:nvPr>
            <p:ph type="body" sz="quarter" idx="3"/>
          </p:nvPr>
        </p:nvSpPr>
        <p:spPr>
          <a:xfrm>
            <a:off x="4823884" y="1376362"/>
            <a:ext cx="3887391"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KSO_BC2"/>
          <p:cNvSpPr>
            <a:spLocks noGrp="1"/>
          </p:cNvSpPr>
          <p:nvPr>
            <p:ph sz="quarter" idx="4"/>
          </p:nvPr>
        </p:nvSpPr>
        <p:spPr>
          <a:xfrm>
            <a:off x="4823884" y="2200274"/>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p:txBody>
      </p:sp>
      <p:sp>
        <p:nvSpPr>
          <p:cNvPr id="7" name="KSO_FD"/>
          <p:cNvSpPr>
            <a:spLocks noGrp="1"/>
          </p:cNvSpPr>
          <p:nvPr>
            <p:ph type="dt" sz="half" idx="10"/>
          </p:nvPr>
        </p:nvSpPr>
        <p:spPr/>
        <p:txBody>
          <a:bodyPr/>
          <a:lstStyle/>
          <a:p>
            <a:fld id="{350A1B2E-F6D5-4B09-8812-7C1BB9E60F13}" type="datetimeFigureOut">
              <a:rPr lang="zh-CN" altLang="en-US" smtClean="0"/>
            </a:fld>
            <a:endParaRPr lang="zh-CN" altLang="en-US"/>
          </a:p>
        </p:txBody>
      </p:sp>
      <p:sp>
        <p:nvSpPr>
          <p:cNvPr id="8" name="KSO_FT"/>
          <p:cNvSpPr>
            <a:spLocks noGrp="1"/>
          </p:cNvSpPr>
          <p:nvPr>
            <p:ph type="ftr" sz="quarter" idx="11"/>
          </p:nvPr>
        </p:nvSpPr>
        <p:spPr/>
        <p:txBody>
          <a:bodyPr/>
          <a:lstStyle/>
          <a:p>
            <a:endParaRPr lang="zh-CN" altLang="en-US"/>
          </a:p>
        </p:txBody>
      </p:sp>
      <p:sp>
        <p:nvSpPr>
          <p:cNvPr id="9" name="KSO_FN"/>
          <p:cNvSpPr>
            <a:spLocks noGrp="1"/>
          </p:cNvSpPr>
          <p:nvPr>
            <p:ph type="sldNum" sz="quarter" idx="12"/>
          </p:nvPr>
        </p:nvSpPr>
        <p:spPr/>
        <p:txBody>
          <a:bodyPr/>
          <a:lstStyle/>
          <a:p>
            <a:fld id="{10D63CB6-9A56-4B8D-BB64-DAAF2DF1781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350A1B2E-F6D5-4B09-8812-7C1BB9E60F13}" type="datetimeFigureOut">
              <a:rPr lang="zh-CN" altLang="en-US" smtClean="0"/>
            </a:fld>
            <a:endParaRPr lang="zh-CN" altLang="en-US"/>
          </a:p>
        </p:txBody>
      </p:sp>
      <p:sp>
        <p:nvSpPr>
          <p:cNvPr id="4" name="KSO_FT"/>
          <p:cNvSpPr>
            <a:spLocks noGrp="1"/>
          </p:cNvSpPr>
          <p:nvPr>
            <p:ph type="ftr" sz="quarter" idx="11"/>
          </p:nvPr>
        </p:nvSpPr>
        <p:spPr/>
        <p:txBody>
          <a:bodyPr/>
          <a:lstStyle/>
          <a:p>
            <a:endParaRPr lang="zh-CN" altLang="en-US"/>
          </a:p>
        </p:txBody>
      </p:sp>
      <p:sp>
        <p:nvSpPr>
          <p:cNvPr id="5" name="KSO_FN"/>
          <p:cNvSpPr>
            <a:spLocks noGrp="1"/>
          </p:cNvSpPr>
          <p:nvPr>
            <p:ph type="sldNum" sz="quarter" idx="12"/>
          </p:nvPr>
        </p:nvSpPr>
        <p:spPr/>
        <p:txBody>
          <a:bodyPr/>
          <a:lstStyle/>
          <a:p>
            <a:fld id="{10D63CB6-9A56-4B8D-BB64-DAAF2DF1781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350A1B2E-F6D5-4B09-8812-7C1BB9E60F13}" type="datetimeFigureOut">
              <a:rPr lang="zh-CN" altLang="en-US" smtClean="0"/>
            </a:fld>
            <a:endParaRPr lang="zh-CN" altLang="en-US"/>
          </a:p>
        </p:txBody>
      </p:sp>
      <p:sp>
        <p:nvSpPr>
          <p:cNvPr id="3" name="KSO_FT"/>
          <p:cNvSpPr>
            <a:spLocks noGrp="1"/>
          </p:cNvSpPr>
          <p:nvPr>
            <p:ph type="ftr" sz="quarter" idx="11"/>
          </p:nvPr>
        </p:nvSpPr>
        <p:spPr/>
        <p:txBody>
          <a:bodyPr/>
          <a:lstStyle/>
          <a:p>
            <a:endParaRPr lang="zh-CN" altLang="en-US"/>
          </a:p>
        </p:txBody>
      </p:sp>
      <p:sp>
        <p:nvSpPr>
          <p:cNvPr id="4" name="KSO_FN"/>
          <p:cNvSpPr>
            <a:spLocks noGrp="1"/>
          </p:cNvSpPr>
          <p:nvPr>
            <p:ph type="sldNum" sz="quarter" idx="12"/>
          </p:nvPr>
        </p:nvSpPr>
        <p:spPr/>
        <p:txBody>
          <a:bodyPr/>
          <a:lstStyle/>
          <a:p>
            <a:fld id="{10D63CB6-9A56-4B8D-BB64-DAAF2DF1781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858442" y="533402"/>
            <a:ext cx="2949178" cy="1600200"/>
          </a:xfrm>
        </p:spPr>
        <p:txBody>
          <a:bodyPr anchor="b"/>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a:xfrm>
            <a:off x="4115992" y="1063628"/>
            <a:ext cx="4629150"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p:txBody>
      </p:sp>
      <p:sp>
        <p:nvSpPr>
          <p:cNvPr id="4" name="KSO_BC2"/>
          <p:cNvSpPr>
            <a:spLocks noGrp="1"/>
          </p:cNvSpPr>
          <p:nvPr>
            <p:ph type="body" sz="half" idx="2"/>
          </p:nvPr>
        </p:nvSpPr>
        <p:spPr>
          <a:xfrm>
            <a:off x="858442" y="2133602"/>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KSO_FD"/>
          <p:cNvSpPr>
            <a:spLocks noGrp="1"/>
          </p:cNvSpPr>
          <p:nvPr>
            <p:ph type="dt" sz="half" idx="10"/>
          </p:nvPr>
        </p:nvSpPr>
        <p:spPr/>
        <p:txBody>
          <a:bodyPr/>
          <a:lstStyle/>
          <a:p>
            <a:fld id="{350A1B2E-F6D5-4B09-8812-7C1BB9E60F13}" type="datetimeFigureOut">
              <a:rPr lang="zh-CN" altLang="en-US" smtClean="0"/>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10D63CB6-9A56-4B8D-BB64-DAAF2DF1781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934644" y="457200"/>
            <a:ext cx="2949178" cy="1600200"/>
          </a:xfrm>
        </p:spPr>
        <p:txBody>
          <a:bodyPr anchor="b"/>
          <a:lstStyle>
            <a:lvl1pPr>
              <a:defRPr sz="32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4082125"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KSO_BC2"/>
          <p:cNvSpPr>
            <a:spLocks noGrp="1"/>
          </p:cNvSpPr>
          <p:nvPr>
            <p:ph type="body" sz="half" idx="2"/>
          </p:nvPr>
        </p:nvSpPr>
        <p:spPr>
          <a:xfrm>
            <a:off x="934644"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KSO_FD"/>
          <p:cNvSpPr>
            <a:spLocks noGrp="1"/>
          </p:cNvSpPr>
          <p:nvPr>
            <p:ph type="dt" sz="half" idx="10"/>
          </p:nvPr>
        </p:nvSpPr>
        <p:spPr/>
        <p:txBody>
          <a:bodyPr/>
          <a:lstStyle/>
          <a:p>
            <a:fld id="{350A1B2E-F6D5-4B09-8812-7C1BB9E60F13}" type="datetimeFigureOut">
              <a:rPr lang="zh-CN" altLang="en-US" smtClean="0"/>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10D63CB6-9A56-4B8D-BB64-DAAF2DF1781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矩形 12"/>
          <p:cNvSpPr/>
          <p:nvPr/>
        </p:nvSpPr>
        <p:spPr>
          <a:xfrm>
            <a:off x="-17417" y="0"/>
            <a:ext cx="9170126" cy="6858000"/>
          </a:xfrm>
          <a:prstGeom prst="rect">
            <a:avLst/>
          </a:prstGeom>
          <a:gradFill flip="none" rotWithShape="1">
            <a:gsLst>
              <a:gs pos="0">
                <a:schemeClr val="bg1">
                  <a:lumMod val="85000"/>
                </a:schemeClr>
              </a:gs>
              <a:gs pos="85000">
                <a:schemeClr val="bg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6871063" y="313500"/>
            <a:ext cx="2272937" cy="539609"/>
          </a:xfrm>
          <a:custGeom>
            <a:avLst/>
            <a:gdLst>
              <a:gd name="connsiteX0" fmla="*/ 0 w 2272937"/>
              <a:gd name="connsiteY0" fmla="*/ 478971 h 478971"/>
              <a:gd name="connsiteX1" fmla="*/ 2272937 w 2272937"/>
              <a:gd name="connsiteY1" fmla="*/ 478971 h 478971"/>
              <a:gd name="connsiteX2" fmla="*/ 2272937 w 2272937"/>
              <a:gd name="connsiteY2" fmla="*/ 0 h 478971"/>
              <a:gd name="connsiteX3" fmla="*/ 1271452 w 2272937"/>
              <a:gd name="connsiteY3" fmla="*/ 0 h 478971"/>
              <a:gd name="connsiteX4" fmla="*/ 17417 w 2272937"/>
              <a:gd name="connsiteY4" fmla="*/ 0 h 478971"/>
              <a:gd name="connsiteX5" fmla="*/ 0 w 2272937"/>
              <a:gd name="connsiteY5" fmla="*/ 478971 h 47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937" h="478971">
                <a:moveTo>
                  <a:pt x="0" y="478971"/>
                </a:moveTo>
                <a:lnTo>
                  <a:pt x="2272937" y="478971"/>
                </a:lnTo>
                <a:lnTo>
                  <a:pt x="2272937" y="0"/>
                </a:lnTo>
                <a:lnTo>
                  <a:pt x="1271452" y="0"/>
                </a:lnTo>
                <a:lnTo>
                  <a:pt x="17417" y="0"/>
                </a:lnTo>
                <a:lnTo>
                  <a:pt x="0" y="478971"/>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KSO_BC1"/>
          <p:cNvSpPr>
            <a:spLocks noGrp="1"/>
          </p:cNvSpPr>
          <p:nvPr>
            <p:ph type="body" idx="1"/>
          </p:nvPr>
        </p:nvSpPr>
        <p:spPr>
          <a:xfrm>
            <a:off x="461554" y="905368"/>
            <a:ext cx="8177349" cy="5450981"/>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p:txBody>
      </p:sp>
      <p:sp>
        <p:nvSpPr>
          <p:cNvPr id="4" name="KSO_FD"/>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0A1B2E-F6D5-4B09-8812-7C1BB9E60F13}" type="datetimeFigureOut">
              <a:rPr lang="zh-CN" altLang="en-US" smtClean="0"/>
            </a:fld>
            <a:endParaRPr lang="zh-CN" altLang="en-US"/>
          </a:p>
        </p:txBody>
      </p:sp>
      <p:sp>
        <p:nvSpPr>
          <p:cNvPr id="5" name="KSO_FT"/>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KSO_FN"/>
          <p:cNvSpPr>
            <a:spLocks noGrp="1"/>
          </p:cNvSpPr>
          <p:nvPr>
            <p:ph type="sldNum" sz="quarter" idx="4"/>
          </p:nvPr>
        </p:nvSpPr>
        <p:spPr>
          <a:xfrm>
            <a:off x="7506789" y="6516283"/>
            <a:ext cx="644435" cy="344534"/>
          </a:xfrm>
          <a:prstGeom prst="rect">
            <a:avLst/>
          </a:prstGeom>
        </p:spPr>
        <p:txBody>
          <a:bodyPr vert="horz" lIns="91440" tIns="45720" rIns="91440" bIns="45720" rtlCol="0" anchor="ctr"/>
          <a:lstStyle>
            <a:lvl1pPr algn="ctr">
              <a:defRPr sz="1200">
                <a:solidFill>
                  <a:schemeClr val="accent1"/>
                </a:solidFill>
              </a:defRPr>
            </a:lvl1pPr>
          </a:lstStyle>
          <a:p>
            <a:fld id="{10D63CB6-9A56-4B8D-BB64-DAAF2DF17816}" type="slidenum">
              <a:rPr lang="zh-CN" altLang="en-US" smtClean="0"/>
            </a:fld>
            <a:endParaRPr lang="zh-CN" altLang="en-US"/>
          </a:p>
        </p:txBody>
      </p:sp>
      <p:sp>
        <p:nvSpPr>
          <p:cNvPr id="8" name="矩形 7"/>
          <p:cNvSpPr/>
          <p:nvPr/>
        </p:nvSpPr>
        <p:spPr>
          <a:xfrm>
            <a:off x="0" y="130619"/>
            <a:ext cx="8125098" cy="5660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6836229" y="696682"/>
            <a:ext cx="1306285" cy="156754"/>
          </a:xfrm>
          <a:custGeom>
            <a:avLst/>
            <a:gdLst>
              <a:gd name="connsiteX0" fmla="*/ 0 w 1306285"/>
              <a:gd name="connsiteY0" fmla="*/ 0 h 156754"/>
              <a:gd name="connsiteX1" fmla="*/ 1306285 w 1306285"/>
              <a:gd name="connsiteY1" fmla="*/ 0 h 156754"/>
              <a:gd name="connsiteX2" fmla="*/ 17417 w 1306285"/>
              <a:gd name="connsiteY2" fmla="*/ 156754 h 156754"/>
              <a:gd name="connsiteX3" fmla="*/ 0 w 1306285"/>
              <a:gd name="connsiteY3" fmla="*/ 0 h 156754"/>
            </a:gdLst>
            <a:ahLst/>
            <a:cxnLst>
              <a:cxn ang="0">
                <a:pos x="connsiteX0" y="connsiteY0"/>
              </a:cxn>
              <a:cxn ang="0">
                <a:pos x="connsiteX1" y="connsiteY1"/>
              </a:cxn>
              <a:cxn ang="0">
                <a:pos x="connsiteX2" y="connsiteY2"/>
              </a:cxn>
              <a:cxn ang="0">
                <a:pos x="connsiteX3" y="connsiteY3"/>
              </a:cxn>
            </a:cxnLst>
            <a:rect l="l" t="t" r="r" b="b"/>
            <a:pathLst>
              <a:path w="1306285" h="156754">
                <a:moveTo>
                  <a:pt x="0" y="0"/>
                </a:moveTo>
                <a:lnTo>
                  <a:pt x="1306285" y="0"/>
                </a:lnTo>
                <a:lnTo>
                  <a:pt x="17417" y="156754"/>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KSO_BT1"/>
          <p:cNvSpPr>
            <a:spLocks noGrp="1"/>
          </p:cNvSpPr>
          <p:nvPr>
            <p:ph type="title"/>
          </p:nvPr>
        </p:nvSpPr>
        <p:spPr>
          <a:xfrm>
            <a:off x="339634" y="156746"/>
            <a:ext cx="7689669" cy="51380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2800" b="1" i="0" kern="1200" baseline="0">
          <a:solidFill>
            <a:schemeClr val="bg1"/>
          </a:solidFill>
          <a:latin typeface="华文中宋" panose="02010600040101010101" pitchFamily="2" charset="-122"/>
          <a:ea typeface="华文中宋" panose="02010600040101010101" pitchFamily="2" charset="-122"/>
          <a:cs typeface="+mj-cs"/>
        </a:defRPr>
      </a:lvl1pPr>
    </p:titleStyle>
    <p:bodyStyle>
      <a:lvl1pPr marL="357505" indent="-357505" algn="just" defTabSz="914400" rtl="0" eaLnBrk="1" latinLnBrk="0" hangingPunct="1">
        <a:lnSpc>
          <a:spcPct val="110000"/>
        </a:lnSpc>
        <a:spcBef>
          <a:spcPts val="1800"/>
        </a:spcBef>
        <a:spcAft>
          <a:spcPts val="0"/>
        </a:spcAft>
        <a:buClr>
          <a:schemeClr val="accent1">
            <a:lumMod val="50000"/>
          </a:schemeClr>
        </a:buClr>
        <a:buSzPct val="60000"/>
        <a:buFont typeface="Wingdings" panose="05000000000000000000" pitchFamily="2" charset="2"/>
        <a:buChar char="q"/>
        <a:defRPr sz="2000" kern="1200" baseline="0">
          <a:solidFill>
            <a:schemeClr val="accent1"/>
          </a:solidFill>
          <a:latin typeface="华文中宋" panose="02010600040101010101" pitchFamily="2" charset="-122"/>
          <a:ea typeface="华文中宋" panose="02010600040101010101" pitchFamily="2" charset="-122"/>
          <a:cs typeface="+mn-cs"/>
        </a:defRPr>
      </a:lvl1pPr>
      <a:lvl2pPr marL="357505" indent="-357505"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rgbClr val="7D7D7D"/>
          </a:solidFill>
          <a:latin typeface="幼圆" panose="02010509060101010101" pitchFamily="49" charset="-122"/>
          <a:ea typeface="幼圆"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4.wdp"/><Relationship Id="rId1"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7.png"/><Relationship Id="rId1" Type="http://schemas.openxmlformats.org/officeDocument/2006/relationships/image" Target="../media/image86.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4.png"/><Relationship Id="rId1" Type="http://schemas.openxmlformats.org/officeDocument/2006/relationships/image" Target="../media/image93.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1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6.wmf"/><Relationship Id="rId1" Type="http://schemas.openxmlformats.org/officeDocument/2006/relationships/oleObject" Target="../embeddings/oleObject1.bin"/></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04.png"/></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8.png"/><Relationship Id="rId1" Type="http://schemas.openxmlformats.org/officeDocument/2006/relationships/image" Target="../media/image10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2.png"/><Relationship Id="rId1" Type="http://schemas.openxmlformats.org/officeDocument/2006/relationships/image" Target="../media/image111.png"/></Relationships>
</file>

<file path=ppt/slides/_rels/slide1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3.png"/><Relationship Id="rId2" Type="http://schemas.openxmlformats.org/officeDocument/2006/relationships/hyperlink" Target="http://localhost:8080/anotation/test!update.action" TargetMode="External"/><Relationship Id="rId1" Type="http://schemas.openxmlformats.org/officeDocument/2006/relationships/hyperlink" Target="http://localhost:8080/anotation/test!query.action"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5.png"/><Relationship Id="rId1" Type="http://schemas.openxmlformats.org/officeDocument/2006/relationships/image" Target="../media/image114.pn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7.png"/></Relationships>
</file>

<file path=ppt/slides/_rels/slide145.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118.wmf"/><Relationship Id="rId1" Type="http://schemas.openxmlformats.org/officeDocument/2006/relationships/oleObject" Target="../embeddings/oleObject10.bin"/></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9.pn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microsoft.com/office/2007/relationships/hdphoto" Target="../media/image13.wdp"/><Relationship Id="rId3" Type="http://schemas.openxmlformats.org/officeDocument/2006/relationships/image" Target="../media/image12.png"/><Relationship Id="rId2" Type="http://schemas.microsoft.com/office/2007/relationships/hdphoto" Target="../media/image11.wdp"/><Relationship Id="rId1" Type="http://schemas.openxmlformats.org/officeDocument/2006/relationships/image" Target="../media/image10.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122.wdp"/><Relationship Id="rId1" Type="http://schemas.openxmlformats.org/officeDocument/2006/relationships/image" Target="../media/image12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15.wdp"/><Relationship Id="rId1" Type="http://schemas.openxmlformats.org/officeDocument/2006/relationships/image" Target="../media/image1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4.png"/><Relationship Id="rId1" Type="http://schemas.openxmlformats.org/officeDocument/2006/relationships/image" Target="../media/image123.png"/></Relationships>
</file>

<file path=ppt/slides/_rels/slide16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image" Target="../media/image125.png"/></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1.png"/><Relationship Id="rId1" Type="http://schemas.openxmlformats.org/officeDocument/2006/relationships/image" Target="../media/image13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9" Type="http://schemas.openxmlformats.org/officeDocument/2006/relationships/image" Target="../media/image134.png"/><Relationship Id="rId8" Type="http://schemas.microsoft.com/office/2007/relationships/media" Target="../media/audio3.wav"/><Relationship Id="rId7" Type="http://schemas.openxmlformats.org/officeDocument/2006/relationships/audio" Target="../media/audio3.wav"/><Relationship Id="rId6" Type="http://schemas.openxmlformats.org/officeDocument/2006/relationships/image" Target="../media/image133.png"/><Relationship Id="rId5" Type="http://schemas.microsoft.com/office/2007/relationships/media" Target="../media/audio2.wav"/><Relationship Id="rId4" Type="http://schemas.openxmlformats.org/officeDocument/2006/relationships/audio" Target="../media/audio2.wav"/><Relationship Id="rId3" Type="http://schemas.openxmlformats.org/officeDocument/2006/relationships/image" Target="../media/image132.png"/><Relationship Id="rId2" Type="http://schemas.microsoft.com/office/2007/relationships/media" Target="../media/audio1.wav"/><Relationship Id="rId10" Type="http://schemas.openxmlformats.org/officeDocument/2006/relationships/slideLayout" Target="../slideLayouts/slideLayout2.xml"/><Relationship Id="rId1" Type="http://schemas.openxmlformats.org/officeDocument/2006/relationships/audio" Target="../media/audio1.wav"/></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5.png"/></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7.png"/><Relationship Id="rId1" Type="http://schemas.openxmlformats.org/officeDocument/2006/relationships/image" Target="../media/image136.pn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0.png"/><Relationship Id="rId1" Type="http://schemas.openxmlformats.org/officeDocument/2006/relationships/image" Target="../media/image139.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1.png"/></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360doc.com/content/13/0916/21/1967709_315019076.shtml" TargetMode="Externa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3.png"/><Relationship Id="rId1" Type="http://schemas.openxmlformats.org/officeDocument/2006/relationships/image" Target="../media/image142.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145.wmf"/><Relationship Id="rId2" Type="http://schemas.openxmlformats.org/officeDocument/2006/relationships/oleObject" Target="../embeddings/oleObject11.bin"/><Relationship Id="rId1" Type="http://schemas.openxmlformats.org/officeDocument/2006/relationships/image" Target="../media/image1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image" Target="../media/image1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hdphoto" Target="../media/image26.wdp"/><Relationship Id="rId5" Type="http://schemas.openxmlformats.org/officeDocument/2006/relationships/image" Target="../media/image25.png"/><Relationship Id="rId4" Type="http://schemas.microsoft.com/office/2007/relationships/hdphoto" Target="../media/image24.wdp"/><Relationship Id="rId3" Type="http://schemas.openxmlformats.org/officeDocument/2006/relationships/image" Target="../media/image23.png"/><Relationship Id="rId2" Type="http://schemas.microsoft.com/office/2007/relationships/hdphoto" Target="../media/image22.wdp"/><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31.wdp"/><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39.png"/><Relationship Id="rId3" Type="http://schemas.openxmlformats.org/officeDocument/2006/relationships/oleObject" Target="../embeddings/oleObject3.bin"/><Relationship Id="rId2" Type="http://schemas.openxmlformats.org/officeDocument/2006/relationships/image" Target="../media/image38.png"/><Relationship Id="rId1" Type="http://schemas.openxmlformats.org/officeDocument/2006/relationships/oleObject" Target="../embeddings/oleObject2.bin"/></Relationships>
</file>

<file path=ppt/slides/_rels/slide39.xml.rels><?xml version="1.0" encoding="UTF-8" standalone="yes"?>
<Relationships xmlns="http://schemas.openxmlformats.org/package/2006/relationships"><Relationship Id="rId8" Type="http://schemas.openxmlformats.org/officeDocument/2006/relationships/vmlDrawing" Target="../drawings/vmlDrawing3.vml"/><Relationship Id="rId7"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oleObject" Target="../embeddings/oleObject6.bin"/><Relationship Id="rId4" Type="http://schemas.openxmlformats.org/officeDocument/2006/relationships/image" Target="../media/image41.png"/><Relationship Id="rId3" Type="http://schemas.openxmlformats.org/officeDocument/2006/relationships/oleObject" Target="../embeddings/oleObject5.bin"/><Relationship Id="rId2" Type="http://schemas.openxmlformats.org/officeDocument/2006/relationships/image" Target="../media/image40.png"/><Relationship Id="rId1"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vmlDrawing" Target="../drawings/vmlDrawing4.vml"/><Relationship Id="rId7"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oleObject" Target="../embeddings/oleObject9.bin"/><Relationship Id="rId4" Type="http://schemas.openxmlformats.org/officeDocument/2006/relationships/image" Target="../media/image43.png"/><Relationship Id="rId3" Type="http://schemas.openxmlformats.org/officeDocument/2006/relationships/oleObject" Target="../embeddings/oleObject8.bin"/><Relationship Id="rId2" Type="http://schemas.openxmlformats.org/officeDocument/2006/relationships/image" Target="../media/image38.png"/><Relationship Id="rId1" Type="http://schemas.openxmlformats.org/officeDocument/2006/relationships/oleObject" Target="../embeddings/oleObject7.bin"/></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54.wdp"/><Relationship Id="rId1"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57.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6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71.wdp"/><Relationship Id="rId1" Type="http://schemas.openxmlformats.org/officeDocument/2006/relationships/image" Target="../media/image7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image" Target="../media/image7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microsoft.com/office/2007/relationships/hdphoto" Target="../media/image78.wdp"/><Relationship Id="rId2" Type="http://schemas.openxmlformats.org/officeDocument/2006/relationships/image" Target="../media/image77.png"/><Relationship Id="rId1" Type="http://schemas.openxmlformats.org/officeDocument/2006/relationships/image" Target="../media/image76.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7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82.wdp"/><Relationship Id="rId1" Type="http://schemas.openxmlformats.org/officeDocument/2006/relationships/image" Target="../media/image8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Struts2</a:t>
            </a:r>
            <a:endParaRPr lang="zh-CN" altLang="en-US" dirty="0"/>
          </a:p>
        </p:txBody>
      </p:sp>
      <p:sp>
        <p:nvSpPr>
          <p:cNvPr id="3" name="副标题 2"/>
          <p:cNvSpPr>
            <a:spLocks noGrp="1"/>
          </p:cNvSpPr>
          <p:nvPr>
            <p:ph type="subTitle" idx="1"/>
          </p:nvPr>
        </p:nvSpPr>
        <p:spPr/>
        <p:txBody>
          <a:bodyPr/>
          <a:lstStyle/>
          <a:p>
            <a:r>
              <a:rPr lang="zh-CN" altLang="zh-CN"/>
              <a:t>韩丛</a:t>
            </a:r>
            <a:endParaRPr lang="zh-CN" altLang="zh-C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配置</a:t>
            </a:r>
            <a:r>
              <a:rPr lang="en-US" altLang="zh-CN" dirty="0"/>
              <a:t>Struts2</a:t>
            </a:r>
            <a:r>
              <a:rPr lang="zh-CN" altLang="en-US" dirty="0"/>
              <a:t>核心控制器</a:t>
            </a:r>
            <a:endParaRPr lang="zh-CN" altLang="en-US" dirty="0"/>
          </a:p>
        </p:txBody>
      </p:sp>
      <p:sp>
        <p:nvSpPr>
          <p:cNvPr id="3" name="内容占位符 2"/>
          <p:cNvSpPr>
            <a:spLocks noGrp="1"/>
          </p:cNvSpPr>
          <p:nvPr>
            <p:ph idx="1"/>
          </p:nvPr>
        </p:nvSpPr>
        <p:spPr/>
        <p:txBody>
          <a:bodyPr/>
          <a:lstStyle/>
          <a:p>
            <a:pPr lvl="1"/>
            <a:r>
              <a:rPr lang="en-US" altLang="zh-CN" dirty="0" smtClean="0"/>
              <a:t>Struts2</a:t>
            </a:r>
            <a:r>
              <a:rPr lang="zh-CN" altLang="en-US" dirty="0" smtClean="0"/>
              <a:t>核心控制器本质上就是一个过滤器</a:t>
            </a:r>
            <a:r>
              <a:rPr lang="en-US" altLang="zh-CN" dirty="0" smtClean="0"/>
              <a:t>,Struts2</a:t>
            </a:r>
            <a:r>
              <a:rPr lang="zh-CN" altLang="en-US" dirty="0" smtClean="0"/>
              <a:t>请求的入口。</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pPr lvl="1"/>
            <a:endParaRPr lang="en-US" altLang="zh-CN" dirty="0" smtClean="0">
              <a:solidFill>
                <a:srgbClr val="FF0000"/>
              </a:solidFill>
            </a:endParaRPr>
          </a:p>
          <a:p>
            <a:pPr lvl="1"/>
            <a:r>
              <a:rPr lang="en-US" altLang="zh-CN" dirty="0" smtClean="0">
                <a:solidFill>
                  <a:srgbClr val="FF0000"/>
                </a:solidFill>
              </a:rPr>
              <a:t> struts2 </a:t>
            </a:r>
            <a:r>
              <a:rPr lang="zh-CN" altLang="en-US" dirty="0">
                <a:solidFill>
                  <a:srgbClr val="FF0000"/>
                </a:solidFill>
              </a:rPr>
              <a:t>默认处理</a:t>
            </a:r>
            <a:r>
              <a:rPr lang="en-US" altLang="zh-CN" dirty="0">
                <a:solidFill>
                  <a:srgbClr val="FF0000"/>
                </a:solidFill>
              </a:rPr>
              <a:t>.action</a:t>
            </a:r>
            <a:r>
              <a:rPr lang="zh-CN" altLang="en-US" dirty="0">
                <a:solidFill>
                  <a:srgbClr val="FF0000"/>
                </a:solidFill>
              </a:rPr>
              <a:t>结尾请求，分发到相应</a:t>
            </a:r>
            <a:r>
              <a:rPr lang="en-US" altLang="zh-CN" dirty="0">
                <a:solidFill>
                  <a:srgbClr val="FF0000"/>
                </a:solidFill>
              </a:rPr>
              <a:t>Action</a:t>
            </a:r>
            <a:r>
              <a:rPr lang="zh-CN" altLang="en-US" dirty="0">
                <a:solidFill>
                  <a:srgbClr val="FF0000"/>
                </a:solidFill>
              </a:rPr>
              <a:t>类</a:t>
            </a:r>
            <a:endParaRPr lang="zh-CN" altLang="en-US" dirty="0">
              <a:solidFill>
                <a:srgbClr val="FF0000"/>
              </a:solidFill>
            </a:endParaRPr>
          </a:p>
          <a:p>
            <a:endParaRPr lang="zh-CN" altLang="en-US" dirty="0"/>
          </a:p>
        </p:txBody>
      </p:sp>
      <p:pic>
        <p:nvPicPr>
          <p:cNvPr id="4" name="图片 3"/>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Effect>
                      <a14:colorTemperature colorTemp="7200"/>
                    </a14:imgEffect>
                    <a14:imgEffect>
                      <a14:sharpenSoften amount="50000"/>
                    </a14:imgEffect>
                  </a14:imgLayer>
                </a14:imgProps>
              </a:ext>
            </a:extLst>
          </a:blip>
          <a:stretch>
            <a:fillRect/>
          </a:stretch>
        </p:blipFill>
        <p:spPr>
          <a:xfrm>
            <a:off x="961090" y="1546581"/>
            <a:ext cx="7178276" cy="2384887"/>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push</a:t>
            </a:r>
            <a:r>
              <a:rPr lang="zh-CN" altLang="en-US" dirty="0"/>
              <a:t>标签</a:t>
            </a:r>
            <a:endParaRPr lang="zh-CN" altLang="en-US" dirty="0"/>
          </a:p>
        </p:txBody>
      </p:sp>
      <p:sp>
        <p:nvSpPr>
          <p:cNvPr id="4" name="TextBox 19"/>
          <p:cNvSpPr txBox="1">
            <a:spLocks noChangeArrowheads="1"/>
          </p:cNvSpPr>
          <p:nvPr/>
        </p:nvSpPr>
        <p:spPr bwMode="auto">
          <a:xfrm>
            <a:off x="581202" y="1582738"/>
            <a:ext cx="8143875" cy="707882"/>
          </a:xfrm>
          <a:prstGeom prst="rect">
            <a:avLst/>
          </a:prstGeom>
          <a:noFill/>
          <a:ln w="9525">
            <a:noFill/>
            <a:miter lim="800000"/>
          </a:ln>
        </p:spPr>
        <p:txBody>
          <a:bodyPr lIns="91436" tIns="45718" rIns="91436" bIns="45718">
            <a:spAutoFit/>
          </a:bodyPr>
          <a:lstStyle/>
          <a:p>
            <a:r>
              <a:rPr lang="en-US" sz="1600" dirty="0">
                <a:solidFill>
                  <a:srgbClr val="0000FF"/>
                </a:solidFill>
                <a:latin typeface="宋体" panose="02010600030101010101" pitchFamily="2" charset="-122"/>
                <a:ea typeface="宋体" panose="02010600030101010101" pitchFamily="2" charset="-122"/>
              </a:rPr>
              <a:t>push:</a:t>
            </a:r>
            <a:r>
              <a:rPr lang="zh-CN" altLang="en-US" sz="1600" dirty="0">
                <a:solidFill>
                  <a:srgbClr val="0000FF"/>
                </a:solidFill>
                <a:latin typeface="宋体" panose="02010600030101010101" pitchFamily="2" charset="-122"/>
                <a:ea typeface="宋体" panose="02010600030101010101" pitchFamily="2" charset="-122"/>
              </a:rPr>
              <a:t>将对象放入栈顶</a:t>
            </a:r>
            <a:r>
              <a:rPr lang="en-US" sz="1600" dirty="0">
                <a:solidFill>
                  <a:srgbClr val="0000FF"/>
                </a:solidFill>
                <a:latin typeface="宋体" panose="02010600030101010101" pitchFamily="2" charset="-122"/>
                <a:ea typeface="宋体" panose="02010600030101010101" pitchFamily="2" charset="-122"/>
              </a:rPr>
              <a:t>,</a:t>
            </a:r>
            <a:r>
              <a:rPr lang="zh-CN" altLang="en-US" sz="1600" dirty="0">
                <a:solidFill>
                  <a:srgbClr val="0000FF"/>
                </a:solidFill>
                <a:latin typeface="宋体" panose="02010600030101010101" pitchFamily="2" charset="-122"/>
                <a:ea typeface="宋体" panose="02010600030101010101" pitchFamily="2" charset="-122"/>
              </a:rPr>
              <a:t>不能放入其他范围</a:t>
            </a:r>
            <a:r>
              <a:rPr lang="en-US" sz="1600" dirty="0">
                <a:solidFill>
                  <a:srgbClr val="0000FF"/>
                </a:solidFill>
                <a:latin typeface="宋体" panose="02010600030101010101" pitchFamily="2" charset="-122"/>
                <a:ea typeface="宋体" panose="02010600030101010101" pitchFamily="2" charset="-122"/>
              </a:rPr>
              <a:t>,</a:t>
            </a:r>
            <a:r>
              <a:rPr lang="zh-CN" altLang="en-US" sz="1600" dirty="0">
                <a:solidFill>
                  <a:srgbClr val="0000FF"/>
                </a:solidFill>
                <a:latin typeface="宋体" panose="02010600030101010101" pitchFamily="2" charset="-122"/>
                <a:ea typeface="宋体" panose="02010600030101010101" pitchFamily="2" charset="-122"/>
              </a:rPr>
              <a:t>当标签结束</a:t>
            </a:r>
            <a:r>
              <a:rPr lang="en-US" sz="1600" dirty="0">
                <a:solidFill>
                  <a:srgbClr val="0000FF"/>
                </a:solidFill>
                <a:latin typeface="宋体" panose="02010600030101010101" pitchFamily="2" charset="-122"/>
                <a:ea typeface="宋体" panose="02010600030101010101" pitchFamily="2" charset="-122"/>
              </a:rPr>
              <a:t>,</a:t>
            </a:r>
            <a:r>
              <a:rPr lang="zh-CN" altLang="en-US" sz="1600" dirty="0">
                <a:solidFill>
                  <a:srgbClr val="0000FF"/>
                </a:solidFill>
                <a:latin typeface="宋体" panose="02010600030101010101" pitchFamily="2" charset="-122"/>
                <a:ea typeface="宋体" panose="02010600030101010101" pitchFamily="2" charset="-122"/>
              </a:rPr>
              <a:t>会从栈顶删除。</a:t>
            </a:r>
            <a:endParaRPr lang="zh-CN" altLang="en-US" sz="1600" dirty="0">
              <a:solidFill>
                <a:srgbClr val="0000FF"/>
              </a:solidFill>
              <a:latin typeface="宋体" panose="02010600030101010101" pitchFamily="2" charset="-122"/>
              <a:ea typeface="宋体" panose="02010600030101010101" pitchFamily="2" charset="-122"/>
            </a:endParaRPr>
          </a:p>
          <a:p>
            <a:r>
              <a:rPr lang="en-US" sz="1400" dirty="0">
                <a:latin typeface="宋体" panose="02010600030101010101" pitchFamily="2" charset="-122"/>
                <a:ea typeface="宋体" panose="02010600030101010101" pitchFamily="2" charset="-122"/>
              </a:rPr>
              <a:t>     </a:t>
            </a:r>
            <a:r>
              <a:rPr lang="en-US" sz="1400" dirty="0" smtClean="0">
                <a:latin typeface="宋体" panose="02010600030101010101" pitchFamily="2" charset="-122"/>
                <a:ea typeface="宋体" panose="02010600030101010101" pitchFamily="2" charset="-122"/>
              </a:rPr>
              <a:t> value</a:t>
            </a:r>
            <a:r>
              <a:rPr lang="en-US"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要</a:t>
            </a:r>
            <a:r>
              <a:rPr lang="en-US" sz="1400" dirty="0">
                <a:latin typeface="宋体" panose="02010600030101010101" pitchFamily="2" charset="-122"/>
                <a:ea typeface="宋体" panose="02010600030101010101" pitchFamily="2" charset="-122"/>
              </a:rPr>
              <a:t>push</a:t>
            </a:r>
            <a:r>
              <a:rPr lang="zh-CN" altLang="en-US" sz="1400" dirty="0">
                <a:latin typeface="宋体" panose="02010600030101010101" pitchFamily="2" charset="-122"/>
                <a:ea typeface="宋体" panose="02010600030101010101" pitchFamily="2" charset="-122"/>
              </a:rPr>
              <a:t>到堆栈中的值</a:t>
            </a:r>
            <a:r>
              <a:rPr lang="zh-CN" altLang="en-US" sz="2400" dirty="0">
                <a:latin typeface="宋体" panose="02010600030101010101" pitchFamily="2" charset="-122"/>
                <a:ea typeface="宋体" panose="02010600030101010101" pitchFamily="2" charset="-122"/>
              </a:rPr>
              <a:t> </a:t>
            </a:r>
            <a:r>
              <a:rPr lang="zh-CN" altLang="en-US" sz="1400" dirty="0">
                <a:latin typeface="宋体" panose="02010600030101010101" pitchFamily="2" charset="-122"/>
                <a:ea typeface="宋体" panose="02010600030101010101" pitchFamily="2" charset="-122"/>
              </a:rPr>
              <a:t>。</a:t>
            </a:r>
            <a:endParaRPr lang="zh-CN" altLang="en-US" sz="1400" dirty="0">
              <a:latin typeface="宋体" panose="02010600030101010101" pitchFamily="2" charset="-122"/>
              <a:ea typeface="宋体" panose="02010600030101010101" pitchFamily="2" charset="-122"/>
            </a:endParaRPr>
          </a:p>
        </p:txBody>
      </p:sp>
      <p:sp>
        <p:nvSpPr>
          <p:cNvPr id="5" name="TextBox 4"/>
          <p:cNvSpPr txBox="1">
            <a:spLocks noChangeArrowheads="1"/>
          </p:cNvSpPr>
          <p:nvPr/>
        </p:nvSpPr>
        <p:spPr bwMode="auto">
          <a:xfrm>
            <a:off x="581202" y="2374900"/>
            <a:ext cx="8280400" cy="1592263"/>
          </a:xfrm>
          <a:prstGeom prst="rect">
            <a:avLst/>
          </a:prstGeom>
          <a:noFill/>
          <a:ln w="9525" cmpd="sng">
            <a:solidFill>
              <a:srgbClr val="0000FF"/>
            </a:solidFill>
            <a:miter lim="800000"/>
          </a:ln>
        </p:spPr>
        <p:txBody>
          <a:bodyPr lIns="91436" tIns="45718" rIns="91436" bIns="45718">
            <a:spAutoFit/>
          </a:bodyPr>
          <a:lstStyle/>
          <a:p>
            <a:pPr>
              <a:lnSpc>
                <a:spcPct val="90000"/>
              </a:lnSpc>
              <a:spcBef>
                <a:spcPct val="20000"/>
              </a:spcBef>
              <a:buClr>
                <a:schemeClr val="tx1"/>
              </a:buClr>
              <a:buSzPct val="70000"/>
              <a:buFont typeface="Wingdings" panose="05000000000000000000" pitchFamily="2" charset="2"/>
              <a:buNone/>
            </a:pPr>
            <a:r>
              <a:rPr lang="zh-CN" altLang="en-US" sz="1400" dirty="0">
                <a:latin typeface="宋体" panose="02010600030101010101" pitchFamily="2" charset="-122"/>
                <a:ea typeface="宋体" panose="02010600030101010101" pitchFamily="2" charset="-122"/>
              </a:rPr>
              <a:t>例子</a:t>
            </a:r>
            <a:r>
              <a:rPr lang="en-US" sz="1400" dirty="0">
                <a:latin typeface="宋体" panose="02010600030101010101" pitchFamily="2" charset="-122"/>
                <a:ea typeface="宋体" panose="02010600030101010101" pitchFamily="2" charset="-122"/>
              </a:rPr>
              <a:t>:     </a:t>
            </a:r>
            <a:endParaRPr lang="en-US" sz="1400" dirty="0">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buFont typeface="Wingdings" panose="05000000000000000000" pitchFamily="2" charset="2"/>
              <a:buNone/>
            </a:pPr>
            <a:r>
              <a:rPr lang="en-US" sz="1400" dirty="0">
                <a:latin typeface="宋体" panose="02010600030101010101" pitchFamily="2" charset="-122"/>
                <a:ea typeface="宋体" panose="02010600030101010101" pitchFamily="2" charset="-122"/>
              </a:rPr>
              <a:t>   </a:t>
            </a:r>
            <a:r>
              <a:rPr lang="en-US" sz="1400" dirty="0" smtClean="0">
                <a:latin typeface="宋体" panose="02010600030101010101" pitchFamily="2" charset="-122"/>
                <a:ea typeface="宋体" panose="02010600030101010101" pitchFamily="2" charset="-122"/>
              </a:rPr>
              <a:t>  &lt;</a:t>
            </a:r>
            <a:r>
              <a:rPr lang="en-US" sz="1400" dirty="0">
                <a:latin typeface="宋体" panose="02010600030101010101" pitchFamily="2" charset="-122"/>
                <a:ea typeface="宋体" panose="02010600030101010101" pitchFamily="2" charset="-122"/>
              </a:rPr>
              <a:t>s:push value="#request.username"&gt;</a:t>
            </a:r>
            <a:endParaRPr lang="en-US" sz="1400" dirty="0">
              <a:latin typeface="宋体" panose="02010600030101010101" pitchFamily="2" charset="-122"/>
              <a:ea typeface="宋体" panose="02010600030101010101" pitchFamily="2" charset="-122"/>
            </a:endParaRPr>
          </a:p>
          <a:p>
            <a:r>
              <a:rPr lang="en-US" sz="1400" dirty="0">
                <a:latin typeface="宋体" panose="02010600030101010101" pitchFamily="2" charset="-122"/>
                <a:ea typeface="宋体" panose="02010600030101010101" pitchFamily="2" charset="-122"/>
              </a:rPr>
              <a:t>           &lt;s:property/&gt;</a:t>
            </a:r>
            <a:endParaRPr lang="en-US" sz="1400" dirty="0">
              <a:latin typeface="宋体" panose="02010600030101010101" pitchFamily="2" charset="-122"/>
              <a:ea typeface="宋体" panose="02010600030101010101" pitchFamily="2" charset="-122"/>
            </a:endParaRPr>
          </a:p>
          <a:p>
            <a:r>
              <a:rPr lang="en-US" sz="1400" dirty="0">
                <a:latin typeface="宋体" panose="02010600030101010101" pitchFamily="2" charset="-122"/>
                <a:ea typeface="宋体" panose="02010600030101010101" pitchFamily="2" charset="-122"/>
              </a:rPr>
              <a:t>     &lt;/s:push&gt;</a:t>
            </a:r>
            <a:endParaRPr lang="en-US" sz="1400" dirty="0">
              <a:latin typeface="宋体" panose="02010600030101010101" pitchFamily="2" charset="-122"/>
              <a:ea typeface="宋体" panose="02010600030101010101" pitchFamily="2" charset="-122"/>
            </a:endParaRPr>
          </a:p>
          <a:p>
            <a:r>
              <a:rPr lang="en-US" sz="1400" dirty="0">
                <a:latin typeface="宋体" panose="02010600030101010101" pitchFamily="2" charset="-122"/>
                <a:ea typeface="宋体" panose="02010600030101010101" pitchFamily="2" charset="-122"/>
              </a:rPr>
              <a:t>     &lt;br&gt;</a:t>
            </a:r>
            <a:endParaRPr lang="en-US" sz="1400" dirty="0">
              <a:latin typeface="宋体" panose="02010600030101010101" pitchFamily="2" charset="-122"/>
              <a:ea typeface="宋体" panose="02010600030101010101" pitchFamily="2" charset="-122"/>
            </a:endParaRPr>
          </a:p>
          <a:p>
            <a:r>
              <a:rPr lang="en-US" sz="1400" dirty="0">
                <a:latin typeface="宋体" panose="02010600030101010101" pitchFamily="2" charset="-122"/>
                <a:ea typeface="宋体" panose="02010600030101010101" pitchFamily="2" charset="-122"/>
              </a:rPr>
              <a:t>     测试删除: &lt;s:property/&gt;</a:t>
            </a:r>
            <a:endParaRPr lang="en-US" sz="1400" dirty="0">
              <a:solidFill>
                <a:srgbClr val="FF0000"/>
              </a:solidFill>
              <a:latin typeface="宋体" panose="02010600030101010101" pitchFamily="2" charset="-122"/>
              <a:ea typeface="宋体" panose="02010600030101010101" pitchFamily="2" charset="-122"/>
            </a:endParaRPr>
          </a:p>
          <a:p>
            <a:r>
              <a:rPr lang="en-US" sz="1400" dirty="0">
                <a:latin typeface="宋体" panose="02010600030101010101" pitchFamily="2" charset="-122"/>
                <a:ea typeface="宋体" panose="02010600030101010101" pitchFamily="2" charset="-122"/>
              </a:rPr>
              <a:t>     </a:t>
            </a:r>
            <a:endParaRPr lang="en-US" sz="1400" dirty="0">
              <a:latin typeface="宋体" panose="02010600030101010101" pitchFamily="2" charset="-122"/>
              <a:ea typeface="宋体" panose="02010600030101010101" pitchFamily="2" charset="-12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bean</a:t>
            </a:r>
            <a:r>
              <a:rPr lang="zh-CN" altLang="en-US" dirty="0" smtClean="0"/>
              <a:t>标签</a:t>
            </a:r>
            <a:endParaRPr lang="zh-CN" altLang="en-US" dirty="0"/>
          </a:p>
        </p:txBody>
      </p:sp>
      <p:sp>
        <p:nvSpPr>
          <p:cNvPr id="4" name="TextBox 19"/>
          <p:cNvSpPr txBox="1">
            <a:spLocks noChangeArrowheads="1"/>
          </p:cNvSpPr>
          <p:nvPr/>
        </p:nvSpPr>
        <p:spPr bwMode="auto">
          <a:xfrm>
            <a:off x="879827" y="1379538"/>
            <a:ext cx="8143875"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1400" b="1" dirty="0">
                <a:solidFill>
                  <a:srgbClr val="0000FF"/>
                </a:solidFill>
              </a:rPr>
              <a:t>bean</a:t>
            </a:r>
            <a:r>
              <a:rPr lang="zh-CN" altLang="en-US" sz="1400" b="1" dirty="0">
                <a:solidFill>
                  <a:srgbClr val="0000FF"/>
                </a:solidFill>
              </a:rPr>
              <a:t>标签</a:t>
            </a:r>
            <a:r>
              <a:rPr lang="en-US" altLang="zh-CN" sz="1400" b="1" dirty="0">
                <a:solidFill>
                  <a:srgbClr val="0000FF"/>
                </a:solidFill>
              </a:rPr>
              <a:t>: </a:t>
            </a:r>
            <a:r>
              <a:rPr lang="zh-CN" altLang="en-US" sz="1400" b="1" dirty="0">
                <a:solidFill>
                  <a:srgbClr val="0000FF"/>
                </a:solidFill>
              </a:rPr>
              <a:t>实例化一个符合</a:t>
            </a:r>
            <a:r>
              <a:rPr lang="en-US" altLang="zh-CN" sz="1400" b="1" dirty="0">
                <a:solidFill>
                  <a:srgbClr val="0000FF"/>
                </a:solidFill>
              </a:rPr>
              <a:t>JavaBeans</a:t>
            </a:r>
            <a:r>
              <a:rPr lang="zh-CN" altLang="en-US" sz="1400" b="1" dirty="0">
                <a:solidFill>
                  <a:srgbClr val="0000FF"/>
                </a:solidFill>
              </a:rPr>
              <a:t>规范的</a:t>
            </a:r>
            <a:r>
              <a:rPr lang="en-US" altLang="zh-CN" sz="1400" b="1" dirty="0">
                <a:solidFill>
                  <a:srgbClr val="0000FF"/>
                </a:solidFill>
              </a:rPr>
              <a:t>class,</a:t>
            </a:r>
            <a:r>
              <a:rPr lang="zh-CN" altLang="en-US" sz="1400" b="1" dirty="0">
                <a:solidFill>
                  <a:srgbClr val="0000FF"/>
                </a:solidFill>
              </a:rPr>
              <a:t>标签体内可以包含几个</a:t>
            </a:r>
            <a:r>
              <a:rPr lang="en-US" altLang="zh-CN" sz="1400" b="1" dirty="0">
                <a:solidFill>
                  <a:srgbClr val="0000FF"/>
                </a:solidFill>
              </a:rPr>
              <a:t>Param</a:t>
            </a:r>
            <a:r>
              <a:rPr lang="zh-CN" altLang="en-US" sz="1400" b="1" dirty="0">
                <a:solidFill>
                  <a:srgbClr val="0000FF"/>
                </a:solidFill>
              </a:rPr>
              <a:t>元素</a:t>
            </a:r>
            <a:r>
              <a:rPr lang="en-US" altLang="zh-CN" sz="1400" b="1" dirty="0">
                <a:solidFill>
                  <a:srgbClr val="0000FF"/>
                </a:solidFill>
              </a:rPr>
              <a:t>,</a:t>
            </a:r>
            <a:endParaRPr lang="en-US" altLang="zh-CN" sz="1400" b="1" dirty="0">
              <a:solidFill>
                <a:srgbClr val="0000FF"/>
              </a:solidFill>
            </a:endParaRPr>
          </a:p>
          <a:p>
            <a:pPr eaLnBrk="1" hangingPunct="1"/>
            <a:r>
              <a:rPr lang="zh-CN" altLang="en-US" sz="1400" b="1" dirty="0">
                <a:solidFill>
                  <a:srgbClr val="0000FF"/>
                </a:solidFill>
              </a:rPr>
              <a:t>                  用于调用</a:t>
            </a:r>
            <a:r>
              <a:rPr lang="en-US" altLang="zh-CN" sz="1400" b="1" dirty="0">
                <a:solidFill>
                  <a:srgbClr val="0000FF"/>
                </a:solidFill>
              </a:rPr>
              <a:t>setter</a:t>
            </a:r>
            <a:r>
              <a:rPr lang="zh-CN" altLang="en-US" sz="1400" b="1" dirty="0">
                <a:solidFill>
                  <a:srgbClr val="0000FF"/>
                </a:solidFill>
              </a:rPr>
              <a:t>方法给此</a:t>
            </a:r>
            <a:r>
              <a:rPr lang="en-US" altLang="zh-CN" sz="1400" b="1" dirty="0">
                <a:solidFill>
                  <a:srgbClr val="0000FF"/>
                </a:solidFill>
              </a:rPr>
              <a:t>class</a:t>
            </a:r>
            <a:r>
              <a:rPr lang="zh-CN" altLang="en-US" sz="1400" b="1" dirty="0">
                <a:solidFill>
                  <a:srgbClr val="0000FF"/>
                </a:solidFill>
              </a:rPr>
              <a:t>的属性赋值</a:t>
            </a:r>
            <a:r>
              <a:rPr lang="en-US" altLang="zh-CN" sz="1400" b="1" dirty="0">
                <a:solidFill>
                  <a:srgbClr val="0000FF"/>
                </a:solidFill>
              </a:rPr>
              <a:t>.</a:t>
            </a:r>
            <a:endParaRPr lang="en-US" altLang="zh-CN" sz="1400" b="1" dirty="0">
              <a:solidFill>
                <a:srgbClr val="0000FF"/>
              </a:solidFill>
            </a:endParaRPr>
          </a:p>
          <a:p>
            <a:pPr eaLnBrk="1" hangingPunct="1"/>
            <a:r>
              <a:rPr lang="en-US" sz="1400" b="1" dirty="0"/>
              <a:t>       </a:t>
            </a:r>
            <a:r>
              <a:rPr lang="en-US" altLang="zh-CN" sz="1400" b="1" dirty="0"/>
              <a:t>name:</a:t>
            </a:r>
            <a:r>
              <a:rPr lang="zh-CN" altLang="en-US" sz="1400" b="1" dirty="0"/>
              <a:t>要被实例化的</a:t>
            </a:r>
            <a:r>
              <a:rPr lang="en-US" altLang="zh-CN" sz="1400" b="1" dirty="0"/>
              <a:t>class</a:t>
            </a:r>
            <a:r>
              <a:rPr lang="zh-CN" altLang="en-US" sz="1400" b="1" dirty="0"/>
              <a:t>名字</a:t>
            </a:r>
            <a:r>
              <a:rPr lang="en-US" altLang="zh-CN" sz="1400" b="1" dirty="0"/>
              <a:t>(</a:t>
            </a:r>
            <a:r>
              <a:rPr lang="zh-CN" altLang="en-US" sz="1400" b="1" dirty="0"/>
              <a:t>必须符合</a:t>
            </a:r>
            <a:r>
              <a:rPr lang="en-US" altLang="zh-CN" sz="1400" b="1" dirty="0"/>
              <a:t>JavaBeans</a:t>
            </a:r>
            <a:r>
              <a:rPr lang="zh-CN" altLang="en-US" sz="1400" b="1" dirty="0"/>
              <a:t>规范</a:t>
            </a:r>
            <a:r>
              <a:rPr lang="en-US" altLang="zh-CN" sz="1400" b="1" dirty="0"/>
              <a:t>)</a:t>
            </a:r>
            <a:r>
              <a:rPr lang="en-US" altLang="zh-CN" sz="1400" dirty="0"/>
              <a:t> </a:t>
            </a:r>
            <a:endParaRPr lang="en-US" altLang="zh-CN" sz="1400" b="1" dirty="0"/>
          </a:p>
          <a:p>
            <a:pPr eaLnBrk="1" hangingPunct="1"/>
            <a:r>
              <a:rPr lang="en-US" altLang="zh-CN" sz="1400" b="1" dirty="0"/>
              <a:t>       var</a:t>
            </a:r>
            <a:r>
              <a:rPr lang="en-US" sz="1400" b="1" dirty="0"/>
              <a:t>： </a:t>
            </a:r>
            <a:r>
              <a:rPr lang="zh-CN" altLang="en-US" sz="1400" b="1" dirty="0"/>
              <a:t>赋给变量的值</a:t>
            </a:r>
            <a:r>
              <a:rPr lang="en-US" altLang="zh-CN" sz="1400" b="1" dirty="0"/>
              <a:t>.</a:t>
            </a:r>
            <a:r>
              <a:rPr lang="zh-CN" altLang="en-US" sz="1400" b="1" dirty="0"/>
              <a:t>放置在</a:t>
            </a:r>
            <a:r>
              <a:rPr lang="en-US" altLang="zh-CN" sz="1400" b="1" dirty="0"/>
              <a:t>request</a:t>
            </a:r>
            <a:r>
              <a:rPr lang="zh-CN" altLang="en-US" sz="1400" b="1" dirty="0"/>
              <a:t>作用域中</a:t>
            </a:r>
            <a:endParaRPr lang="zh-CN" altLang="en-US" sz="1400" b="1" dirty="0"/>
          </a:p>
          <a:p>
            <a:pPr eaLnBrk="1" hangingPunct="1"/>
            <a:r>
              <a:rPr lang="zh-CN" altLang="en-US" sz="1400" b="1" dirty="0"/>
              <a:t>                 如果没有设置该属性</a:t>
            </a:r>
            <a:r>
              <a:rPr lang="en-US" altLang="zh-CN" sz="1400" b="1" dirty="0"/>
              <a:t>,</a:t>
            </a:r>
            <a:r>
              <a:rPr lang="zh-CN" altLang="en-US" sz="1400" b="1" dirty="0"/>
              <a:t>则对象被放置到栈顶</a:t>
            </a:r>
            <a:endParaRPr lang="zh-CN" altLang="en-US" sz="1400" b="1" dirty="0"/>
          </a:p>
          <a:p>
            <a:pPr eaLnBrk="1" hangingPunct="1">
              <a:lnSpc>
                <a:spcPct val="90000"/>
              </a:lnSpc>
              <a:spcBef>
                <a:spcPct val="20000"/>
              </a:spcBef>
              <a:buClr>
                <a:schemeClr val="tx1"/>
              </a:buClr>
              <a:buSzPct val="70000"/>
              <a:buFont typeface="Wingdings" panose="05000000000000000000" pitchFamily="2" charset="2"/>
              <a:buNone/>
            </a:pPr>
            <a:endParaRPr lang="zh-CN" altLang="en-US" sz="1400" b="1" dirty="0"/>
          </a:p>
        </p:txBody>
      </p:sp>
      <p:sp>
        <p:nvSpPr>
          <p:cNvPr id="5" name="TextBox 4"/>
          <p:cNvSpPr txBox="1">
            <a:spLocks noChangeArrowheads="1"/>
          </p:cNvSpPr>
          <p:nvPr/>
        </p:nvSpPr>
        <p:spPr bwMode="auto">
          <a:xfrm>
            <a:off x="879827" y="2674938"/>
            <a:ext cx="7705725" cy="1815878"/>
          </a:xfrm>
          <a:prstGeom prst="rect">
            <a:avLst/>
          </a:prstGeom>
          <a:noFill/>
          <a:ln w="9525">
            <a:solidFill>
              <a:srgbClr val="0000FF"/>
            </a:solidFill>
            <a:miter lim="800000"/>
          </a:ln>
          <a:extLst>
            <a:ext uri="{909E8E84-426E-40DD-AFC4-6F175D3DCCD1}">
              <a14:hiddenFill xmlns:a14="http://schemas.microsoft.com/office/drawing/2010/main">
                <a:solidFill>
                  <a:srgbClr val="FFFFFF"/>
                </a:solidFill>
              </a14:hiddenFill>
            </a:ext>
          </a:extLst>
        </p:spPr>
        <p:txBody>
          <a:bodyPr lIns="91436" tIns="45718" rIns="91436" bIns="45718">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1400" b="1" dirty="0"/>
              <a:t>例子</a:t>
            </a:r>
            <a:r>
              <a:rPr lang="en-US" altLang="zh-CN" sz="1400" b="1" dirty="0"/>
              <a:t>:</a:t>
            </a:r>
            <a:endParaRPr lang="en-US" altLang="zh-CN" sz="1400" b="1" dirty="0"/>
          </a:p>
          <a:p>
            <a:pPr eaLnBrk="1" hangingPunct="1"/>
            <a:r>
              <a:rPr lang="en-US" altLang="zh-CN" sz="1400" b="1" dirty="0"/>
              <a:t>&lt;s:bean name="</a:t>
            </a:r>
            <a:r>
              <a:rPr lang="en-US" altLang="zh-CN" sz="1400" b="1" dirty="0" err="1"/>
              <a:t>com.zz.action.Employee</a:t>
            </a:r>
            <a:r>
              <a:rPr lang="en-US" altLang="zh-CN" sz="1400" b="1" dirty="0"/>
              <a:t>" var="</a:t>
            </a:r>
            <a:r>
              <a:rPr lang="en-US" altLang="zh-CN" sz="1400" b="1" dirty="0" err="1"/>
              <a:t>myEmp</a:t>
            </a:r>
            <a:r>
              <a:rPr lang="en-US" altLang="zh-CN" sz="1400" b="1" dirty="0"/>
              <a:t>"&gt;</a:t>
            </a:r>
            <a:endParaRPr lang="en-US" altLang="zh-CN" sz="1400" b="1" dirty="0"/>
          </a:p>
          <a:p>
            <a:pPr eaLnBrk="1" hangingPunct="1"/>
            <a:r>
              <a:rPr lang="en-US" altLang="zh-CN" sz="1400" b="1" dirty="0"/>
              <a:t> </a:t>
            </a:r>
            <a:r>
              <a:rPr lang="en-US" altLang="zh-CN" sz="1400" b="1" dirty="0" smtClean="0"/>
              <a:t>    &lt;</a:t>
            </a:r>
            <a:r>
              <a:rPr lang="en-US" altLang="zh-CN" sz="1400" b="1" dirty="0"/>
              <a:t>s:param name="</a:t>
            </a:r>
            <a:r>
              <a:rPr lang="en-US" altLang="zh-CN" sz="1400" b="1" dirty="0" err="1"/>
              <a:t>empno</a:t>
            </a:r>
            <a:r>
              <a:rPr lang="en-US" altLang="zh-CN" sz="1400" b="1" dirty="0"/>
              <a:t>" value="1</a:t>
            </a:r>
            <a:r>
              <a:rPr lang="en-US" altLang="zh-CN" sz="1400" b="1" dirty="0" smtClean="0"/>
              <a:t>"&gt;        &lt;/</a:t>
            </a:r>
            <a:r>
              <a:rPr lang="en-US" altLang="zh-CN" sz="1400" b="1" dirty="0"/>
              <a:t>s:param&gt;</a:t>
            </a:r>
            <a:endParaRPr lang="en-US" altLang="zh-CN" sz="1400" b="1" dirty="0"/>
          </a:p>
          <a:p>
            <a:pPr eaLnBrk="1" hangingPunct="1"/>
            <a:r>
              <a:rPr lang="en-US" altLang="zh-CN" sz="1400" b="1" dirty="0" smtClean="0"/>
              <a:t>     &lt;</a:t>
            </a:r>
            <a:r>
              <a:rPr lang="en-US" altLang="zh-CN" sz="1400" b="1" dirty="0"/>
              <a:t>s:param name="</a:t>
            </a:r>
            <a:r>
              <a:rPr lang="en-US" altLang="zh-CN" sz="1400" b="1" dirty="0" err="1"/>
              <a:t>ename</a:t>
            </a:r>
            <a:r>
              <a:rPr lang="en-US" altLang="zh-CN" sz="1400" b="1" dirty="0"/>
              <a:t>" value="'</a:t>
            </a:r>
            <a:r>
              <a:rPr lang="zh-CN" altLang="en-US" sz="1400" b="1" dirty="0"/>
              <a:t>中正</a:t>
            </a:r>
            <a:r>
              <a:rPr lang="en-US" altLang="zh-CN" sz="1400" b="1" dirty="0" smtClean="0"/>
              <a:t>'"&gt; &lt;/</a:t>
            </a:r>
            <a:r>
              <a:rPr lang="en-US" altLang="zh-CN" sz="1400" b="1" dirty="0"/>
              <a:t>s:param&gt;</a:t>
            </a:r>
            <a:endParaRPr lang="en-US" altLang="zh-CN" sz="1400" b="1" dirty="0"/>
          </a:p>
          <a:p>
            <a:pPr eaLnBrk="1" hangingPunct="1"/>
            <a:r>
              <a:rPr lang="en-US" altLang="zh-CN" sz="1400" b="1" dirty="0" smtClean="0"/>
              <a:t>&lt;/</a:t>
            </a:r>
            <a:r>
              <a:rPr lang="en-US" altLang="zh-CN" sz="1400" b="1" dirty="0" err="1"/>
              <a:t>s:bean</a:t>
            </a:r>
            <a:r>
              <a:rPr lang="en-US" altLang="zh-CN" sz="1400" b="1" dirty="0"/>
              <a:t>&gt;</a:t>
            </a:r>
            <a:endParaRPr lang="en-US" altLang="zh-CN" sz="1400" b="1" dirty="0"/>
          </a:p>
          <a:p>
            <a:pPr eaLnBrk="1" hangingPunct="1"/>
            <a:r>
              <a:rPr lang="en-US" altLang="zh-CN" sz="1400" b="1" dirty="0" smtClean="0"/>
              <a:t>&lt;</a:t>
            </a:r>
            <a:r>
              <a:rPr lang="en-US" altLang="zh-CN" sz="1400" b="1" dirty="0"/>
              <a:t>br&gt;</a:t>
            </a:r>
            <a:endParaRPr lang="en-US" altLang="zh-CN" sz="1400" b="1" dirty="0"/>
          </a:p>
          <a:p>
            <a:pPr eaLnBrk="1" hangingPunct="1"/>
            <a:endParaRPr lang="en-US" altLang="zh-CN" sz="1400" b="1" dirty="0"/>
          </a:p>
          <a:p>
            <a:pPr eaLnBrk="1" hangingPunct="1"/>
            <a:r>
              <a:rPr lang="en-US" altLang="zh-CN" sz="1400" b="1" dirty="0" smtClean="0"/>
              <a:t>&lt;</a:t>
            </a:r>
            <a:r>
              <a:rPr lang="en-US" altLang="zh-CN" sz="1400" b="1" dirty="0"/>
              <a:t>s:property value="#</a:t>
            </a:r>
            <a:r>
              <a:rPr lang="en-US" altLang="zh-CN" sz="1400" b="1" dirty="0" err="1"/>
              <a:t>myEmp.ename</a:t>
            </a:r>
            <a:r>
              <a:rPr lang="en-US" altLang="zh-CN" sz="1400" b="1" dirty="0"/>
              <a:t>" /&gt;</a:t>
            </a:r>
            <a:endParaRPr lang="en-US" altLang="zh-CN" sz="1400" b="1"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iterator</a:t>
            </a:r>
            <a:r>
              <a:rPr lang="zh-CN" altLang="en-US" dirty="0"/>
              <a:t>标签</a:t>
            </a:r>
            <a:endParaRPr lang="zh-CN" altLang="en-US" dirty="0"/>
          </a:p>
        </p:txBody>
      </p:sp>
      <p:sp>
        <p:nvSpPr>
          <p:cNvPr id="4" name="TextBox 19"/>
          <p:cNvSpPr txBox="1">
            <a:spLocks noChangeArrowheads="1"/>
          </p:cNvSpPr>
          <p:nvPr/>
        </p:nvSpPr>
        <p:spPr bwMode="auto">
          <a:xfrm>
            <a:off x="852133" y="769750"/>
            <a:ext cx="8143875" cy="2398712"/>
          </a:xfrm>
          <a:prstGeom prst="rect">
            <a:avLst/>
          </a:prstGeom>
          <a:noFill/>
          <a:ln w="9525">
            <a:noFill/>
            <a:miter lim="800000"/>
          </a:ln>
        </p:spPr>
        <p:txBody>
          <a:bodyPr lIns="91436" tIns="45718" rIns="91436" bIns="45718">
            <a:spAutoFit/>
          </a:bodyPr>
          <a:lstStyle/>
          <a:p>
            <a:pPr>
              <a:lnSpc>
                <a:spcPct val="90000"/>
              </a:lnSpc>
              <a:spcBef>
                <a:spcPct val="20000"/>
              </a:spcBef>
              <a:buClr>
                <a:schemeClr val="tx1"/>
              </a:buClr>
              <a:buSzPct val="70000"/>
              <a:buFont typeface="Wingdings" panose="05000000000000000000" pitchFamily="2" charset="2"/>
              <a:buNone/>
            </a:pPr>
            <a:r>
              <a:rPr lang="en-US" sz="1400" b="1" dirty="0">
                <a:solidFill>
                  <a:srgbClr val="0000FF"/>
                </a:solidFill>
                <a:latin typeface="宋体" panose="02010600030101010101" pitchFamily="2" charset="-122"/>
                <a:ea typeface="宋体" panose="02010600030101010101" pitchFamily="2" charset="-122"/>
              </a:rPr>
              <a:t>Iterator:</a:t>
            </a:r>
            <a:r>
              <a:rPr lang="zh-CN" altLang="en-US" sz="1400" b="1" dirty="0">
                <a:solidFill>
                  <a:srgbClr val="0000FF"/>
                </a:solidFill>
                <a:latin typeface="宋体" panose="02010600030101010101" pitchFamily="2" charset="-122"/>
                <a:ea typeface="宋体" panose="02010600030101010101" pitchFamily="2" charset="-122"/>
              </a:rPr>
              <a:t>标签用于对集合进行迭代，这里的集合包含</a:t>
            </a:r>
            <a:r>
              <a:rPr lang="en-US" sz="1400" b="1" dirty="0">
                <a:solidFill>
                  <a:srgbClr val="0000FF"/>
                </a:solidFill>
                <a:latin typeface="宋体" panose="02010600030101010101" pitchFamily="2" charset="-122"/>
                <a:ea typeface="宋体" panose="02010600030101010101" pitchFamily="2" charset="-122"/>
              </a:rPr>
              <a:t>List</a:t>
            </a:r>
            <a:r>
              <a:rPr lang="zh-CN" altLang="en-US" sz="1400" b="1" dirty="0">
                <a:solidFill>
                  <a:srgbClr val="0000FF"/>
                </a:solidFill>
                <a:latin typeface="宋体" panose="02010600030101010101" pitchFamily="2" charset="-122"/>
                <a:ea typeface="宋体" panose="02010600030101010101" pitchFamily="2" charset="-122"/>
              </a:rPr>
              <a:t>、</a:t>
            </a:r>
            <a:r>
              <a:rPr lang="en-US" sz="1400" b="1" dirty="0">
                <a:solidFill>
                  <a:srgbClr val="0000FF"/>
                </a:solidFill>
                <a:latin typeface="宋体" panose="02010600030101010101" pitchFamily="2" charset="-122"/>
                <a:ea typeface="宋体" panose="02010600030101010101" pitchFamily="2" charset="-122"/>
              </a:rPr>
              <a:t>Set</a:t>
            </a:r>
            <a:r>
              <a:rPr lang="zh-CN" altLang="en-US" sz="1400" b="1" dirty="0">
                <a:solidFill>
                  <a:srgbClr val="0000FF"/>
                </a:solidFill>
                <a:latin typeface="宋体" panose="02010600030101010101" pitchFamily="2" charset="-122"/>
                <a:ea typeface="宋体" panose="02010600030101010101" pitchFamily="2" charset="-122"/>
              </a:rPr>
              <a:t>和数组。</a:t>
            </a:r>
            <a:endParaRPr lang="en-US" sz="1400" b="1" dirty="0">
              <a:solidFill>
                <a:srgbClr val="0000FF"/>
              </a:solidFill>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buFont typeface="Wingdings" panose="05000000000000000000" pitchFamily="2" charset="2"/>
              <a:buNone/>
            </a:pPr>
            <a:r>
              <a:rPr lang="en-US" sz="1400" b="1" dirty="0">
                <a:latin typeface="宋体" panose="02010600030101010101" pitchFamily="2" charset="-122"/>
                <a:ea typeface="宋体" panose="02010600030101010101" pitchFamily="2" charset="-122"/>
              </a:rPr>
              <a:t>value</a:t>
            </a:r>
            <a:r>
              <a:rPr lang="en-US" sz="1400" b="1" dirty="0" smtClean="0">
                <a:latin typeface="宋体" panose="02010600030101010101" pitchFamily="2" charset="-122"/>
                <a:ea typeface="宋体" panose="02010600030101010101" pitchFamily="2" charset="-122"/>
              </a:rPr>
              <a:t>： </a:t>
            </a:r>
            <a:r>
              <a:rPr lang="zh-CN" altLang="en-US" sz="1400" b="1" dirty="0" smtClean="0">
                <a:latin typeface="宋体" panose="02010600030101010101" pitchFamily="2" charset="-122"/>
                <a:ea typeface="宋体" panose="02010600030101010101" pitchFamily="2" charset="-122"/>
              </a:rPr>
              <a:t>可选</a:t>
            </a:r>
            <a:r>
              <a:rPr lang="zh-CN" altLang="en-US" sz="1400" b="1" dirty="0">
                <a:latin typeface="宋体" panose="02010600030101010101" pitchFamily="2" charset="-122"/>
                <a:ea typeface="宋体" panose="02010600030101010101" pitchFamily="2" charset="-122"/>
              </a:rPr>
              <a:t>属性，指定被迭代的集合，如果没有设置该属性，则使用</a:t>
            </a:r>
            <a:r>
              <a:rPr lang="en-US" sz="1400" b="1" dirty="0">
                <a:latin typeface="宋体" panose="02010600030101010101" pitchFamily="2" charset="-122"/>
                <a:ea typeface="宋体" panose="02010600030101010101" pitchFamily="2" charset="-122"/>
              </a:rPr>
              <a:t>ValueStack</a:t>
            </a:r>
            <a:r>
              <a:rPr lang="zh-CN" altLang="en-US" sz="1400" b="1" dirty="0">
                <a:latin typeface="宋体" panose="02010600030101010101" pitchFamily="2" charset="-122"/>
                <a:ea typeface="宋体" panose="02010600030101010101" pitchFamily="2" charset="-122"/>
              </a:rPr>
              <a:t>栈顶的集合。</a:t>
            </a:r>
            <a:endParaRPr lang="en-US" sz="1400" b="1" dirty="0">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buFont typeface="Wingdings" panose="05000000000000000000" pitchFamily="2" charset="2"/>
              <a:buNone/>
            </a:pPr>
            <a:r>
              <a:rPr lang="en-US" sz="1400" b="1" dirty="0">
                <a:latin typeface="宋体" panose="02010600030101010101" pitchFamily="2" charset="-122"/>
                <a:ea typeface="宋体" panose="02010600030101010101" pitchFamily="2" charset="-122"/>
              </a:rPr>
              <a:t>var</a:t>
            </a:r>
            <a:r>
              <a:rPr lang="zh-CN" altLang="en-US" sz="1400" b="1" dirty="0">
                <a:latin typeface="宋体" panose="02010600030101010101" pitchFamily="2" charset="-122"/>
                <a:ea typeface="宋体" panose="02010600030101010101" pitchFamily="2" charset="-122"/>
              </a:rPr>
              <a:t>：   </a:t>
            </a:r>
            <a:r>
              <a:rPr lang="zh-CN" altLang="en-US" sz="1400" b="1" dirty="0" smtClean="0">
                <a:latin typeface="宋体" panose="02010600030101010101" pitchFamily="2" charset="-122"/>
                <a:ea typeface="宋体" panose="02010600030101010101" pitchFamily="2" charset="-122"/>
              </a:rPr>
              <a:t>可选</a:t>
            </a:r>
            <a:r>
              <a:rPr lang="zh-CN" altLang="en-US" sz="1400" b="1" dirty="0">
                <a:latin typeface="宋体" panose="02010600030101010101" pitchFamily="2" charset="-122"/>
                <a:ea typeface="宋体" panose="02010600030101010101" pitchFamily="2" charset="-122"/>
              </a:rPr>
              <a:t>属性，引用变量的名称</a:t>
            </a:r>
            <a:r>
              <a:rPr lang="en-US" sz="1400" b="1" dirty="0">
                <a:latin typeface="宋体" panose="02010600030101010101" pitchFamily="2" charset="-122"/>
                <a:ea typeface="宋体" panose="02010600030101010101" pitchFamily="2" charset="-122"/>
              </a:rPr>
              <a:t>.</a:t>
            </a:r>
            <a:endParaRPr lang="en-US" sz="1400" b="1" dirty="0">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buFont typeface="Wingdings" panose="05000000000000000000" pitchFamily="2" charset="2"/>
              <a:buNone/>
            </a:pPr>
            <a:r>
              <a:rPr lang="en-US" sz="1400" b="1" dirty="0">
                <a:latin typeface="宋体" panose="02010600030101010101" pitchFamily="2" charset="-122"/>
                <a:ea typeface="宋体" panose="02010600030101010101" pitchFamily="2" charset="-122"/>
              </a:rPr>
              <a:t>status</a:t>
            </a:r>
            <a:r>
              <a:rPr lang="zh-CN" altLang="en-US" sz="1400" b="1" dirty="0">
                <a:latin typeface="宋体" panose="02010600030101010101" pitchFamily="2" charset="-122"/>
                <a:ea typeface="宋体" panose="02010600030101010101" pitchFamily="2" charset="-122"/>
              </a:rPr>
              <a:t>：可选属性，该属性指定迭代时的</a:t>
            </a:r>
            <a:r>
              <a:rPr lang="en-US" sz="1400" b="1" dirty="0">
                <a:latin typeface="宋体" panose="02010600030101010101" pitchFamily="2" charset="-122"/>
                <a:ea typeface="宋体" panose="02010600030101010101" pitchFamily="2" charset="-122"/>
              </a:rPr>
              <a:t>IteratorStatus</a:t>
            </a:r>
            <a:r>
              <a:rPr lang="zh-CN" altLang="en-US" sz="1400" b="1" dirty="0">
                <a:latin typeface="宋体" panose="02010600030101010101" pitchFamily="2" charset="-122"/>
                <a:ea typeface="宋体" panose="02010600030101010101" pitchFamily="2" charset="-122"/>
              </a:rPr>
              <a:t>实例。该实例包含如下几个方法：</a:t>
            </a:r>
            <a:endParaRPr lang="en-US" sz="1400" b="1" dirty="0">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buFont typeface="Wingdings" panose="05000000000000000000" pitchFamily="2" charset="2"/>
              <a:buNone/>
            </a:pPr>
            <a:r>
              <a:rPr lang="en-US" sz="1400" b="1" dirty="0">
                <a:latin typeface="宋体" panose="02010600030101010101" pitchFamily="2" charset="-122"/>
                <a:ea typeface="宋体" panose="02010600030101010101" pitchFamily="2" charset="-122"/>
              </a:rPr>
              <a:t>	</a:t>
            </a:r>
            <a:r>
              <a:rPr lang="en-US" sz="1400" dirty="0">
                <a:latin typeface="宋体" panose="02010600030101010101" pitchFamily="2" charset="-122"/>
                <a:ea typeface="宋体" panose="02010600030101010101" pitchFamily="2" charset="-122"/>
              </a:rPr>
              <a:t>int getCount()</a:t>
            </a:r>
            <a:r>
              <a:rPr lang="zh-CN" altLang="en-US" sz="1400" dirty="0">
                <a:latin typeface="宋体" panose="02010600030101010101" pitchFamily="2" charset="-122"/>
                <a:ea typeface="宋体" panose="02010600030101010101" pitchFamily="2" charset="-122"/>
              </a:rPr>
              <a:t>，返回当前迭代了几个元素。</a:t>
            </a:r>
            <a:endParaRPr lang="en-US" sz="1400" dirty="0">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buFont typeface="Wingdings" panose="05000000000000000000" pitchFamily="2" charset="2"/>
              <a:buNone/>
            </a:pPr>
            <a:r>
              <a:rPr lang="en-US" sz="1400" dirty="0">
                <a:latin typeface="宋体" panose="02010600030101010101" pitchFamily="2" charset="-122"/>
                <a:ea typeface="宋体" panose="02010600030101010101" pitchFamily="2" charset="-122"/>
              </a:rPr>
              <a:t>	int getIndex()，</a:t>
            </a:r>
            <a:r>
              <a:rPr lang="zh-CN" altLang="en-US" sz="1400" dirty="0">
                <a:latin typeface="宋体" panose="02010600030101010101" pitchFamily="2" charset="-122"/>
                <a:ea typeface="宋体" panose="02010600030101010101" pitchFamily="2" charset="-122"/>
              </a:rPr>
              <a:t>返回当前迭代元素的索引。</a:t>
            </a:r>
            <a:endParaRPr lang="en-US" sz="1400" dirty="0">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buFont typeface="Wingdings" panose="05000000000000000000" pitchFamily="2" charset="2"/>
              <a:buNone/>
            </a:pPr>
            <a:r>
              <a:rPr lang="en-US" sz="1400" dirty="0">
                <a:latin typeface="宋体" panose="02010600030101010101" pitchFamily="2" charset="-122"/>
                <a:ea typeface="宋体" panose="02010600030101010101" pitchFamily="2" charset="-122"/>
              </a:rPr>
              <a:t>	boolean </a:t>
            </a:r>
            <a:r>
              <a:rPr lang="en-US" sz="1400" dirty="0" smtClean="0">
                <a:latin typeface="宋体" panose="02010600030101010101" pitchFamily="2" charset="-122"/>
                <a:ea typeface="宋体" panose="02010600030101010101" pitchFamily="2" charset="-122"/>
              </a:rPr>
              <a:t>isEven()</a:t>
            </a:r>
            <a:r>
              <a:rPr lang="zh-CN" altLang="en-US" sz="1400" dirty="0">
                <a:latin typeface="宋体" panose="02010600030101010101" pitchFamily="2" charset="-122"/>
                <a:ea typeface="宋体" panose="02010600030101010101" pitchFamily="2" charset="-122"/>
              </a:rPr>
              <a:t>，返回当前被迭代元素的索引是否是偶数</a:t>
            </a:r>
            <a:endParaRPr lang="en-US" sz="1400" dirty="0">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buFont typeface="Wingdings" panose="05000000000000000000" pitchFamily="2" charset="2"/>
              <a:buNone/>
            </a:pPr>
            <a:r>
              <a:rPr lang="en-US" sz="1400" dirty="0">
                <a:latin typeface="宋体" panose="02010600030101010101" pitchFamily="2" charset="-122"/>
                <a:ea typeface="宋体" panose="02010600030101010101" pitchFamily="2" charset="-122"/>
              </a:rPr>
              <a:t>	boolean isOdd()</a:t>
            </a:r>
            <a:r>
              <a:rPr lang="zh-CN" altLang="en-US" sz="1400" dirty="0">
                <a:latin typeface="宋体" panose="02010600030101010101" pitchFamily="2" charset="-122"/>
                <a:ea typeface="宋体" panose="02010600030101010101" pitchFamily="2" charset="-122"/>
              </a:rPr>
              <a:t>，返回当前被迭代元素的索引是否是奇数</a:t>
            </a:r>
            <a:endParaRPr lang="en-US" sz="1400" dirty="0">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buFont typeface="Wingdings" panose="05000000000000000000" pitchFamily="2" charset="2"/>
              <a:buNone/>
            </a:pPr>
            <a:r>
              <a:rPr lang="en-US" sz="1400" dirty="0">
                <a:latin typeface="宋体" panose="02010600030101010101" pitchFamily="2" charset="-122"/>
                <a:ea typeface="宋体" panose="02010600030101010101" pitchFamily="2" charset="-122"/>
              </a:rPr>
              <a:t>	boolean isFirst()</a:t>
            </a:r>
            <a:r>
              <a:rPr lang="zh-CN" altLang="en-US" sz="1400" dirty="0">
                <a:latin typeface="宋体" panose="02010600030101010101" pitchFamily="2" charset="-122"/>
                <a:ea typeface="宋体" panose="02010600030101010101" pitchFamily="2" charset="-122"/>
              </a:rPr>
              <a:t>，返回当前被迭代元素是否是第一个元素。</a:t>
            </a:r>
            <a:endParaRPr lang="en-US" sz="1400" dirty="0">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buFont typeface="Wingdings" panose="05000000000000000000" pitchFamily="2" charset="2"/>
              <a:buNone/>
            </a:pPr>
            <a:r>
              <a:rPr lang="en-US" sz="1400" dirty="0">
                <a:latin typeface="宋体" panose="02010600030101010101" pitchFamily="2" charset="-122"/>
                <a:ea typeface="宋体" panose="02010600030101010101" pitchFamily="2" charset="-122"/>
              </a:rPr>
              <a:t>	boolean isLast()</a:t>
            </a:r>
            <a:r>
              <a:rPr lang="zh-CN" altLang="en-US" sz="1400" dirty="0">
                <a:latin typeface="宋体" panose="02010600030101010101" pitchFamily="2" charset="-122"/>
                <a:ea typeface="宋体" panose="02010600030101010101" pitchFamily="2" charset="-122"/>
              </a:rPr>
              <a:t>，返回当前被迭代元素是否是最后一个元素</a:t>
            </a:r>
            <a:r>
              <a:rPr lang="zh-CN" altLang="en-US" sz="1400" b="1" dirty="0">
                <a:latin typeface="宋体" panose="02010600030101010101" pitchFamily="2" charset="-122"/>
                <a:ea typeface="宋体" panose="02010600030101010101" pitchFamily="2" charset="-122"/>
              </a:rPr>
              <a:t>。</a:t>
            </a:r>
            <a:endParaRPr lang="zh-CN" altLang="en-US" sz="1400" b="1" dirty="0">
              <a:latin typeface="宋体" panose="02010600030101010101" pitchFamily="2" charset="-122"/>
              <a:ea typeface="宋体" panose="02010600030101010101" pitchFamily="2" charset="-122"/>
            </a:endParaRPr>
          </a:p>
        </p:txBody>
      </p:sp>
      <p:pic>
        <p:nvPicPr>
          <p:cNvPr id="8" name="图片 7"/>
          <p:cNvPicPr>
            <a:picLocks noChangeAspect="1"/>
          </p:cNvPicPr>
          <p:nvPr/>
        </p:nvPicPr>
        <p:blipFill>
          <a:blip r:embed="rId1"/>
          <a:stretch>
            <a:fillRect/>
          </a:stretch>
        </p:blipFill>
        <p:spPr>
          <a:xfrm>
            <a:off x="852133" y="5156514"/>
            <a:ext cx="7537526" cy="1701486"/>
          </a:xfrm>
          <a:prstGeom prst="rect">
            <a:avLst/>
          </a:prstGeom>
        </p:spPr>
      </p:pic>
      <p:pic>
        <p:nvPicPr>
          <p:cNvPr id="9" name="图片 8"/>
          <p:cNvPicPr>
            <a:picLocks noChangeAspect="1"/>
          </p:cNvPicPr>
          <p:nvPr/>
        </p:nvPicPr>
        <p:blipFill>
          <a:blip r:embed="rId2"/>
          <a:stretch>
            <a:fillRect/>
          </a:stretch>
        </p:blipFill>
        <p:spPr>
          <a:xfrm>
            <a:off x="1815135" y="3172371"/>
            <a:ext cx="4738665" cy="1984143"/>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iterator</a:t>
            </a:r>
            <a:r>
              <a:rPr lang="zh-CN" altLang="en-US" dirty="0"/>
              <a:t>标签</a:t>
            </a:r>
            <a:endParaRPr lang="zh-CN" altLang="en-US" dirty="0"/>
          </a:p>
        </p:txBody>
      </p:sp>
      <p:pic>
        <p:nvPicPr>
          <p:cNvPr id="4" name="内容占位符 3"/>
          <p:cNvPicPr>
            <a:picLocks noGrp="1" noChangeAspect="1"/>
          </p:cNvPicPr>
          <p:nvPr>
            <p:ph idx="1"/>
          </p:nvPr>
        </p:nvPicPr>
        <p:blipFill>
          <a:blip r:embed="rId1"/>
          <a:stretch>
            <a:fillRect/>
          </a:stretch>
        </p:blipFill>
        <p:spPr>
          <a:xfrm>
            <a:off x="429945" y="1237250"/>
            <a:ext cx="8503438" cy="3943235"/>
          </a:xfrm>
          <a:prstGeom prst="rect">
            <a:avLst/>
          </a:prstGeom>
        </p:spPr>
      </p:pic>
      <p:pic>
        <p:nvPicPr>
          <p:cNvPr id="6" name="图片 5"/>
          <p:cNvPicPr>
            <a:picLocks noChangeAspect="1"/>
          </p:cNvPicPr>
          <p:nvPr/>
        </p:nvPicPr>
        <p:blipFill>
          <a:blip r:embed="rId2"/>
          <a:stretch>
            <a:fillRect/>
          </a:stretch>
        </p:blipFill>
        <p:spPr>
          <a:xfrm>
            <a:off x="6397227" y="2553490"/>
            <a:ext cx="2536156" cy="1310754"/>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if/elseif/else</a:t>
            </a:r>
            <a:r>
              <a:rPr lang="zh-CN" altLang="en-US" dirty="0"/>
              <a:t>标签</a:t>
            </a:r>
            <a:endParaRPr lang="zh-CN" altLang="en-US" dirty="0"/>
          </a:p>
        </p:txBody>
      </p:sp>
      <p:pic>
        <p:nvPicPr>
          <p:cNvPr id="4" name="内容占位符 3"/>
          <p:cNvPicPr>
            <a:picLocks noGrp="1" noChangeAspect="1"/>
          </p:cNvPicPr>
          <p:nvPr>
            <p:ph idx="1"/>
          </p:nvPr>
        </p:nvPicPr>
        <p:blipFill>
          <a:blip r:embed="rId1"/>
          <a:stretch>
            <a:fillRect/>
          </a:stretch>
        </p:blipFill>
        <p:spPr>
          <a:xfrm>
            <a:off x="1183140" y="1561023"/>
            <a:ext cx="6712278" cy="273124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url</a:t>
            </a:r>
            <a:r>
              <a:rPr lang="zh-CN" altLang="en-US" dirty="0"/>
              <a:t>标签</a:t>
            </a:r>
            <a:endParaRPr lang="zh-CN" altLang="en-US" dirty="0"/>
          </a:p>
        </p:txBody>
      </p:sp>
      <p:sp>
        <p:nvSpPr>
          <p:cNvPr id="3" name="内容占位符 2"/>
          <p:cNvSpPr>
            <a:spLocks noGrp="1"/>
          </p:cNvSpPr>
          <p:nvPr>
            <p:ph idx="1"/>
          </p:nvPr>
        </p:nvSpPr>
        <p:spPr/>
        <p:txBody>
          <a:bodyPr/>
          <a:lstStyle/>
          <a:p>
            <a:r>
              <a:rPr lang="en-US" altLang="zh-CN" dirty="0"/>
              <a:t>url:</a:t>
            </a:r>
            <a:r>
              <a:rPr lang="zh-CN" altLang="en-US" dirty="0"/>
              <a:t>该标签用于创建</a:t>
            </a:r>
            <a:r>
              <a:rPr lang="en-US" altLang="zh-CN" dirty="0"/>
              <a:t>url,</a:t>
            </a:r>
            <a:r>
              <a:rPr lang="zh-CN" altLang="en-US" dirty="0"/>
              <a:t>可以通过</a:t>
            </a:r>
            <a:r>
              <a:rPr lang="en-US" altLang="zh-CN" dirty="0"/>
              <a:t>"param"</a:t>
            </a:r>
            <a:r>
              <a:rPr lang="zh-CN" altLang="en-US" dirty="0"/>
              <a:t>标签提供</a:t>
            </a:r>
            <a:r>
              <a:rPr lang="en-US" altLang="zh-CN" dirty="0"/>
              <a:t>request</a:t>
            </a:r>
            <a:r>
              <a:rPr lang="zh-CN" altLang="en-US" dirty="0"/>
              <a:t>参数</a:t>
            </a:r>
            <a:r>
              <a:rPr lang="en-US" altLang="zh-CN" dirty="0"/>
              <a:t>. </a:t>
            </a:r>
            <a:endParaRPr lang="en-US" altLang="zh-CN" dirty="0"/>
          </a:p>
          <a:p>
            <a:pPr lvl="1">
              <a:lnSpc>
                <a:spcPct val="100000"/>
              </a:lnSpc>
            </a:pPr>
            <a:r>
              <a:rPr lang="en-US" altLang="zh-CN" dirty="0"/>
              <a:t>     </a:t>
            </a:r>
            <a:r>
              <a:rPr lang="en-US" altLang="zh-CN" sz="1600" dirty="0"/>
              <a:t>value:</a:t>
            </a:r>
            <a:r>
              <a:rPr lang="zh-CN" altLang="en-US" sz="1600" dirty="0"/>
              <a:t>如果不提供就用当前</a:t>
            </a:r>
            <a:r>
              <a:rPr lang="en-US" altLang="zh-CN" sz="1600" dirty="0"/>
              <a:t>action,</a:t>
            </a:r>
            <a:r>
              <a:rPr lang="zh-CN" altLang="en-US" sz="1600" dirty="0"/>
              <a:t>使用</a:t>
            </a:r>
            <a:r>
              <a:rPr lang="en-US" altLang="zh-CN" sz="1600" dirty="0"/>
              <a:t>value</a:t>
            </a:r>
            <a:r>
              <a:rPr lang="zh-CN" altLang="en-US" sz="1600" dirty="0"/>
              <a:t>后缀必须加</a:t>
            </a:r>
            <a:r>
              <a:rPr lang="en-US" altLang="zh-CN" sz="1600" dirty="0"/>
              <a:t>.action</a:t>
            </a:r>
            <a:endParaRPr lang="en-US" altLang="zh-CN" sz="1600" dirty="0"/>
          </a:p>
          <a:p>
            <a:pPr lvl="1">
              <a:lnSpc>
                <a:spcPct val="100000"/>
              </a:lnSpc>
            </a:pPr>
            <a:r>
              <a:rPr lang="en-US" altLang="zh-CN" sz="1600" dirty="0"/>
              <a:t>     action:</a:t>
            </a:r>
            <a:r>
              <a:rPr lang="zh-CN" altLang="en-US" sz="1600" dirty="0"/>
              <a:t>用来生成</a:t>
            </a:r>
            <a:r>
              <a:rPr lang="en-US" altLang="zh-CN" sz="1600" dirty="0"/>
              <a:t>url</a:t>
            </a:r>
            <a:r>
              <a:rPr lang="zh-CN" altLang="en-US" sz="1600" dirty="0"/>
              <a:t>的</a:t>
            </a:r>
            <a:r>
              <a:rPr lang="en-US" altLang="zh-CN" sz="1600" dirty="0"/>
              <a:t>action,</a:t>
            </a:r>
            <a:r>
              <a:rPr lang="zh-CN" altLang="en-US" sz="1600" dirty="0"/>
              <a:t>如果没有则使用</a:t>
            </a:r>
            <a:r>
              <a:rPr lang="en-US" altLang="zh-CN" sz="1600" dirty="0"/>
              <a:t>value</a:t>
            </a:r>
            <a:endParaRPr lang="en-US" altLang="zh-CN" sz="1600" dirty="0"/>
          </a:p>
          <a:p>
            <a:pPr lvl="1">
              <a:lnSpc>
                <a:spcPct val="100000"/>
              </a:lnSpc>
            </a:pPr>
            <a:r>
              <a:rPr lang="en-US" altLang="zh-CN" sz="1600" dirty="0"/>
              <a:t>     namespace :</a:t>
            </a:r>
            <a:r>
              <a:rPr lang="zh-CN" altLang="en-US" sz="1600" dirty="0"/>
              <a:t>命名空间</a:t>
            </a:r>
            <a:endParaRPr lang="zh-CN" altLang="en-US" sz="1600" dirty="0"/>
          </a:p>
          <a:p>
            <a:pPr lvl="1">
              <a:lnSpc>
                <a:spcPct val="100000"/>
              </a:lnSpc>
            </a:pPr>
            <a:r>
              <a:rPr lang="zh-CN" altLang="en-US" sz="1600" dirty="0"/>
              <a:t>     </a:t>
            </a:r>
            <a:r>
              <a:rPr lang="en-US" altLang="zh-CN" sz="1600" dirty="0"/>
              <a:t>var:</a:t>
            </a:r>
            <a:r>
              <a:rPr lang="zh-CN" altLang="en-US" sz="1600" dirty="0"/>
              <a:t>引用变量的名称</a:t>
            </a:r>
            <a:r>
              <a:rPr lang="en-US" altLang="zh-CN" sz="1600" dirty="0"/>
              <a:t>.</a:t>
            </a:r>
            <a:endParaRPr lang="en-US" altLang="zh-CN" sz="1600" dirty="0"/>
          </a:p>
          <a:p>
            <a:pPr lvl="1"/>
            <a:endParaRPr lang="zh-CN" altLang="en-US" dirty="0"/>
          </a:p>
        </p:txBody>
      </p:sp>
      <p:sp>
        <p:nvSpPr>
          <p:cNvPr id="7" name="TextBox 4"/>
          <p:cNvSpPr txBox="1">
            <a:spLocks noChangeArrowheads="1"/>
          </p:cNvSpPr>
          <p:nvPr/>
        </p:nvSpPr>
        <p:spPr bwMode="auto">
          <a:xfrm>
            <a:off x="661647" y="2836863"/>
            <a:ext cx="7777162" cy="3079750"/>
          </a:xfrm>
          <a:prstGeom prst="rect">
            <a:avLst/>
          </a:prstGeom>
          <a:noFill/>
          <a:ln w="9525" cmpd="sng">
            <a:solidFill>
              <a:srgbClr val="0000FF"/>
            </a:solidFill>
            <a:miter lim="800000"/>
          </a:ln>
        </p:spPr>
        <p:txBody>
          <a:bodyPr lIns="91436" tIns="45718" rIns="91436" bIns="45718">
            <a:spAutoFit/>
          </a:bodyPr>
          <a:lstStyle/>
          <a:p>
            <a:r>
              <a:rPr lang="zh-CN" altLang="en-US" sz="1400" b="1" dirty="0" smtClean="0">
                <a:solidFill>
                  <a:prstClr val="black"/>
                </a:solidFill>
                <a:latin typeface="宋体" panose="02010600030101010101" pitchFamily="2" charset="-122"/>
                <a:ea typeface="宋体" panose="02010600030101010101" pitchFamily="2" charset="-122"/>
              </a:rPr>
              <a:t>使用</a:t>
            </a:r>
            <a:r>
              <a:rPr lang="en-US" sz="1400" b="1" dirty="0" smtClean="0">
                <a:solidFill>
                  <a:prstClr val="black"/>
                </a:solidFill>
                <a:latin typeface="宋体" panose="02010600030101010101" pitchFamily="2" charset="-122"/>
                <a:ea typeface="宋体" panose="02010600030101010101" pitchFamily="2" charset="-122"/>
              </a:rPr>
              <a:t>action</a:t>
            </a:r>
            <a:endParaRPr lang="en-US" sz="1400" b="1" dirty="0">
              <a:solidFill>
                <a:prstClr val="black"/>
              </a:solidFill>
              <a:latin typeface="宋体" panose="02010600030101010101" pitchFamily="2" charset="-122"/>
              <a:ea typeface="宋体" panose="02010600030101010101" pitchFamily="2" charset="-122"/>
            </a:endParaRPr>
          </a:p>
          <a:p>
            <a:r>
              <a:rPr lang="en-US" sz="1400" b="1" dirty="0">
                <a:solidFill>
                  <a:prstClr val="black"/>
                </a:solidFill>
                <a:latin typeface="宋体" panose="02010600030101010101" pitchFamily="2" charset="-122"/>
                <a:ea typeface="宋体" panose="02010600030101010101" pitchFamily="2" charset="-122"/>
              </a:rPr>
              <a:t>    </a:t>
            </a:r>
            <a:r>
              <a:rPr lang="en-US" sz="1400" dirty="0">
                <a:solidFill>
                  <a:prstClr val="black"/>
                </a:solidFill>
                <a:latin typeface="宋体" panose="02010600030101010101" pitchFamily="2" charset="-122"/>
                <a:ea typeface="宋体" panose="02010600030101010101" pitchFamily="2" charset="-122"/>
              </a:rPr>
              <a:t>&lt;</a:t>
            </a:r>
            <a:r>
              <a:rPr lang="en-US" sz="1400" dirty="0" err="1">
                <a:solidFill>
                  <a:prstClr val="black"/>
                </a:solidFill>
                <a:latin typeface="宋体" panose="02010600030101010101" pitchFamily="2" charset="-122"/>
                <a:ea typeface="宋体" panose="02010600030101010101" pitchFamily="2" charset="-122"/>
              </a:rPr>
              <a:t>s:url</a:t>
            </a:r>
            <a:r>
              <a:rPr lang="en-US" sz="1400" dirty="0">
                <a:solidFill>
                  <a:prstClr val="black"/>
                </a:solidFill>
                <a:latin typeface="宋体" panose="02010600030101010101" pitchFamily="2" charset="-122"/>
                <a:ea typeface="宋体" panose="02010600030101010101" pitchFamily="2" charset="-122"/>
              </a:rPr>
              <a:t> </a:t>
            </a:r>
            <a:r>
              <a:rPr lang="en-US" sz="1400" dirty="0">
                <a:solidFill>
                  <a:srgbClr val="FF0000"/>
                </a:solidFill>
                <a:latin typeface="宋体" panose="02010600030101010101" pitchFamily="2" charset="-122"/>
                <a:ea typeface="宋体" panose="02010600030101010101" pitchFamily="2" charset="-122"/>
              </a:rPr>
              <a:t>action="ognlTagAction_test" namespace="/ognl" var="myurl"</a:t>
            </a:r>
            <a:r>
              <a:rPr lang="en-US" sz="1400" dirty="0">
                <a:solidFill>
                  <a:prstClr val="black"/>
                </a:solidFill>
                <a:latin typeface="宋体" panose="02010600030101010101" pitchFamily="2" charset="-122"/>
                <a:ea typeface="宋体" panose="02010600030101010101" pitchFamily="2" charset="-122"/>
              </a:rPr>
              <a:t>&gt;</a:t>
            </a:r>
            <a:endParaRPr lang="en-US" sz="1400" dirty="0">
              <a:solidFill>
                <a:prstClr val="black"/>
              </a:solidFill>
              <a:latin typeface="宋体" panose="02010600030101010101" pitchFamily="2" charset="-122"/>
              <a:ea typeface="宋体" panose="02010600030101010101" pitchFamily="2" charset="-122"/>
            </a:endParaRPr>
          </a:p>
          <a:p>
            <a:r>
              <a:rPr lang="en-US" sz="1400" dirty="0">
                <a:solidFill>
                  <a:prstClr val="black"/>
                </a:solidFill>
                <a:latin typeface="宋体" panose="02010600030101010101" pitchFamily="2" charset="-122"/>
                <a:ea typeface="宋体" panose="02010600030101010101" pitchFamily="2" charset="-122"/>
              </a:rPr>
              <a:t>         &lt;s:param name="name" value="%{'</a:t>
            </a:r>
            <a:r>
              <a:rPr lang="zh-CN" altLang="en-US" sz="1400" dirty="0">
                <a:solidFill>
                  <a:prstClr val="black"/>
                </a:solidFill>
                <a:latin typeface="宋体" panose="02010600030101010101" pitchFamily="2" charset="-122"/>
                <a:ea typeface="宋体" panose="02010600030101010101" pitchFamily="2" charset="-122"/>
              </a:rPr>
              <a:t>张老师</a:t>
            </a:r>
            <a:r>
              <a:rPr lang="en-US" sz="1400" dirty="0">
                <a:solidFill>
                  <a:prstClr val="black"/>
                </a:solidFill>
                <a:latin typeface="宋体" panose="02010600030101010101" pitchFamily="2" charset="-122"/>
                <a:ea typeface="宋体" panose="02010600030101010101" pitchFamily="2" charset="-122"/>
              </a:rPr>
              <a:t>'}"&gt;&lt;/s:param&gt;</a:t>
            </a:r>
            <a:endParaRPr lang="en-US" sz="1400" dirty="0">
              <a:solidFill>
                <a:prstClr val="black"/>
              </a:solidFill>
              <a:latin typeface="宋体" panose="02010600030101010101" pitchFamily="2" charset="-122"/>
              <a:ea typeface="宋体" panose="02010600030101010101" pitchFamily="2" charset="-122"/>
            </a:endParaRPr>
          </a:p>
          <a:p>
            <a:r>
              <a:rPr lang="en-US" sz="1400" dirty="0">
                <a:solidFill>
                  <a:prstClr val="black"/>
                </a:solidFill>
                <a:latin typeface="宋体" panose="02010600030101010101" pitchFamily="2" charset="-122"/>
                <a:ea typeface="宋体" panose="02010600030101010101" pitchFamily="2" charset="-122"/>
              </a:rPr>
              <a:t>         &lt;s:param name="id" value="12"&gt;&lt;/s:param&gt;</a:t>
            </a:r>
            <a:endParaRPr lang="en-US" sz="1400" dirty="0">
              <a:solidFill>
                <a:prstClr val="black"/>
              </a:solidFill>
              <a:latin typeface="宋体" panose="02010600030101010101" pitchFamily="2" charset="-122"/>
              <a:ea typeface="宋体" panose="02010600030101010101" pitchFamily="2" charset="-122"/>
            </a:endParaRPr>
          </a:p>
          <a:p>
            <a:r>
              <a:rPr lang="en-US" sz="1400" dirty="0">
                <a:solidFill>
                  <a:prstClr val="black"/>
                </a:solidFill>
                <a:latin typeface="宋体" panose="02010600030101010101" pitchFamily="2" charset="-122"/>
                <a:ea typeface="宋体" panose="02010600030101010101" pitchFamily="2" charset="-122"/>
              </a:rPr>
              <a:t>    &lt;/</a:t>
            </a:r>
            <a:r>
              <a:rPr lang="en-US" sz="1400" dirty="0" err="1">
                <a:solidFill>
                  <a:prstClr val="black"/>
                </a:solidFill>
                <a:latin typeface="宋体" panose="02010600030101010101" pitchFamily="2" charset="-122"/>
                <a:ea typeface="宋体" panose="02010600030101010101" pitchFamily="2" charset="-122"/>
              </a:rPr>
              <a:t>s:url</a:t>
            </a:r>
            <a:r>
              <a:rPr lang="en-US" sz="1400" dirty="0">
                <a:solidFill>
                  <a:prstClr val="black"/>
                </a:solidFill>
                <a:latin typeface="宋体" panose="02010600030101010101" pitchFamily="2" charset="-122"/>
                <a:ea typeface="宋体" panose="02010600030101010101" pitchFamily="2" charset="-122"/>
              </a:rPr>
              <a:t>&gt;</a:t>
            </a:r>
            <a:endParaRPr lang="en-US" sz="1400" dirty="0">
              <a:solidFill>
                <a:prstClr val="black"/>
              </a:solidFill>
              <a:latin typeface="宋体" panose="02010600030101010101" pitchFamily="2" charset="-122"/>
              <a:ea typeface="宋体" panose="02010600030101010101" pitchFamily="2" charset="-122"/>
            </a:endParaRPr>
          </a:p>
          <a:p>
            <a:r>
              <a:rPr lang="zh-CN" altLang="en-US" sz="1400" dirty="0" smtClean="0">
                <a:solidFill>
                  <a:prstClr val="black"/>
                </a:solidFill>
                <a:latin typeface="宋体" panose="02010600030101010101" pitchFamily="2" charset="-122"/>
                <a:ea typeface="宋体" panose="02010600030101010101" pitchFamily="2" charset="-122"/>
              </a:rPr>
              <a:t>    </a:t>
            </a:r>
            <a:r>
              <a:rPr lang="zh-CN" altLang="en-US" sz="1400" dirty="0">
                <a:solidFill>
                  <a:prstClr val="black"/>
                </a:solidFill>
                <a:latin typeface="宋体" panose="02010600030101010101" pitchFamily="2" charset="-122"/>
                <a:ea typeface="宋体" panose="02010600030101010101" pitchFamily="2" charset="-122"/>
              </a:rPr>
              <a:t>注意：</a:t>
            </a:r>
            <a:r>
              <a:rPr lang="zh-CN" altLang="en-US" sz="1400" u="sng" dirty="0">
                <a:solidFill>
                  <a:srgbClr val="3333FF"/>
                </a:solidFill>
                <a:latin typeface="宋体" panose="02010600030101010101" pitchFamily="2" charset="-122"/>
                <a:ea typeface="宋体" panose="02010600030101010101" pitchFamily="2" charset="-122"/>
              </a:rPr>
              <a:t>当使用</a:t>
            </a:r>
            <a:r>
              <a:rPr lang="en-US" sz="1400" u="sng" dirty="0">
                <a:solidFill>
                  <a:srgbClr val="3333FF"/>
                </a:solidFill>
                <a:latin typeface="宋体" panose="02010600030101010101" pitchFamily="2" charset="-122"/>
                <a:ea typeface="宋体" panose="02010600030101010101" pitchFamily="2" charset="-122"/>
              </a:rPr>
              <a:t>url</a:t>
            </a:r>
            <a:r>
              <a:rPr lang="zh-CN" altLang="en-US" sz="1400" u="sng" dirty="0">
                <a:solidFill>
                  <a:srgbClr val="3333FF"/>
                </a:solidFill>
                <a:latin typeface="宋体" panose="02010600030101010101" pitchFamily="2" charset="-122"/>
                <a:ea typeface="宋体" panose="02010600030101010101" pitchFamily="2" charset="-122"/>
              </a:rPr>
              <a:t>时，应配合使用</a:t>
            </a:r>
            <a:r>
              <a:rPr lang="en-US" sz="1400" u="sng" dirty="0">
                <a:solidFill>
                  <a:srgbClr val="3333FF"/>
                </a:solidFill>
                <a:latin typeface="宋体" panose="02010600030101010101" pitchFamily="2" charset="-122"/>
                <a:ea typeface="宋体" panose="02010600030101010101" pitchFamily="2" charset="-122"/>
              </a:rPr>
              <a:t>struts2</a:t>
            </a:r>
            <a:r>
              <a:rPr lang="zh-CN" altLang="en-US" sz="1400" u="sng" dirty="0">
                <a:solidFill>
                  <a:srgbClr val="3333FF"/>
                </a:solidFill>
                <a:latin typeface="宋体" panose="02010600030101010101" pitchFamily="2" charset="-122"/>
                <a:ea typeface="宋体" panose="02010600030101010101" pitchFamily="2" charset="-122"/>
              </a:rPr>
              <a:t>的</a:t>
            </a:r>
            <a:r>
              <a:rPr lang="en-US" sz="1400" u="sng" dirty="0">
                <a:solidFill>
                  <a:srgbClr val="3333FF"/>
                </a:solidFill>
                <a:latin typeface="宋体" panose="02010600030101010101" pitchFamily="2" charset="-122"/>
                <a:ea typeface="宋体" panose="02010600030101010101" pitchFamily="2" charset="-122"/>
              </a:rPr>
              <a:t>a</a:t>
            </a:r>
            <a:r>
              <a:rPr lang="zh-CN" altLang="en-US" sz="1400" u="sng" dirty="0">
                <a:solidFill>
                  <a:srgbClr val="3333FF"/>
                </a:solidFill>
                <a:latin typeface="宋体" panose="02010600030101010101" pitchFamily="2" charset="-122"/>
                <a:ea typeface="宋体" panose="02010600030101010101" pitchFamily="2" charset="-122"/>
              </a:rPr>
              <a:t>标签</a:t>
            </a:r>
            <a:endParaRPr lang="zh-CN" altLang="en-US" sz="1400" u="sng" dirty="0">
              <a:solidFill>
                <a:srgbClr val="3333FF"/>
              </a:solidFill>
              <a:latin typeface="宋体" panose="02010600030101010101" pitchFamily="2" charset="-122"/>
              <a:ea typeface="宋体" panose="02010600030101010101" pitchFamily="2" charset="-122"/>
            </a:endParaRPr>
          </a:p>
          <a:p>
            <a:r>
              <a:rPr lang="en-US" sz="1400" dirty="0">
                <a:solidFill>
                  <a:srgbClr val="FF0000"/>
                </a:solidFill>
                <a:latin typeface="宋体" panose="02010600030101010101" pitchFamily="2" charset="-122"/>
                <a:ea typeface="宋体" panose="02010600030101010101" pitchFamily="2" charset="-122"/>
              </a:rPr>
              <a:t>    &lt;s:a href</a:t>
            </a:r>
            <a:r>
              <a:rPr lang="en-US" sz="1400" dirty="0" smtClean="0">
                <a:solidFill>
                  <a:srgbClr val="FF0000"/>
                </a:solidFill>
                <a:latin typeface="宋体" panose="02010600030101010101" pitchFamily="2" charset="-122"/>
                <a:ea typeface="宋体" panose="02010600030101010101" pitchFamily="2" charset="-122"/>
              </a:rPr>
              <a:t>="%{#</a:t>
            </a:r>
            <a:r>
              <a:rPr lang="en-US" altLang="zh-CN" sz="1400" dirty="0">
                <a:solidFill>
                  <a:srgbClr val="FF0000"/>
                </a:solidFill>
                <a:latin typeface="宋体" panose="02010600030101010101" pitchFamily="2" charset="-122"/>
                <a:ea typeface="宋体" panose="02010600030101010101" pitchFamily="2" charset="-122"/>
              </a:rPr>
              <a:t> myurl</a:t>
            </a:r>
            <a:r>
              <a:rPr lang="en-US" sz="1400" dirty="0" smtClean="0">
                <a:solidFill>
                  <a:srgbClr val="FF0000"/>
                </a:solidFill>
                <a:latin typeface="宋体" panose="02010600030101010101" pitchFamily="2" charset="-122"/>
                <a:ea typeface="宋体" panose="02010600030101010101" pitchFamily="2" charset="-122"/>
              </a:rPr>
              <a:t>}" </a:t>
            </a:r>
            <a:r>
              <a:rPr lang="en-US" sz="1400" dirty="0">
                <a:solidFill>
                  <a:srgbClr val="FF0000"/>
                </a:solidFill>
                <a:latin typeface="宋体" panose="02010600030101010101" pitchFamily="2" charset="-122"/>
                <a:ea typeface="宋体" panose="02010600030101010101" pitchFamily="2" charset="-122"/>
              </a:rPr>
              <a:t>&gt;xxxx&lt;/s:a&gt;&lt;br&gt;    </a:t>
            </a:r>
            <a:endParaRPr lang="en-US" sz="1400" dirty="0">
              <a:solidFill>
                <a:prstClr val="black"/>
              </a:solidFill>
              <a:latin typeface="宋体" panose="02010600030101010101" pitchFamily="2" charset="-122"/>
              <a:ea typeface="宋体" panose="02010600030101010101" pitchFamily="2" charset="-122"/>
            </a:endParaRPr>
          </a:p>
          <a:p>
            <a:r>
              <a:rPr lang="en-US" sz="1400" dirty="0">
                <a:solidFill>
                  <a:prstClr val="black"/>
                </a:solidFill>
                <a:latin typeface="宋体" panose="02010600030101010101" pitchFamily="2" charset="-122"/>
                <a:ea typeface="宋体" panose="02010600030101010101" pitchFamily="2" charset="-122"/>
              </a:rPr>
              <a:t>    </a:t>
            </a:r>
            <a:r>
              <a:rPr lang="zh-CN" altLang="en-US" sz="1400" dirty="0">
                <a:solidFill>
                  <a:prstClr val="black"/>
                </a:solidFill>
                <a:latin typeface="宋体" panose="02010600030101010101" pitchFamily="2" charset="-122"/>
                <a:ea typeface="宋体" panose="02010600030101010101" pitchFamily="2" charset="-122"/>
              </a:rPr>
              <a:t>使用</a:t>
            </a:r>
            <a:r>
              <a:rPr lang="en-US" sz="1400" dirty="0">
                <a:solidFill>
                  <a:prstClr val="black"/>
                </a:solidFill>
                <a:latin typeface="宋体" panose="02010600030101010101" pitchFamily="2" charset="-122"/>
                <a:ea typeface="宋体" panose="02010600030101010101" pitchFamily="2" charset="-122"/>
              </a:rPr>
              <a:t>value&lt;br&gt;</a:t>
            </a:r>
            <a:endParaRPr lang="en-US" sz="1400" dirty="0">
              <a:solidFill>
                <a:prstClr val="black"/>
              </a:solidFill>
              <a:latin typeface="宋体" panose="02010600030101010101" pitchFamily="2" charset="-122"/>
              <a:ea typeface="宋体" panose="02010600030101010101" pitchFamily="2" charset="-122"/>
            </a:endParaRPr>
          </a:p>
          <a:p>
            <a:r>
              <a:rPr lang="en-US" sz="1400" dirty="0">
                <a:solidFill>
                  <a:prstClr val="black"/>
                </a:solidFill>
                <a:latin typeface="宋体" panose="02010600030101010101" pitchFamily="2" charset="-122"/>
                <a:ea typeface="宋体" panose="02010600030101010101" pitchFamily="2" charset="-122"/>
              </a:rPr>
              <a:t>    &lt;</a:t>
            </a:r>
            <a:r>
              <a:rPr lang="en-US" sz="1400" dirty="0" err="1">
                <a:solidFill>
                  <a:prstClr val="black"/>
                </a:solidFill>
                <a:latin typeface="宋体" panose="02010600030101010101" pitchFamily="2" charset="-122"/>
                <a:ea typeface="宋体" panose="02010600030101010101" pitchFamily="2" charset="-122"/>
              </a:rPr>
              <a:t>s:url</a:t>
            </a:r>
            <a:r>
              <a:rPr lang="en-US" sz="1400" dirty="0">
                <a:solidFill>
                  <a:prstClr val="black"/>
                </a:solidFill>
                <a:latin typeface="宋体" panose="02010600030101010101" pitchFamily="2" charset="-122"/>
                <a:ea typeface="宋体" panose="02010600030101010101" pitchFamily="2" charset="-122"/>
              </a:rPr>
              <a:t> </a:t>
            </a:r>
            <a:r>
              <a:rPr lang="en-US" sz="1400" dirty="0">
                <a:solidFill>
                  <a:srgbClr val="FF0000"/>
                </a:solidFill>
                <a:latin typeface="宋体" panose="02010600030101010101" pitchFamily="2" charset="-122"/>
                <a:ea typeface="宋体" panose="02010600030101010101" pitchFamily="2" charset="-122"/>
              </a:rPr>
              <a:t>value="ognlTagAction_test.action" namespace="/ognl" var="myurl"</a:t>
            </a:r>
            <a:r>
              <a:rPr lang="en-US" sz="1400" dirty="0">
                <a:solidFill>
                  <a:prstClr val="black"/>
                </a:solidFill>
                <a:latin typeface="宋体" panose="02010600030101010101" pitchFamily="2" charset="-122"/>
                <a:ea typeface="宋体" panose="02010600030101010101" pitchFamily="2" charset="-122"/>
              </a:rPr>
              <a:t>&gt;</a:t>
            </a:r>
            <a:endParaRPr lang="en-US" sz="1400" dirty="0">
              <a:solidFill>
                <a:prstClr val="black"/>
              </a:solidFill>
              <a:latin typeface="宋体" panose="02010600030101010101" pitchFamily="2" charset="-122"/>
              <a:ea typeface="宋体" panose="02010600030101010101" pitchFamily="2" charset="-122"/>
            </a:endParaRPr>
          </a:p>
          <a:p>
            <a:r>
              <a:rPr lang="en-US" sz="1400" dirty="0">
                <a:solidFill>
                  <a:prstClr val="black"/>
                </a:solidFill>
                <a:latin typeface="宋体" panose="02010600030101010101" pitchFamily="2" charset="-122"/>
                <a:ea typeface="宋体" panose="02010600030101010101" pitchFamily="2" charset="-122"/>
              </a:rPr>
              <a:t>         &lt;s:param name="id" value="12"&gt;&lt;/s:param&gt;</a:t>
            </a:r>
            <a:endParaRPr lang="en-US" sz="1400" dirty="0">
              <a:solidFill>
                <a:prstClr val="black"/>
              </a:solidFill>
              <a:latin typeface="宋体" panose="02010600030101010101" pitchFamily="2" charset="-122"/>
              <a:ea typeface="宋体" panose="02010600030101010101" pitchFamily="2" charset="-122"/>
            </a:endParaRPr>
          </a:p>
          <a:p>
            <a:r>
              <a:rPr lang="en-US" sz="1400" dirty="0">
                <a:solidFill>
                  <a:prstClr val="black"/>
                </a:solidFill>
                <a:latin typeface="宋体" panose="02010600030101010101" pitchFamily="2" charset="-122"/>
                <a:ea typeface="宋体" panose="02010600030101010101" pitchFamily="2" charset="-122"/>
              </a:rPr>
              <a:t>         &lt;s:param name="cnname" value="%{'</a:t>
            </a:r>
            <a:r>
              <a:rPr lang="en-US" sz="1400" dirty="0" err="1">
                <a:solidFill>
                  <a:prstClr val="black"/>
                </a:solidFill>
                <a:latin typeface="宋体" panose="02010600030101010101" pitchFamily="2" charset="-122"/>
                <a:ea typeface="宋体" panose="02010600030101010101" pitchFamily="2" charset="-122"/>
              </a:rPr>
              <a:t>zhang</a:t>
            </a:r>
            <a:r>
              <a:rPr lang="en-US" sz="1400" dirty="0">
                <a:solidFill>
                  <a:prstClr val="black"/>
                </a:solidFill>
                <a:latin typeface="宋体" panose="02010600030101010101" pitchFamily="2" charset="-122"/>
                <a:ea typeface="宋体" panose="02010600030101010101" pitchFamily="2" charset="-122"/>
              </a:rPr>
              <a:t>'}"&gt;&lt;/s:param&gt;</a:t>
            </a:r>
            <a:endParaRPr lang="en-US" sz="1400" dirty="0">
              <a:solidFill>
                <a:prstClr val="black"/>
              </a:solidFill>
              <a:latin typeface="宋体" panose="02010600030101010101" pitchFamily="2" charset="-122"/>
              <a:ea typeface="宋体" panose="02010600030101010101" pitchFamily="2" charset="-122"/>
            </a:endParaRPr>
          </a:p>
          <a:p>
            <a:r>
              <a:rPr lang="en-US" sz="1400" dirty="0">
                <a:solidFill>
                  <a:prstClr val="black"/>
                </a:solidFill>
                <a:latin typeface="宋体" panose="02010600030101010101" pitchFamily="2" charset="-122"/>
                <a:ea typeface="宋体" panose="02010600030101010101" pitchFamily="2" charset="-122"/>
              </a:rPr>
              <a:t>    &lt;/</a:t>
            </a:r>
            <a:r>
              <a:rPr lang="en-US" sz="1400" dirty="0" err="1">
                <a:solidFill>
                  <a:prstClr val="black"/>
                </a:solidFill>
                <a:latin typeface="宋体" panose="02010600030101010101" pitchFamily="2" charset="-122"/>
                <a:ea typeface="宋体" panose="02010600030101010101" pitchFamily="2" charset="-122"/>
              </a:rPr>
              <a:t>s:url</a:t>
            </a:r>
            <a:r>
              <a:rPr lang="en-US" sz="1400" dirty="0">
                <a:solidFill>
                  <a:prstClr val="black"/>
                </a:solidFill>
                <a:latin typeface="宋体" panose="02010600030101010101" pitchFamily="2" charset="-122"/>
                <a:ea typeface="宋体" panose="02010600030101010101" pitchFamily="2" charset="-122"/>
              </a:rPr>
              <a:t>&gt;</a:t>
            </a:r>
            <a:endParaRPr lang="en-US" sz="1400" dirty="0">
              <a:solidFill>
                <a:prstClr val="black"/>
              </a:solidFill>
              <a:latin typeface="宋体" panose="02010600030101010101" pitchFamily="2" charset="-122"/>
              <a:ea typeface="宋体" panose="02010600030101010101" pitchFamily="2" charset="-122"/>
            </a:endParaRPr>
          </a:p>
          <a:p>
            <a:r>
              <a:rPr lang="en-US" sz="1400" b="1" dirty="0">
                <a:solidFill>
                  <a:srgbClr val="FF0000"/>
                </a:solidFill>
                <a:latin typeface="宋体" panose="02010600030101010101" pitchFamily="2" charset="-122"/>
                <a:ea typeface="宋体" panose="02010600030101010101" pitchFamily="2" charset="-122"/>
              </a:rPr>
              <a:t>  </a:t>
            </a:r>
            <a:r>
              <a:rPr lang="en-US" sz="1400" dirty="0">
                <a:solidFill>
                  <a:srgbClr val="FF0000"/>
                </a:solidFill>
                <a:latin typeface="宋体" panose="02010600030101010101" pitchFamily="2" charset="-122"/>
                <a:ea typeface="宋体" panose="02010600030101010101" pitchFamily="2" charset="-122"/>
              </a:rPr>
              <a:t>  &lt;s:a href="%{#myurl}" &gt;xxxx&lt;/s:a&gt;&lt;br&gt;    </a:t>
            </a:r>
            <a:endParaRPr lang="en-US" sz="1400" dirty="0">
              <a:solidFill>
                <a:srgbClr val="FF0000"/>
              </a:solidFill>
              <a:latin typeface="宋体" panose="02010600030101010101" pitchFamily="2" charset="-122"/>
              <a:ea typeface="宋体" panose="02010600030101010101" pitchFamily="2" charset="-122"/>
            </a:endParaRPr>
          </a:p>
          <a:p>
            <a:r>
              <a:rPr lang="zh-CN" altLang="en-US" sz="1400" dirty="0">
                <a:solidFill>
                  <a:srgbClr val="FF0000"/>
                </a:solidFill>
                <a:latin typeface="宋体" panose="02010600030101010101" pitchFamily="2" charset="-122"/>
                <a:ea typeface="宋体" panose="02010600030101010101" pitchFamily="2" charset="-122"/>
              </a:rPr>
              <a:t>比较：</a:t>
            </a:r>
            <a:r>
              <a:rPr lang="en-US" sz="1400" dirty="0">
                <a:solidFill>
                  <a:srgbClr val="FF0000"/>
                </a:solidFill>
                <a:latin typeface="宋体" panose="02010600030101010101" pitchFamily="2" charset="-122"/>
                <a:ea typeface="宋体" panose="02010600030101010101" pitchFamily="2" charset="-122"/>
              </a:rPr>
              <a:t>&lt;a href=“&lt;s:property value=‘%{#myurl}’/&gt;”&gt;</a:t>
            </a:r>
            <a:r>
              <a:rPr lang="zh-CN" altLang="en-US" sz="1400" dirty="0">
                <a:solidFill>
                  <a:srgbClr val="FF0000"/>
                </a:solidFill>
                <a:latin typeface="宋体" panose="02010600030101010101" pitchFamily="2" charset="-122"/>
                <a:ea typeface="宋体" panose="02010600030101010101" pitchFamily="2" charset="-122"/>
              </a:rPr>
              <a:t>链接</a:t>
            </a:r>
            <a:r>
              <a:rPr lang="en-US" sz="1400" dirty="0">
                <a:solidFill>
                  <a:srgbClr val="FF0000"/>
                </a:solidFill>
                <a:latin typeface="宋体" panose="02010600030101010101" pitchFamily="2" charset="-122"/>
                <a:ea typeface="宋体" panose="02010600030101010101" pitchFamily="2" charset="-122"/>
              </a:rPr>
              <a:t>&lt;/a&gt;&lt;br&gt;</a:t>
            </a:r>
            <a:r>
              <a:rPr lang="zh-CN" altLang="en-US" sz="1400" dirty="0">
                <a:solidFill>
                  <a:srgbClr val="FF0000"/>
                </a:solidFill>
                <a:latin typeface="宋体" panose="02010600030101010101" pitchFamily="2" charset="-122"/>
                <a:ea typeface="宋体" panose="02010600030101010101" pitchFamily="2" charset="-122"/>
              </a:rPr>
              <a:t>的不同</a:t>
            </a:r>
            <a:endParaRPr lang="zh-CN" altLang="en-US" sz="1400" dirty="0">
              <a:solidFill>
                <a:srgbClr val="FF0000"/>
              </a:solidFill>
              <a:latin typeface="宋体" panose="02010600030101010101" pitchFamily="2" charset="-122"/>
              <a:ea typeface="宋体" panose="02010600030101010101" pitchFamily="2"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ognl</a:t>
            </a:r>
            <a:r>
              <a:rPr lang="zh-CN" altLang="en-US" dirty="0"/>
              <a:t>操作集合</a:t>
            </a:r>
            <a:endParaRPr lang="zh-CN" altLang="en-US" dirty="0"/>
          </a:p>
        </p:txBody>
      </p:sp>
      <p:sp>
        <p:nvSpPr>
          <p:cNvPr id="3" name="内容占位符 2"/>
          <p:cNvSpPr>
            <a:spLocks noGrp="1"/>
          </p:cNvSpPr>
          <p:nvPr>
            <p:ph idx="1"/>
          </p:nvPr>
        </p:nvSpPr>
        <p:spPr/>
        <p:txBody>
          <a:bodyPr/>
          <a:lstStyle/>
          <a:p>
            <a:r>
              <a:rPr lang="zh-CN" altLang="en-US" dirty="0"/>
              <a:t>使用</a:t>
            </a:r>
            <a:r>
              <a:rPr lang="en-US" altLang="zh-CN" dirty="0"/>
              <a:t>ognl</a:t>
            </a:r>
            <a:r>
              <a:rPr lang="zh-CN" altLang="en-US" dirty="0"/>
              <a:t>操作</a:t>
            </a:r>
            <a:r>
              <a:rPr lang="en-US" altLang="zh-CN" dirty="0"/>
              <a:t>list</a:t>
            </a:r>
            <a:r>
              <a:rPr lang="zh-CN" altLang="en-US" dirty="0"/>
              <a:t>和数组</a:t>
            </a:r>
            <a:r>
              <a:rPr lang="en-US" altLang="zh-CN" dirty="0"/>
              <a:t>. </a:t>
            </a:r>
            <a:endParaRPr lang="en-US" altLang="zh-CN" dirty="0"/>
          </a:p>
          <a:p>
            <a:pPr lvl="1"/>
            <a:endParaRPr lang="zh-CN" altLang="en-US" dirty="0"/>
          </a:p>
        </p:txBody>
      </p:sp>
      <p:pic>
        <p:nvPicPr>
          <p:cNvPr id="4" name="Picture 6"/>
          <p:cNvPicPr>
            <a:picLocks noChangeAspect="1" noChangeArrowheads="1"/>
          </p:cNvPicPr>
          <p:nvPr/>
        </p:nvPicPr>
        <p:blipFill>
          <a:blip r:embed="rId1"/>
          <a:srcRect/>
          <a:stretch>
            <a:fillRect/>
          </a:stretch>
        </p:blipFill>
        <p:spPr bwMode="auto">
          <a:xfrm>
            <a:off x="1202190" y="1488059"/>
            <a:ext cx="6696075" cy="2232025"/>
          </a:xfrm>
          <a:prstGeom prst="rect">
            <a:avLst/>
          </a:prstGeom>
          <a:noFill/>
          <a:ln w="9525">
            <a:noFill/>
            <a:miter lim="800000"/>
            <a:headEnd/>
            <a:tailEnd/>
          </a:ln>
          <a:effectLst/>
        </p:spPr>
      </p:pic>
      <p:sp>
        <p:nvSpPr>
          <p:cNvPr id="5" name="TextBox 4"/>
          <p:cNvSpPr txBox="1">
            <a:spLocks noChangeArrowheads="1"/>
          </p:cNvSpPr>
          <p:nvPr/>
        </p:nvSpPr>
        <p:spPr bwMode="auto">
          <a:xfrm>
            <a:off x="949777" y="4156404"/>
            <a:ext cx="7200900" cy="1815878"/>
          </a:xfrm>
          <a:prstGeom prst="rect">
            <a:avLst/>
          </a:prstGeom>
          <a:noFill/>
          <a:ln w="9525" cmpd="sng">
            <a:solidFill>
              <a:srgbClr val="0000FF"/>
            </a:solidFill>
            <a:miter lim="800000"/>
          </a:ln>
        </p:spPr>
        <p:txBody>
          <a:bodyPr lIns="91436" tIns="45718" rIns="91436" bIns="45718">
            <a:spAutoFit/>
          </a:bodyPr>
          <a:lstStyle/>
          <a:p>
            <a:r>
              <a:rPr lang="en-US" sz="1400" dirty="0">
                <a:latin typeface="宋体" panose="02010600030101010101" pitchFamily="2" charset="-122"/>
                <a:ea typeface="宋体" panose="02010600030101010101" pitchFamily="2" charset="-122"/>
              </a:rPr>
              <a:t>Action</a:t>
            </a:r>
            <a:r>
              <a:rPr lang="zh-CN" altLang="en-US" sz="1400" dirty="0">
                <a:latin typeface="宋体" panose="02010600030101010101" pitchFamily="2" charset="-122"/>
                <a:ea typeface="宋体" panose="02010600030101010101" pitchFamily="2" charset="-122"/>
              </a:rPr>
              <a:t>中</a:t>
            </a:r>
            <a:r>
              <a:rPr lang="en-US" sz="1400" dirty="0">
                <a:latin typeface="宋体" panose="02010600030101010101" pitchFamily="2" charset="-122"/>
                <a:ea typeface="宋体" panose="02010600030101010101" pitchFamily="2" charset="-122"/>
              </a:rPr>
              <a:t>:</a:t>
            </a:r>
            <a:endParaRPr lang="en-US" sz="1400" dirty="0">
              <a:latin typeface="宋体" panose="02010600030101010101" pitchFamily="2" charset="-122"/>
              <a:ea typeface="宋体" panose="02010600030101010101" pitchFamily="2" charset="-122"/>
            </a:endParaRPr>
          </a:p>
          <a:p>
            <a:r>
              <a:rPr lang="en-US" sz="1400" dirty="0">
                <a:latin typeface="宋体" panose="02010600030101010101" pitchFamily="2" charset="-122"/>
                <a:ea typeface="宋体" panose="02010600030101010101" pitchFamily="2" charset="-122"/>
              </a:rPr>
              <a:t>       private List </a:t>
            </a:r>
            <a:r>
              <a:rPr lang="en-US" sz="1400" dirty="0" smtClean="0">
                <a:latin typeface="宋体" panose="02010600030101010101" pitchFamily="2" charset="-122"/>
                <a:ea typeface="宋体" panose="02010600030101010101" pitchFamily="2" charset="-122"/>
              </a:rPr>
              <a:t>allList = new </a:t>
            </a:r>
            <a:r>
              <a:rPr lang="en-US" sz="1400" dirty="0">
                <a:latin typeface="宋体" panose="02010600030101010101" pitchFamily="2" charset="-122"/>
                <a:ea typeface="宋体" panose="02010600030101010101" pitchFamily="2" charset="-122"/>
              </a:rPr>
              <a:t>ArrayList();</a:t>
            </a:r>
            <a:endParaRPr lang="en-US" sz="1400" dirty="0">
              <a:latin typeface="宋体" panose="02010600030101010101" pitchFamily="2" charset="-122"/>
              <a:ea typeface="宋体" panose="02010600030101010101" pitchFamily="2" charset="-122"/>
            </a:endParaRPr>
          </a:p>
          <a:p>
            <a:r>
              <a:rPr lang="en-US" sz="1400" dirty="0">
                <a:latin typeface="宋体" panose="02010600030101010101" pitchFamily="2" charset="-122"/>
                <a:ea typeface="宋体" panose="02010600030101010101" pitchFamily="2" charset="-122"/>
              </a:rPr>
              <a:t>Jsp:</a:t>
            </a:r>
            <a:endParaRPr lang="en-US"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       集合的长度</a:t>
            </a:r>
            <a:r>
              <a:rPr lang="en-US" sz="1400" dirty="0">
                <a:latin typeface="宋体" panose="02010600030101010101" pitchFamily="2" charset="-122"/>
                <a:ea typeface="宋体" panose="02010600030101010101" pitchFamily="2" charset="-122"/>
              </a:rPr>
              <a:t>:&lt;s:property value="allList.size"/&gt;</a:t>
            </a:r>
            <a:endParaRPr lang="en-US" sz="1400" dirty="0">
              <a:latin typeface="宋体" panose="02010600030101010101" pitchFamily="2" charset="-122"/>
              <a:ea typeface="宋体" panose="02010600030101010101" pitchFamily="2" charset="-122"/>
            </a:endParaRPr>
          </a:p>
          <a:p>
            <a:r>
              <a:rPr lang="en-US" sz="1400" dirty="0">
                <a:latin typeface="宋体" panose="02010600030101010101" pitchFamily="2" charset="-122"/>
                <a:ea typeface="宋体" panose="02010600030101010101" pitchFamily="2" charset="-122"/>
              </a:rPr>
              <a:t>输出第一个元素</a:t>
            </a:r>
            <a:r>
              <a:rPr lang="en-US" sz="1400" dirty="0" smtClean="0">
                <a:latin typeface="宋体" panose="02010600030101010101" pitchFamily="2" charset="-122"/>
                <a:ea typeface="宋体" panose="02010600030101010101" pitchFamily="2" charset="-122"/>
              </a:rPr>
              <a:t>:</a:t>
            </a:r>
            <a:endParaRPr lang="en-US" sz="1400" dirty="0" smtClean="0">
              <a:latin typeface="宋体" panose="02010600030101010101" pitchFamily="2" charset="-122"/>
              <a:ea typeface="宋体" panose="02010600030101010101" pitchFamily="2" charset="-122"/>
            </a:endParaRPr>
          </a:p>
          <a:p>
            <a:r>
              <a:rPr lang="en-US" sz="1400" dirty="0" smtClean="0">
                <a:latin typeface="宋体" panose="02010600030101010101" pitchFamily="2" charset="-122"/>
                <a:ea typeface="宋体" panose="02010600030101010101" pitchFamily="2" charset="-122"/>
              </a:rPr>
              <a:t>       &lt;</a:t>
            </a:r>
            <a:r>
              <a:rPr lang="en-US" sz="1400" dirty="0">
                <a:latin typeface="宋体" panose="02010600030101010101" pitchFamily="2" charset="-122"/>
                <a:ea typeface="宋体" panose="02010600030101010101" pitchFamily="2" charset="-122"/>
              </a:rPr>
              <a:t>s:property value="allList[0</a:t>
            </a:r>
            <a:r>
              <a:rPr lang="en-US" sz="1400" dirty="0" smtClean="0">
                <a:latin typeface="宋体" panose="02010600030101010101" pitchFamily="2" charset="-122"/>
                <a:ea typeface="宋体" panose="02010600030101010101" pitchFamily="2" charset="-122"/>
              </a:rPr>
              <a:t>]"/&gt;</a:t>
            </a:r>
            <a:endParaRPr lang="en-US" sz="1400" dirty="0">
              <a:latin typeface="宋体" panose="02010600030101010101" pitchFamily="2" charset="-122"/>
              <a:ea typeface="宋体" panose="02010600030101010101" pitchFamily="2" charset="-122"/>
            </a:endParaRPr>
          </a:p>
          <a:p>
            <a:r>
              <a:rPr lang="en-US" sz="1400" dirty="0">
                <a:latin typeface="宋体" panose="02010600030101010101" pitchFamily="2" charset="-122"/>
                <a:ea typeface="宋体" panose="02010600030101010101" pitchFamily="2" charset="-122"/>
              </a:rPr>
              <a:t> </a:t>
            </a:r>
            <a:r>
              <a:rPr lang="en-US" sz="1400" dirty="0" smtClean="0">
                <a:latin typeface="宋体" panose="02010600030101010101" pitchFamily="2" charset="-122"/>
                <a:ea typeface="宋体" panose="02010600030101010101" pitchFamily="2" charset="-122"/>
              </a:rPr>
              <a:t>      &lt;</a:t>
            </a:r>
            <a:r>
              <a:rPr lang="en-US" sz="1400" dirty="0">
                <a:latin typeface="宋体" panose="02010600030101010101" pitchFamily="2" charset="-122"/>
                <a:ea typeface="宋体" panose="02010600030101010101" pitchFamily="2" charset="-122"/>
              </a:rPr>
              <a:t>s:property value="allList[0].name</a:t>
            </a:r>
            <a:r>
              <a:rPr lang="en-US" sz="1400" dirty="0" smtClean="0">
                <a:latin typeface="宋体" panose="02010600030101010101" pitchFamily="2" charset="-122"/>
                <a:ea typeface="宋体" panose="02010600030101010101" pitchFamily="2" charset="-122"/>
              </a:rPr>
              <a:t>"/&gt;</a:t>
            </a:r>
            <a:endParaRPr lang="en-US" sz="1400" dirty="0">
              <a:latin typeface="宋体" panose="02010600030101010101" pitchFamily="2" charset="-122"/>
              <a:ea typeface="宋体" panose="02010600030101010101" pitchFamily="2" charset="-122"/>
            </a:endParaRPr>
          </a:p>
          <a:p>
            <a:r>
              <a:rPr lang="en-US" sz="1400" dirty="0" smtClean="0">
                <a:latin typeface="宋体" panose="02010600030101010101" pitchFamily="2" charset="-122"/>
                <a:ea typeface="宋体" panose="02010600030101010101" pitchFamily="2" charset="-122"/>
              </a:rPr>
              <a:t>       &lt;</a:t>
            </a:r>
            <a:r>
              <a:rPr lang="en-US" sz="1400" dirty="0">
                <a:latin typeface="宋体" panose="02010600030101010101" pitchFamily="2" charset="-122"/>
                <a:ea typeface="宋体" panose="02010600030101010101" pitchFamily="2" charset="-122"/>
              </a:rPr>
              <a:t>s:property value="allList[0].age"/&gt;</a:t>
            </a:r>
            <a:endParaRPr lang="en-US" sz="1400" dirty="0">
              <a:latin typeface="宋体" panose="02010600030101010101" pitchFamily="2" charset="-122"/>
              <a:ea typeface="宋体" panose="02010600030101010101" pitchFamily="2"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ognl</a:t>
            </a:r>
            <a:r>
              <a:rPr lang="zh-CN" altLang="en-US" dirty="0"/>
              <a:t>操作</a:t>
            </a:r>
            <a:r>
              <a:rPr lang="zh-CN" altLang="en-US" dirty="0" smtClean="0"/>
              <a:t>集合</a:t>
            </a:r>
            <a:endParaRPr lang="zh-CN" altLang="en-US" dirty="0"/>
          </a:p>
        </p:txBody>
      </p:sp>
      <p:sp>
        <p:nvSpPr>
          <p:cNvPr id="3" name="内容占位符 2"/>
          <p:cNvSpPr>
            <a:spLocks noGrp="1"/>
          </p:cNvSpPr>
          <p:nvPr>
            <p:ph idx="1"/>
          </p:nvPr>
        </p:nvSpPr>
        <p:spPr/>
        <p:txBody>
          <a:bodyPr/>
          <a:lstStyle/>
          <a:p>
            <a:r>
              <a:rPr lang="zh-CN" altLang="en-US" dirty="0"/>
              <a:t>使用</a:t>
            </a:r>
            <a:r>
              <a:rPr lang="en-US" altLang="zh-CN" dirty="0"/>
              <a:t>ognl</a:t>
            </a:r>
            <a:r>
              <a:rPr lang="zh-CN" altLang="en-US" dirty="0"/>
              <a:t>操作</a:t>
            </a:r>
            <a:r>
              <a:rPr lang="en-US" altLang="zh-CN" dirty="0"/>
              <a:t>list</a:t>
            </a:r>
            <a:r>
              <a:rPr lang="zh-CN" altLang="en-US" dirty="0"/>
              <a:t>和数组</a:t>
            </a:r>
            <a:r>
              <a:rPr lang="en-US" altLang="zh-CN" dirty="0"/>
              <a:t>. </a:t>
            </a:r>
            <a:endParaRPr lang="en-US" altLang="zh-CN" dirty="0" smtClean="0"/>
          </a:p>
          <a:p>
            <a:pPr lvl="1"/>
            <a:r>
              <a:rPr lang="en-US" altLang="zh-CN" dirty="0" smtClean="0"/>
              <a:t>ognl</a:t>
            </a:r>
            <a:r>
              <a:rPr lang="zh-CN" altLang="en-US" dirty="0"/>
              <a:t>也可直接创建集合对象</a:t>
            </a:r>
            <a:r>
              <a:rPr lang="en-US" altLang="zh-CN" dirty="0"/>
              <a:t>. </a:t>
            </a:r>
            <a:r>
              <a:rPr lang="zh-CN" altLang="en-US" dirty="0"/>
              <a:t>利用下拉列表框</a:t>
            </a:r>
            <a:r>
              <a:rPr lang="en-US" altLang="zh-CN" dirty="0"/>
              <a:t>:</a:t>
            </a:r>
            <a:endParaRPr lang="zh-CN" altLang="en-US" dirty="0"/>
          </a:p>
        </p:txBody>
      </p:sp>
      <p:sp>
        <p:nvSpPr>
          <p:cNvPr id="4" name="TextBox 4"/>
          <p:cNvSpPr txBox="1">
            <a:spLocks noChangeArrowheads="1"/>
          </p:cNvSpPr>
          <p:nvPr/>
        </p:nvSpPr>
        <p:spPr bwMode="auto">
          <a:xfrm>
            <a:off x="1155877" y="4382029"/>
            <a:ext cx="6767512" cy="1803400"/>
          </a:xfrm>
          <a:prstGeom prst="rect">
            <a:avLst/>
          </a:prstGeom>
          <a:noFill/>
          <a:ln w="9525" cmpd="sng">
            <a:solidFill>
              <a:srgbClr val="0000FF"/>
            </a:solidFill>
            <a:miter lim="800000"/>
          </a:ln>
        </p:spPr>
        <p:txBody>
          <a:bodyPr lIns="91436" tIns="45718" rIns="91436" bIns="45718">
            <a:spAutoFit/>
          </a:bodyPr>
          <a:lstStyle/>
          <a:p>
            <a:r>
              <a:rPr lang="en-US" sz="1400" b="1" dirty="0">
                <a:latin typeface="Times New Roman" panose="02020603050405020304" pitchFamily="18" charset="0"/>
              </a:rPr>
              <a:t>Jsp:</a:t>
            </a:r>
            <a:endParaRPr lang="en-US" sz="1400" b="1" dirty="0">
              <a:latin typeface="Times New Roman" panose="02020603050405020304" pitchFamily="18" charset="0"/>
            </a:endParaRPr>
          </a:p>
          <a:p>
            <a:r>
              <a:rPr lang="zh-CN" altLang="en-US" sz="1400" b="1" dirty="0">
                <a:latin typeface="Times New Roman" panose="02020603050405020304" pitchFamily="18" charset="0"/>
              </a:rPr>
              <a:t> &lt;s:iterator value="{1,2,3,4}"&gt;</a:t>
            </a:r>
            <a:endParaRPr lang="zh-CN" altLang="en-US" sz="1400" b="1" dirty="0">
              <a:latin typeface="Times New Roman" panose="02020603050405020304" pitchFamily="18" charset="0"/>
            </a:endParaRPr>
          </a:p>
          <a:p>
            <a:r>
              <a:rPr lang="zh-CN" altLang="en-US" sz="1400" b="1" dirty="0">
                <a:latin typeface="Times New Roman" panose="02020603050405020304" pitchFamily="18" charset="0"/>
              </a:rPr>
              <a:t>     &lt;s:property/&gt;   &lt;br&gt;</a:t>
            </a:r>
            <a:endParaRPr lang="zh-CN" altLang="en-US" sz="1400" b="1" dirty="0">
              <a:latin typeface="Times New Roman" panose="02020603050405020304" pitchFamily="18" charset="0"/>
            </a:endParaRPr>
          </a:p>
          <a:p>
            <a:r>
              <a:rPr lang="zh-CN" altLang="en-US" sz="1400" b="1" dirty="0">
                <a:latin typeface="Times New Roman" panose="02020603050405020304" pitchFamily="18" charset="0"/>
              </a:rPr>
              <a:t>  &lt;/s:iterator&gt;</a:t>
            </a:r>
            <a:endParaRPr lang="zh-CN" altLang="en-US" sz="1400" b="1" dirty="0">
              <a:latin typeface="Times New Roman" panose="02020603050405020304" pitchFamily="18" charset="0"/>
            </a:endParaRPr>
          </a:p>
          <a:p>
            <a:r>
              <a:rPr lang="zh-CN" altLang="en-US" sz="1400" b="1" dirty="0">
                <a:latin typeface="Times New Roman" panose="02020603050405020304" pitchFamily="18" charset="0"/>
              </a:rPr>
              <a:t>   </a:t>
            </a:r>
            <a:endParaRPr lang="zh-CN" altLang="en-US" sz="1400" b="1" dirty="0">
              <a:latin typeface="Times New Roman" panose="02020603050405020304" pitchFamily="18" charset="0"/>
            </a:endParaRPr>
          </a:p>
          <a:p>
            <a:r>
              <a:rPr lang="zh-CN" altLang="en-US" sz="1400" b="1" dirty="0">
                <a:latin typeface="Times New Roman" panose="02020603050405020304" pitchFamily="18" charset="0"/>
              </a:rPr>
              <a:t>  &lt;s:iterator value="{'s1','s2','s3','s4'}" var="s"&gt;</a:t>
            </a:r>
            <a:endParaRPr lang="zh-CN" altLang="en-US" sz="1400" b="1" dirty="0">
              <a:latin typeface="Times New Roman" panose="02020603050405020304" pitchFamily="18" charset="0"/>
            </a:endParaRPr>
          </a:p>
          <a:p>
            <a:r>
              <a:rPr lang="zh-CN" altLang="en-US" sz="1400" b="1" dirty="0">
                <a:latin typeface="Times New Roman" panose="02020603050405020304" pitchFamily="18" charset="0"/>
              </a:rPr>
              <a:t>     &lt;s:property value="#s"/&gt;  &lt;br&gt;</a:t>
            </a:r>
            <a:endParaRPr lang="zh-CN" altLang="en-US" sz="1400" b="1" dirty="0">
              <a:latin typeface="Times New Roman" panose="02020603050405020304" pitchFamily="18" charset="0"/>
            </a:endParaRPr>
          </a:p>
          <a:p>
            <a:r>
              <a:rPr lang="zh-CN" altLang="en-US" sz="1400" b="1" dirty="0">
                <a:latin typeface="Times New Roman" panose="02020603050405020304" pitchFamily="18" charset="0"/>
              </a:rPr>
              <a:t>  &lt;/s:iterator&gt;</a:t>
            </a:r>
            <a:endParaRPr lang="en-US" sz="2400" dirty="0">
              <a:latin typeface="Times New Roman" panose="02020603050405020304" pitchFamily="18" charset="0"/>
            </a:endParaRPr>
          </a:p>
        </p:txBody>
      </p:sp>
      <p:pic>
        <p:nvPicPr>
          <p:cNvPr id="5" name="Picture 7"/>
          <p:cNvPicPr>
            <a:picLocks noChangeAspect="1" noChangeArrowheads="1"/>
          </p:cNvPicPr>
          <p:nvPr/>
        </p:nvPicPr>
        <p:blipFill>
          <a:blip r:embed="rId1"/>
          <a:srcRect/>
          <a:stretch>
            <a:fillRect/>
          </a:stretch>
        </p:blipFill>
        <p:spPr bwMode="auto">
          <a:xfrm>
            <a:off x="1516239" y="2150004"/>
            <a:ext cx="5472113" cy="2141537"/>
          </a:xfrm>
          <a:prstGeom prst="rect">
            <a:avLst/>
          </a:prstGeom>
          <a:noFill/>
          <a:ln w="9525" cmpd="sng">
            <a:solidFill>
              <a:srgbClr val="0000FF"/>
            </a:solid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ognl</a:t>
            </a:r>
            <a:r>
              <a:rPr lang="zh-CN" altLang="en-US" dirty="0"/>
              <a:t>操作集合</a:t>
            </a:r>
            <a:endParaRPr lang="zh-CN" altLang="en-US" dirty="0"/>
          </a:p>
        </p:txBody>
      </p:sp>
      <p:sp>
        <p:nvSpPr>
          <p:cNvPr id="3" name="内容占位符 2"/>
          <p:cNvSpPr>
            <a:spLocks noGrp="1"/>
          </p:cNvSpPr>
          <p:nvPr>
            <p:ph idx="1"/>
          </p:nvPr>
        </p:nvSpPr>
        <p:spPr/>
        <p:txBody>
          <a:bodyPr/>
          <a:lstStyle/>
          <a:p>
            <a:r>
              <a:rPr lang="zh-CN" altLang="en-US" dirty="0"/>
              <a:t>使用</a:t>
            </a:r>
            <a:r>
              <a:rPr lang="en-US" altLang="zh-CN" dirty="0"/>
              <a:t>ognl</a:t>
            </a:r>
            <a:r>
              <a:rPr lang="zh-CN" altLang="en-US" dirty="0"/>
              <a:t>操作</a:t>
            </a:r>
            <a:r>
              <a:rPr lang="en-US" altLang="zh-CN" dirty="0"/>
              <a:t>map </a:t>
            </a:r>
            <a:endParaRPr lang="en-US" altLang="zh-CN" dirty="0" smtClean="0"/>
          </a:p>
          <a:p>
            <a:pPr lvl="1"/>
            <a:r>
              <a:rPr lang="en-US" altLang="zh-CN" dirty="0" smtClean="0"/>
              <a:t>ognl</a:t>
            </a:r>
            <a:r>
              <a:rPr lang="zh-CN" altLang="en-US" dirty="0"/>
              <a:t>用多种方式使用</a:t>
            </a:r>
            <a:r>
              <a:rPr lang="en-US" altLang="zh-CN" dirty="0"/>
              <a:t>#</a:t>
            </a:r>
            <a:r>
              <a:rPr lang="zh-CN" altLang="en-US" dirty="0"/>
              <a:t>号，每种是不同的</a:t>
            </a:r>
            <a:r>
              <a:rPr lang="en-US" altLang="zh-CN" dirty="0"/>
              <a:t>.</a:t>
            </a:r>
            <a:r>
              <a:rPr lang="zh-CN" altLang="en-US" dirty="0"/>
              <a:t>动态</a:t>
            </a:r>
            <a:r>
              <a:rPr lang="en-US" altLang="zh-CN" dirty="0"/>
              <a:t>map</a:t>
            </a:r>
            <a:r>
              <a:rPr lang="zh-CN" altLang="en-US" dirty="0"/>
              <a:t>对于动态单选按扭组很有用</a:t>
            </a:r>
            <a:r>
              <a:rPr lang="en-US" altLang="zh-CN" dirty="0" smtClean="0"/>
              <a:t>.</a:t>
            </a:r>
            <a:endParaRPr lang="en-US" altLang="zh-CN" dirty="0" smtClean="0"/>
          </a:p>
          <a:p>
            <a:pPr lvl="1"/>
            <a:r>
              <a:rPr lang="zh-CN" altLang="en-US" dirty="0" smtClean="0"/>
              <a:t>创建</a:t>
            </a:r>
            <a:r>
              <a:rPr lang="en-US" altLang="zh-CN" dirty="0"/>
              <a:t>map</a:t>
            </a:r>
            <a:r>
              <a:rPr lang="zh-CN" altLang="en-US" dirty="0"/>
              <a:t>与创建</a:t>
            </a:r>
            <a:r>
              <a:rPr lang="en-US" altLang="zh-CN" dirty="0"/>
              <a:t>list</a:t>
            </a:r>
            <a:r>
              <a:rPr lang="zh-CN" altLang="en-US" dirty="0"/>
              <a:t>语法很相似</a:t>
            </a:r>
            <a:r>
              <a:rPr lang="en-US" altLang="zh-CN" dirty="0"/>
              <a:t>,</a:t>
            </a:r>
            <a:r>
              <a:rPr lang="zh-CN" altLang="en-US" dirty="0"/>
              <a:t>不同的是</a:t>
            </a:r>
            <a:r>
              <a:rPr lang="en-US" altLang="zh-CN" dirty="0"/>
              <a:t>map</a:t>
            </a:r>
            <a:r>
              <a:rPr lang="zh-CN" altLang="en-US" dirty="0"/>
              <a:t>前需要加</a:t>
            </a:r>
            <a:r>
              <a:rPr lang="en-US" altLang="zh-CN" dirty="0"/>
              <a:t>"#"</a:t>
            </a:r>
            <a:r>
              <a:rPr lang="zh-CN" altLang="en-US" dirty="0"/>
              <a:t>号</a:t>
            </a:r>
            <a:r>
              <a:rPr lang="en-US" altLang="zh-CN" dirty="0"/>
              <a:t>.</a:t>
            </a:r>
            <a:endParaRPr lang="en-US" altLang="zh-CN" dirty="0"/>
          </a:p>
          <a:p>
            <a:endParaRPr lang="zh-CN" altLang="en-US" dirty="0"/>
          </a:p>
        </p:txBody>
      </p:sp>
      <p:pic>
        <p:nvPicPr>
          <p:cNvPr id="4" name="Picture 6"/>
          <p:cNvPicPr>
            <a:picLocks noChangeAspect="1" noChangeArrowheads="1"/>
          </p:cNvPicPr>
          <p:nvPr/>
        </p:nvPicPr>
        <p:blipFill>
          <a:blip r:embed="rId1"/>
          <a:srcRect/>
          <a:stretch>
            <a:fillRect/>
          </a:stretch>
        </p:blipFill>
        <p:spPr bwMode="auto">
          <a:xfrm>
            <a:off x="2150880" y="2136457"/>
            <a:ext cx="4067175" cy="2160587"/>
          </a:xfrm>
          <a:prstGeom prst="rect">
            <a:avLst/>
          </a:prstGeom>
          <a:noFill/>
          <a:ln w="9525" cmpd="sng">
            <a:solidFill>
              <a:srgbClr val="0000FF"/>
            </a:solidFill>
            <a:miter lim="800000"/>
            <a:headEnd/>
            <a:tailEnd/>
          </a:ln>
          <a:effectLst/>
        </p:spPr>
      </p:pic>
      <p:sp>
        <p:nvSpPr>
          <p:cNvPr id="6" name="TextBox 4"/>
          <p:cNvSpPr txBox="1">
            <a:spLocks noChangeArrowheads="1"/>
          </p:cNvSpPr>
          <p:nvPr/>
        </p:nvSpPr>
        <p:spPr bwMode="auto">
          <a:xfrm>
            <a:off x="645841" y="4391769"/>
            <a:ext cx="7993062" cy="2462208"/>
          </a:xfrm>
          <a:prstGeom prst="rect">
            <a:avLst/>
          </a:prstGeom>
          <a:noFill/>
          <a:ln w="9525" cmpd="sng">
            <a:solidFill>
              <a:srgbClr val="0000FF"/>
            </a:solidFill>
            <a:miter lim="800000"/>
          </a:ln>
        </p:spPr>
        <p:txBody>
          <a:bodyPr lIns="91436" tIns="45718" rIns="91436" bIns="45718">
            <a:spAutoFit/>
          </a:bodyPr>
          <a:lstStyle/>
          <a:p>
            <a:r>
              <a:rPr lang="en-US" sz="1400" dirty="0">
                <a:latin typeface="Times New Roman" panose="02020603050405020304" pitchFamily="18" charset="0"/>
              </a:rPr>
              <a:t> </a:t>
            </a:r>
            <a:r>
              <a:rPr lang="en-US" sz="1400" b="1" dirty="0">
                <a:latin typeface="Times New Roman" panose="02020603050405020304" pitchFamily="18" charset="0"/>
              </a:rPr>
              <a:t>&lt;s:iterator value="#{'key01':'value01','key02':'value02'}"&gt;</a:t>
            </a:r>
            <a:endParaRPr lang="en-US" sz="1400" b="1" dirty="0">
              <a:latin typeface="Times New Roman" panose="02020603050405020304" pitchFamily="18" charset="0"/>
            </a:endParaRPr>
          </a:p>
          <a:p>
            <a:r>
              <a:rPr lang="en-US" sz="1400" b="1" dirty="0">
                <a:latin typeface="Times New Roman" panose="02020603050405020304" pitchFamily="18" charset="0"/>
              </a:rPr>
              <a:t>        &lt;s:property/&gt;   &lt;br&gt;</a:t>
            </a:r>
            <a:endParaRPr lang="en-US" sz="1400" b="1" dirty="0">
              <a:latin typeface="Times New Roman" panose="02020603050405020304" pitchFamily="18" charset="0"/>
            </a:endParaRPr>
          </a:p>
          <a:p>
            <a:r>
              <a:rPr lang="en-US" sz="1400" b="1" dirty="0">
                <a:latin typeface="Times New Roman" panose="02020603050405020304" pitchFamily="18" charset="0"/>
              </a:rPr>
              <a:t>&lt;/s:iterator&gt;</a:t>
            </a:r>
            <a:endParaRPr lang="en-US" sz="1400" b="1" dirty="0">
              <a:latin typeface="Times New Roman" panose="02020603050405020304" pitchFamily="18" charset="0"/>
            </a:endParaRPr>
          </a:p>
          <a:p>
            <a:endParaRPr lang="en-US" sz="1400" b="1" dirty="0">
              <a:latin typeface="Times New Roman" panose="02020603050405020304" pitchFamily="18" charset="0"/>
            </a:endParaRPr>
          </a:p>
          <a:p>
            <a:r>
              <a:rPr lang="en-US" sz="1400" b="1" dirty="0">
                <a:latin typeface="Times New Roman" panose="02020603050405020304" pitchFamily="18" charset="0"/>
              </a:rPr>
              <a:t>   &lt;s:iterator value="#{'key01':'value01','key02':'value02'}"&gt;</a:t>
            </a:r>
            <a:endParaRPr lang="en-US" sz="1400" b="1" dirty="0">
              <a:latin typeface="Times New Roman" panose="02020603050405020304" pitchFamily="18" charset="0"/>
            </a:endParaRPr>
          </a:p>
          <a:p>
            <a:r>
              <a:rPr lang="en-US" sz="1400" b="1" dirty="0">
                <a:latin typeface="Times New Roman" panose="02020603050405020304" pitchFamily="18" charset="0"/>
              </a:rPr>
              <a:t>        key=&lt;s:property value="key"/&gt;   value=&lt;s:property value="value"/&gt; &lt;br&gt;</a:t>
            </a:r>
            <a:endParaRPr lang="en-US" sz="1400" b="1" dirty="0">
              <a:latin typeface="Times New Roman" panose="02020603050405020304" pitchFamily="18" charset="0"/>
            </a:endParaRPr>
          </a:p>
          <a:p>
            <a:r>
              <a:rPr lang="en-US" sz="1400" b="1" dirty="0">
                <a:latin typeface="Times New Roman" panose="02020603050405020304" pitchFamily="18" charset="0"/>
              </a:rPr>
              <a:t>   &lt;/s:iterator</a:t>
            </a:r>
            <a:r>
              <a:rPr lang="en-US" sz="1400" b="1" dirty="0" smtClean="0">
                <a:latin typeface="Times New Roman" panose="02020603050405020304" pitchFamily="18" charset="0"/>
              </a:rPr>
              <a:t>&gt;</a:t>
            </a:r>
            <a:endParaRPr lang="en-US" sz="1400" b="1" dirty="0">
              <a:latin typeface="Times New Roman" panose="02020603050405020304" pitchFamily="18" charset="0"/>
            </a:endParaRPr>
          </a:p>
          <a:p>
            <a:r>
              <a:rPr lang="en-US" sz="1400" b="1" dirty="0">
                <a:latin typeface="Times New Roman" panose="02020603050405020304" pitchFamily="18" charset="0"/>
              </a:rPr>
              <a:t>   </a:t>
            </a:r>
            <a:endParaRPr lang="en-US" sz="1400" b="1" dirty="0">
              <a:latin typeface="Times New Roman" panose="02020603050405020304" pitchFamily="18" charset="0"/>
            </a:endParaRPr>
          </a:p>
          <a:p>
            <a:r>
              <a:rPr lang="en-US" sz="1400" b="1" dirty="0">
                <a:latin typeface="Times New Roman" panose="02020603050405020304" pitchFamily="18" charset="0"/>
              </a:rPr>
              <a:t>   &lt;s:iterator value="#{'key01':'value01','key02':'value02'}" var="map"&gt;</a:t>
            </a:r>
            <a:endParaRPr lang="en-US" sz="1400" b="1" dirty="0">
              <a:latin typeface="Times New Roman" panose="02020603050405020304" pitchFamily="18" charset="0"/>
            </a:endParaRPr>
          </a:p>
          <a:p>
            <a:r>
              <a:rPr lang="en-US" sz="1400" b="1" dirty="0">
                <a:latin typeface="Times New Roman" panose="02020603050405020304" pitchFamily="18" charset="0"/>
              </a:rPr>
              <a:t>        key=&lt;s:property value="#map.key"/&gt;   value=&lt;s:property value="#map.value"/&gt; &lt;br&gt;</a:t>
            </a:r>
            <a:endParaRPr lang="en-US" sz="1400" b="1" dirty="0">
              <a:latin typeface="Times New Roman" panose="02020603050405020304" pitchFamily="18" charset="0"/>
            </a:endParaRPr>
          </a:p>
          <a:p>
            <a:r>
              <a:rPr lang="en-US" sz="1400" b="1" dirty="0">
                <a:latin typeface="Times New Roman" panose="02020603050405020304" pitchFamily="18" charset="0"/>
              </a:rPr>
              <a:t>   &lt;/s:iterator&gt;</a:t>
            </a:r>
            <a:endParaRPr lang="en-US" sz="1400" b="1" dirty="0">
              <a:latin typeface="Times New Roman" panose="02020603050405020304" pitchFamily="18"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UI</a:t>
            </a:r>
            <a:r>
              <a:rPr lang="zh-CN" altLang="en-US" dirty="0" smtClean="0"/>
              <a:t>标签</a:t>
            </a:r>
            <a:endParaRPr lang="zh-CN" altLang="en-US" dirty="0"/>
          </a:p>
        </p:txBody>
      </p:sp>
      <p:sp>
        <p:nvSpPr>
          <p:cNvPr id="3" name="内容占位符 2"/>
          <p:cNvSpPr>
            <a:spLocks noGrp="1"/>
          </p:cNvSpPr>
          <p:nvPr>
            <p:ph idx="1"/>
          </p:nvPr>
        </p:nvSpPr>
        <p:spPr/>
        <p:txBody>
          <a:bodyPr/>
          <a:lstStyle/>
          <a:p>
            <a:r>
              <a:rPr lang="en-US" altLang="zh-CN" dirty="0"/>
              <a:t>struts-2.5.5/docs/docs/ui-tag-reference.html</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配置</a:t>
            </a:r>
            <a:r>
              <a:rPr lang="en-US" altLang="zh-CN" dirty="0"/>
              <a:t>struts.xml</a:t>
            </a:r>
            <a:endParaRPr lang="zh-CN" altLang="en-US" dirty="0"/>
          </a:p>
        </p:txBody>
      </p:sp>
      <p:sp>
        <p:nvSpPr>
          <p:cNvPr id="3" name="内容占位符 2"/>
          <p:cNvSpPr>
            <a:spLocks noGrp="1"/>
          </p:cNvSpPr>
          <p:nvPr>
            <p:ph idx="1"/>
          </p:nvPr>
        </p:nvSpPr>
        <p:spPr/>
        <p:txBody>
          <a:bodyPr/>
          <a:lstStyle/>
          <a:p>
            <a:r>
              <a:rPr lang="zh-CN" altLang="en-US" dirty="0"/>
              <a:t>在</a:t>
            </a:r>
            <a:r>
              <a:rPr lang="en-US" altLang="zh-CN" dirty="0"/>
              <a:t>src</a:t>
            </a:r>
            <a:r>
              <a:rPr lang="zh-CN" altLang="en-US" dirty="0"/>
              <a:t>目录下建立</a:t>
            </a:r>
            <a:r>
              <a:rPr lang="en-US" altLang="zh-CN" dirty="0"/>
              <a:t>struts.xml</a:t>
            </a:r>
            <a:endParaRPr lang="en-US" altLang="zh-CN" dirty="0"/>
          </a:p>
          <a:p>
            <a:pPr lvl="1"/>
            <a:r>
              <a:rPr lang="zh-CN" altLang="en-US" dirty="0" smtClean="0"/>
              <a:t>参见：</a:t>
            </a:r>
            <a:r>
              <a:rPr lang="en-US" altLang="zh-CN" dirty="0" smtClean="0"/>
              <a:t>docs/docs/hello-world.html</a:t>
            </a:r>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smtClean="0"/>
          </a:p>
          <a:p>
            <a:pPr lvl="1"/>
            <a:endParaRPr lang="en-US" altLang="zh-CN" dirty="0"/>
          </a:p>
          <a:p>
            <a:pPr lvl="1"/>
            <a:endParaRPr lang="en-US" altLang="zh-CN" dirty="0"/>
          </a:p>
          <a:p>
            <a:pPr lvl="1"/>
            <a:r>
              <a:rPr lang="en-US" altLang="zh-CN" dirty="0"/>
              <a:t>p</a:t>
            </a:r>
            <a:r>
              <a:rPr lang="en-US" altLang="zh-CN" dirty="0" smtClean="0"/>
              <a:t>ackage</a:t>
            </a:r>
            <a:r>
              <a:rPr lang="zh-CN" altLang="en-US" dirty="0" smtClean="0"/>
              <a:t>的继承性与</a:t>
            </a:r>
            <a:r>
              <a:rPr lang="en-US" altLang="zh-CN" dirty="0" smtClean="0"/>
              <a:t>abstract</a:t>
            </a:r>
            <a:r>
              <a:rPr lang="zh-CN" altLang="en-US" dirty="0" smtClean="0"/>
              <a:t>包</a:t>
            </a:r>
            <a:endParaRPr lang="en-US" altLang="zh-CN" dirty="0"/>
          </a:p>
        </p:txBody>
      </p:sp>
      <p:pic>
        <p:nvPicPr>
          <p:cNvPr id="5" name="图片 4"/>
          <p:cNvPicPr>
            <a:picLocks noChangeAspect="1"/>
          </p:cNvPicPr>
          <p:nvPr/>
        </p:nvPicPr>
        <p:blipFill>
          <a:blip r:embed="rId1"/>
          <a:stretch>
            <a:fillRect/>
          </a:stretch>
        </p:blipFill>
        <p:spPr>
          <a:xfrm>
            <a:off x="1488928" y="1909271"/>
            <a:ext cx="6122600" cy="2294391"/>
          </a:xfrm>
          <a:prstGeom prst="rect">
            <a:avLst/>
          </a:prstGeom>
          <a:ln>
            <a:solidFill>
              <a:schemeClr val="accent1"/>
            </a:solid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UI</a:t>
            </a:r>
            <a:r>
              <a:rPr lang="zh-CN" altLang="en-US" dirty="0"/>
              <a:t>标签</a:t>
            </a:r>
            <a:endParaRPr lang="zh-CN" altLang="en-US" dirty="0"/>
          </a:p>
        </p:txBody>
      </p:sp>
      <p:sp>
        <p:nvSpPr>
          <p:cNvPr id="3" name="内容占位符 2"/>
          <p:cNvSpPr>
            <a:spLocks noGrp="1"/>
          </p:cNvSpPr>
          <p:nvPr>
            <p:ph idx="1"/>
          </p:nvPr>
        </p:nvSpPr>
        <p:spPr/>
        <p:txBody>
          <a:bodyPr/>
          <a:lstStyle/>
          <a:p>
            <a:r>
              <a:rPr lang="zh-CN" altLang="en-US" dirty="0"/>
              <a:t>表单标签将在 </a:t>
            </a:r>
            <a:r>
              <a:rPr lang="en-US" altLang="zh-CN" dirty="0"/>
              <a:t>HTML </a:t>
            </a:r>
            <a:r>
              <a:rPr lang="zh-CN" altLang="en-US" dirty="0"/>
              <a:t>文档里被呈现为一个表单元素</a:t>
            </a:r>
            <a:endParaRPr lang="zh-CN" altLang="en-US" dirty="0"/>
          </a:p>
          <a:p>
            <a:r>
              <a:rPr lang="zh-CN" altLang="en-US" dirty="0"/>
              <a:t>使用表单标签的优点</a:t>
            </a:r>
            <a:r>
              <a:rPr lang="en-US" altLang="zh-CN" dirty="0"/>
              <a:t>:</a:t>
            </a:r>
            <a:endParaRPr lang="en-US" altLang="zh-CN" dirty="0"/>
          </a:p>
          <a:p>
            <a:pPr lvl="1"/>
            <a:r>
              <a:rPr lang="zh-CN" altLang="en-US" dirty="0"/>
              <a:t>表单回显</a:t>
            </a:r>
            <a:endParaRPr lang="zh-CN" altLang="en-US" dirty="0"/>
          </a:p>
          <a:p>
            <a:pPr lvl="1"/>
            <a:r>
              <a:rPr lang="zh-CN" altLang="en-US" dirty="0"/>
              <a:t>对页面进行布局和排版</a:t>
            </a:r>
            <a:endParaRPr lang="zh-CN" altLang="en-US" dirty="0"/>
          </a:p>
          <a:p>
            <a:endParaRPr lang="zh-CN" altLang="en-US" dirty="0"/>
          </a:p>
        </p:txBody>
      </p:sp>
      <p:pic>
        <p:nvPicPr>
          <p:cNvPr id="4" name="Picture 3"/>
          <p:cNvPicPr>
            <a:picLocks noChangeAspect="1" noChangeArrowheads="1"/>
          </p:cNvPicPr>
          <p:nvPr/>
        </p:nvPicPr>
        <p:blipFill>
          <a:blip r:embed="rId1"/>
          <a:srcRect/>
          <a:stretch>
            <a:fillRect/>
          </a:stretch>
        </p:blipFill>
        <p:spPr bwMode="auto">
          <a:xfrm>
            <a:off x="828403" y="2665010"/>
            <a:ext cx="7200900" cy="3313112"/>
          </a:xfrm>
          <a:prstGeom prst="rect">
            <a:avLst/>
          </a:prstGeom>
          <a:noFill/>
          <a:ln w="9525" cmpd="sng">
            <a:solidFill>
              <a:schemeClr val="bg1"/>
            </a:solidFill>
            <a:miter lim="800000"/>
            <a:headEnd/>
            <a:tailEnd/>
          </a:ln>
          <a:effectLst/>
        </p:spPr>
      </p:pic>
      <p:sp>
        <p:nvSpPr>
          <p:cNvPr id="5" name="Rectangle 7"/>
          <p:cNvSpPr txBox="1">
            <a:spLocks noChangeArrowheads="1"/>
          </p:cNvSpPr>
          <p:nvPr/>
        </p:nvSpPr>
        <p:spPr>
          <a:xfrm>
            <a:off x="828403" y="6120606"/>
            <a:ext cx="7273925" cy="370505"/>
          </a:xfrm>
          <a:prstGeom prst="rect">
            <a:avLst/>
          </a:prstGeom>
          <a:solidFill>
            <a:schemeClr val="bg1"/>
          </a:solidFill>
          <a:ln>
            <a:solidFill>
              <a:schemeClr val="bg1"/>
            </a:solidFill>
          </a:ln>
        </p:spPr>
        <p:txBody>
          <a:bodyPr vert="horz" lIns="91440" tIns="45720" rIns="91440" bIns="45720" rtlCol="0">
            <a:normAutofit/>
          </a:bodyPr>
          <a:lstStyle>
            <a:lvl1pPr marL="357505" indent="-357505" algn="just" defTabSz="914400" rtl="0" eaLnBrk="1" latinLnBrk="0" hangingPunct="1">
              <a:lnSpc>
                <a:spcPct val="110000"/>
              </a:lnSpc>
              <a:spcBef>
                <a:spcPts val="1800"/>
              </a:spcBef>
              <a:spcAft>
                <a:spcPts val="0"/>
              </a:spcAft>
              <a:buClr>
                <a:schemeClr val="accent1">
                  <a:lumMod val="50000"/>
                </a:schemeClr>
              </a:buClr>
              <a:buSzPct val="60000"/>
              <a:buFont typeface="Wingdings" panose="05000000000000000000" pitchFamily="2" charset="2"/>
              <a:buChar char="q"/>
              <a:defRPr sz="1800" kern="1200" baseline="0">
                <a:solidFill>
                  <a:schemeClr val="tx1"/>
                </a:solidFill>
                <a:latin typeface="华文中宋" panose="02010600040101010101" pitchFamily="2" charset="-122"/>
                <a:ea typeface="华文中宋" panose="02010600040101010101" pitchFamily="2" charset="-122"/>
                <a:cs typeface="+mn-cs"/>
              </a:defRPr>
            </a:lvl1pPr>
            <a:lvl2pPr marL="355600" indent="-17780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700" kern="1200" baseline="0">
                <a:solidFill>
                  <a:schemeClr val="tx1"/>
                </a:solidFill>
                <a:latin typeface="宋体" panose="02010600030101010101" pitchFamily="2" charset="-122"/>
                <a:ea typeface="宋体" panose="02010600030101010101" pitchFamily="2" charset="-122"/>
                <a:cs typeface="+mn-cs"/>
              </a:defRPr>
            </a:lvl2pPr>
            <a:lvl3pPr marL="914400" indent="0" algn="l" defTabSz="914400" rtl="0" eaLnBrk="1" latinLnBrk="0" hangingPunct="1">
              <a:lnSpc>
                <a:spcPct val="90000"/>
              </a:lnSpc>
              <a:spcBef>
                <a:spcPts val="500"/>
              </a:spcBef>
              <a:buFontTx/>
              <a:buNone/>
              <a:defRPr sz="16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zh-CN" altLang="en-US" sz="1600" dirty="0" smtClean="0">
                <a:latin typeface="宋体" panose="02010600030101010101" pitchFamily="2" charset="-122"/>
                <a:ea typeface="宋体" panose="02010600030101010101" pitchFamily="2" charset="-122"/>
              </a:rPr>
              <a:t>* 该属性只在没有使用 </a:t>
            </a:r>
            <a:r>
              <a:rPr lang="en-US" sz="1600" dirty="0" smtClean="0">
                <a:latin typeface="宋体" panose="02010600030101010101" pitchFamily="2" charset="-122"/>
                <a:ea typeface="宋体" panose="02010600030101010101" pitchFamily="2" charset="-122"/>
              </a:rPr>
              <a:t>theme=simple </a:t>
            </a:r>
            <a:r>
              <a:rPr lang="zh-CN" altLang="en-US" sz="1600" dirty="0" smtClean="0">
                <a:latin typeface="宋体" panose="02010600030101010101" pitchFamily="2" charset="-122"/>
                <a:ea typeface="宋体" panose="02010600030101010101" pitchFamily="2" charset="-122"/>
              </a:rPr>
              <a:t>主题时才可以使用</a:t>
            </a:r>
            <a:r>
              <a:rPr lang="en-US" sz="1600" dirty="0" smtClean="0">
                <a:latin typeface="宋体" panose="02010600030101010101" pitchFamily="2" charset="-122"/>
                <a:ea typeface="宋体" panose="02010600030101010101" pitchFamily="2" charset="-122"/>
              </a:rPr>
              <a:t>. </a:t>
            </a:r>
            <a:endParaRPr lang="en-US" sz="1600" dirty="0">
              <a:latin typeface="宋体" panose="02010600030101010101" pitchFamily="2" charset="-122"/>
              <a:ea typeface="宋体" panose="02010600030101010101" pitchFamily="2" charset="-122"/>
            </a:endParaRPr>
          </a:p>
        </p:txBody>
      </p:sp>
      <p:sp>
        <p:nvSpPr>
          <p:cNvPr id="6" name="Oval 4"/>
          <p:cNvSpPr>
            <a:spLocks noChangeArrowheads="1"/>
          </p:cNvSpPr>
          <p:nvPr/>
        </p:nvSpPr>
        <p:spPr bwMode="auto">
          <a:xfrm>
            <a:off x="571953" y="5716941"/>
            <a:ext cx="73025" cy="71437"/>
          </a:xfrm>
          <a:prstGeom prst="ellipse">
            <a:avLst/>
          </a:prstGeom>
          <a:solidFill>
            <a:srgbClr val="FF3300"/>
          </a:solidFill>
          <a:ln w="9525" cmpd="sng">
            <a:solidFill>
              <a:srgbClr val="FF3300"/>
            </a:solidFill>
            <a:round/>
          </a:ln>
          <a:effectLst/>
        </p:spPr>
        <p:txBody>
          <a:bodyPr wrap="none" anchor="ctr"/>
          <a:lstStyle/>
          <a:p>
            <a:endParaRPr lang="zh-CN" altLang="en-US"/>
          </a:p>
        </p:txBody>
      </p:sp>
      <p:sp>
        <p:nvSpPr>
          <p:cNvPr id="7" name="Oval 5"/>
          <p:cNvSpPr>
            <a:spLocks noChangeArrowheads="1"/>
          </p:cNvSpPr>
          <p:nvPr/>
        </p:nvSpPr>
        <p:spPr bwMode="auto">
          <a:xfrm>
            <a:off x="571953" y="4924778"/>
            <a:ext cx="73025" cy="71438"/>
          </a:xfrm>
          <a:prstGeom prst="ellipse">
            <a:avLst/>
          </a:prstGeom>
          <a:solidFill>
            <a:srgbClr val="FF3300"/>
          </a:solidFill>
          <a:ln w="9525" cmpd="sng">
            <a:solidFill>
              <a:srgbClr val="FF3300"/>
            </a:solidFill>
            <a:round/>
          </a:ln>
          <a:effectLst/>
        </p:spPr>
        <p:txBody>
          <a:bodyPr wrap="none" anchor="ctr"/>
          <a:lstStyle/>
          <a:p>
            <a:endParaRPr lang="zh-CN" altLang="en-US"/>
          </a:p>
        </p:txBody>
      </p:sp>
      <p:sp>
        <p:nvSpPr>
          <p:cNvPr id="8" name="Oval 6"/>
          <p:cNvSpPr>
            <a:spLocks noChangeArrowheads="1"/>
          </p:cNvSpPr>
          <p:nvPr/>
        </p:nvSpPr>
        <p:spPr bwMode="auto">
          <a:xfrm>
            <a:off x="571953" y="4132616"/>
            <a:ext cx="73025" cy="71437"/>
          </a:xfrm>
          <a:prstGeom prst="ellipse">
            <a:avLst/>
          </a:prstGeom>
          <a:solidFill>
            <a:srgbClr val="FF3300"/>
          </a:solidFill>
          <a:ln w="9525" cmpd="sng">
            <a:solidFill>
              <a:srgbClr val="FF3300"/>
            </a:solidFill>
            <a:round/>
          </a:ln>
          <a:effectLst/>
        </p:spPr>
        <p:txBody>
          <a:bodyPr wrap="none" anchor="ctr"/>
          <a:lstStyle/>
          <a:p>
            <a:endParaRPr lang="zh-CN"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form </a:t>
            </a:r>
            <a:r>
              <a:rPr lang="zh-CN" altLang="en-US" dirty="0"/>
              <a:t>标签</a:t>
            </a:r>
            <a:endParaRPr lang="zh-CN" altLang="en-US" dirty="0"/>
          </a:p>
        </p:txBody>
      </p:sp>
      <p:pic>
        <p:nvPicPr>
          <p:cNvPr id="4" name="Picture 4"/>
          <p:cNvPicPr>
            <a:picLocks noChangeAspect="1" noChangeArrowheads="1"/>
          </p:cNvPicPr>
          <p:nvPr/>
        </p:nvPicPr>
        <p:blipFill>
          <a:blip r:embed="rId1"/>
          <a:srcRect/>
          <a:stretch>
            <a:fillRect/>
          </a:stretch>
        </p:blipFill>
        <p:spPr bwMode="auto">
          <a:xfrm>
            <a:off x="766939" y="1412522"/>
            <a:ext cx="7620000" cy="2838450"/>
          </a:xfrm>
          <a:prstGeom prst="rect">
            <a:avLst/>
          </a:prstGeom>
          <a:noFill/>
          <a:ln w="9525" cmpd="sng">
            <a:solidFill>
              <a:schemeClr val="bg1"/>
            </a:solidFill>
            <a:miter lim="800000"/>
            <a:headEnd/>
            <a:tailEnd/>
          </a:ln>
          <a:effectLst/>
        </p:spPr>
      </p:pic>
      <p:sp>
        <p:nvSpPr>
          <p:cNvPr id="5" name="Rectangle 9"/>
          <p:cNvSpPr>
            <a:spLocks noChangeArrowheads="1"/>
          </p:cNvSpPr>
          <p:nvPr/>
        </p:nvSpPr>
        <p:spPr bwMode="auto">
          <a:xfrm>
            <a:off x="766939" y="4363685"/>
            <a:ext cx="7561263" cy="1079500"/>
          </a:xfrm>
          <a:prstGeom prst="rect">
            <a:avLst/>
          </a:prstGeom>
        </p:spPr>
        <p:style>
          <a:lnRef idx="2">
            <a:schemeClr val="dk1"/>
          </a:lnRef>
          <a:fillRef idx="1">
            <a:schemeClr val="lt1"/>
          </a:fillRef>
          <a:effectRef idx="0">
            <a:schemeClr val="dk1"/>
          </a:effectRef>
          <a:fontRef idx="minor">
            <a:schemeClr val="dk1"/>
          </a:fontRef>
        </p:style>
        <p:txBody>
          <a:bodyPr wrap="none" lIns="91436" tIns="45718" rIns="91436" bIns="45718" anchor="ctr"/>
          <a:lstStyle/>
          <a:p>
            <a:pPr>
              <a:lnSpc>
                <a:spcPct val="120000"/>
              </a:lnSpc>
              <a:spcBef>
                <a:spcPct val="20000"/>
              </a:spcBef>
            </a:pPr>
            <a:r>
              <a:rPr lang="zh-CN" altLang="en-US" sz="1400" dirty="0">
                <a:latin typeface="宋体" panose="02010600030101010101" pitchFamily="2" charset="-122"/>
                <a:ea typeface="宋体" panose="02010600030101010101" pitchFamily="2" charset="-122"/>
              </a:rPr>
              <a:t>默认情况下</a:t>
            </a:r>
            <a:r>
              <a:rPr lang="en-US" sz="1400" dirty="0">
                <a:latin typeface="宋体" panose="02010600030101010101" pitchFamily="2" charset="-122"/>
                <a:ea typeface="宋体" panose="02010600030101010101" pitchFamily="2" charset="-122"/>
              </a:rPr>
              <a:t>, form </a:t>
            </a:r>
            <a:r>
              <a:rPr lang="zh-CN" altLang="en-US" sz="1400" dirty="0">
                <a:latin typeface="宋体" panose="02010600030101010101" pitchFamily="2" charset="-122"/>
                <a:ea typeface="宋体" panose="02010600030101010101" pitchFamily="2" charset="-122"/>
              </a:rPr>
              <a:t>标签将被呈现为一个</a:t>
            </a:r>
            <a:r>
              <a:rPr lang="zh-CN" altLang="en-US" sz="1400" b="1" dirty="0">
                <a:solidFill>
                  <a:srgbClr val="FF3300"/>
                </a:solidFill>
                <a:latin typeface="宋体" panose="02010600030101010101" pitchFamily="2" charset="-122"/>
                <a:ea typeface="宋体" panose="02010600030101010101" pitchFamily="2" charset="-122"/>
              </a:rPr>
              <a:t>表格</a:t>
            </a:r>
            <a:r>
              <a:rPr lang="zh-CN" altLang="en-US" sz="1400" dirty="0">
                <a:latin typeface="宋体" panose="02010600030101010101" pitchFamily="2" charset="-122"/>
                <a:ea typeface="宋体" panose="02010600030101010101" pitchFamily="2" charset="-122"/>
              </a:rPr>
              <a:t>形式的 </a:t>
            </a:r>
            <a:r>
              <a:rPr lang="en-US" sz="1400" dirty="0">
                <a:latin typeface="宋体" panose="02010600030101010101" pitchFamily="2" charset="-122"/>
                <a:ea typeface="宋体" panose="02010600030101010101" pitchFamily="2" charset="-122"/>
              </a:rPr>
              <a:t>HTML </a:t>
            </a:r>
            <a:r>
              <a:rPr lang="zh-CN" altLang="en-US" sz="1400" dirty="0">
                <a:latin typeface="宋体" panose="02010600030101010101" pitchFamily="2" charset="-122"/>
                <a:ea typeface="宋体" panose="02010600030101010101" pitchFamily="2" charset="-122"/>
              </a:rPr>
              <a:t>表单</a:t>
            </a:r>
            <a:r>
              <a:rPr lang="en-US" sz="1400" dirty="0">
                <a:latin typeface="宋体" panose="02010600030101010101" pitchFamily="2" charset="-122"/>
                <a:ea typeface="宋体" panose="02010600030101010101" pitchFamily="2" charset="-122"/>
              </a:rPr>
              <a:t>. </a:t>
            </a:r>
            <a:r>
              <a:rPr lang="zh-CN" altLang="en-US" sz="1400" dirty="0">
                <a:latin typeface="宋体" panose="02010600030101010101" pitchFamily="2" charset="-122"/>
                <a:ea typeface="宋体" panose="02010600030101010101" pitchFamily="2" charset="-122"/>
              </a:rPr>
              <a:t>嵌套在 </a:t>
            </a:r>
            <a:r>
              <a:rPr lang="en-US" sz="1400" dirty="0">
                <a:latin typeface="宋体" panose="02010600030101010101" pitchFamily="2" charset="-122"/>
                <a:ea typeface="宋体" panose="02010600030101010101" pitchFamily="2" charset="-122"/>
              </a:rPr>
              <a:t>form </a:t>
            </a:r>
            <a:r>
              <a:rPr lang="zh-CN" altLang="en-US" sz="1400" dirty="0">
                <a:latin typeface="宋体" panose="02010600030101010101" pitchFamily="2" charset="-122"/>
                <a:ea typeface="宋体" panose="02010600030101010101" pitchFamily="2" charset="-122"/>
              </a:rPr>
              <a:t>标签里的输入字段</a:t>
            </a:r>
            <a:endParaRPr lang="zh-CN" altLang="en-US" sz="1400" dirty="0">
              <a:latin typeface="宋体" panose="02010600030101010101" pitchFamily="2" charset="-122"/>
              <a:ea typeface="宋体" panose="02010600030101010101" pitchFamily="2" charset="-122"/>
            </a:endParaRPr>
          </a:p>
          <a:p>
            <a:pPr>
              <a:lnSpc>
                <a:spcPct val="120000"/>
              </a:lnSpc>
              <a:spcBef>
                <a:spcPct val="20000"/>
              </a:spcBef>
            </a:pPr>
            <a:r>
              <a:rPr lang="zh-CN" altLang="en-US" sz="1400" dirty="0">
                <a:latin typeface="宋体" panose="02010600030101010101" pitchFamily="2" charset="-122"/>
                <a:ea typeface="宋体" panose="02010600030101010101" pitchFamily="2" charset="-122"/>
              </a:rPr>
              <a:t> 将被呈现为一个表格行</a:t>
            </a:r>
            <a:r>
              <a:rPr lang="en-US" sz="1400" dirty="0">
                <a:latin typeface="宋体" panose="02010600030101010101" pitchFamily="2" charset="-122"/>
                <a:ea typeface="宋体" panose="02010600030101010101" pitchFamily="2" charset="-122"/>
              </a:rPr>
              <a:t>. </a:t>
            </a:r>
            <a:r>
              <a:rPr lang="zh-CN" altLang="en-US" sz="1400" dirty="0">
                <a:latin typeface="宋体" panose="02010600030101010101" pitchFamily="2" charset="-122"/>
                <a:ea typeface="宋体" panose="02010600030101010101" pitchFamily="2" charset="-122"/>
              </a:rPr>
              <a:t>每个表格行由两个字段组成</a:t>
            </a:r>
            <a:r>
              <a:rPr lang="en-US" sz="1400" dirty="0">
                <a:latin typeface="宋体" panose="02010600030101010101" pitchFamily="2" charset="-122"/>
                <a:ea typeface="宋体" panose="02010600030101010101" pitchFamily="2" charset="-122"/>
              </a:rPr>
              <a:t>, </a:t>
            </a:r>
            <a:r>
              <a:rPr lang="zh-CN" altLang="en-US" sz="1400" dirty="0">
                <a:latin typeface="宋体" panose="02010600030101010101" pitchFamily="2" charset="-122"/>
                <a:ea typeface="宋体" panose="02010600030101010101" pitchFamily="2" charset="-122"/>
              </a:rPr>
              <a:t>一个对应着行标</a:t>
            </a:r>
            <a:r>
              <a:rPr lang="en-US" sz="1400" dirty="0">
                <a:latin typeface="宋体" panose="02010600030101010101" pitchFamily="2" charset="-122"/>
                <a:ea typeface="宋体" panose="02010600030101010101" pitchFamily="2" charset="-122"/>
              </a:rPr>
              <a:t>, </a:t>
            </a:r>
            <a:r>
              <a:rPr lang="zh-CN" altLang="en-US" sz="1400" dirty="0">
                <a:latin typeface="宋体" panose="02010600030101010101" pitchFamily="2" charset="-122"/>
                <a:ea typeface="宋体" panose="02010600030101010101" pitchFamily="2" charset="-122"/>
              </a:rPr>
              <a:t>一个对应着输入元素</a:t>
            </a:r>
            <a:r>
              <a:rPr lang="en-US" sz="1400" dirty="0">
                <a:latin typeface="宋体" panose="02010600030101010101" pitchFamily="2" charset="-122"/>
                <a:ea typeface="宋体" panose="02010600030101010101" pitchFamily="2" charset="-122"/>
              </a:rPr>
              <a:t>. </a:t>
            </a:r>
            <a:endParaRPr lang="en-US" sz="1400" dirty="0">
              <a:latin typeface="宋体" panose="02010600030101010101" pitchFamily="2" charset="-122"/>
              <a:ea typeface="宋体" panose="02010600030101010101" pitchFamily="2" charset="-122"/>
            </a:endParaRPr>
          </a:p>
          <a:p>
            <a:pPr>
              <a:lnSpc>
                <a:spcPct val="120000"/>
              </a:lnSpc>
              <a:spcBef>
                <a:spcPct val="20000"/>
              </a:spcBef>
            </a:pPr>
            <a:r>
              <a:rPr lang="zh-CN" altLang="en-US" sz="1400" dirty="0">
                <a:latin typeface="宋体" panose="02010600030101010101" pitchFamily="2" charset="-122"/>
                <a:ea typeface="宋体" panose="02010600030101010101" pitchFamily="2" charset="-122"/>
              </a:rPr>
              <a:t>提交按钮将被呈现为一个横跨两列单元格的</a:t>
            </a:r>
            <a:r>
              <a:rPr lang="zh-CN" altLang="en-US" sz="1400" dirty="0" smtClean="0">
                <a:latin typeface="宋体" panose="02010600030101010101" pitchFamily="2" charset="-122"/>
                <a:ea typeface="宋体" panose="02010600030101010101" pitchFamily="2" charset="-122"/>
              </a:rPr>
              <a:t>行</a:t>
            </a:r>
            <a:endParaRPr lang="zh-CN" altLang="en-US" sz="1400" dirty="0">
              <a:latin typeface="宋体" panose="02010600030101010101" pitchFamily="2" charset="-122"/>
              <a:ea typeface="宋体" panose="02010600030101010101" pitchFamily="2" charset="-122"/>
            </a:endParaRPr>
          </a:p>
        </p:txBody>
      </p:sp>
      <p:pic>
        <p:nvPicPr>
          <p:cNvPr id="6" name="Picture 10"/>
          <p:cNvPicPr>
            <a:picLocks noChangeAspect="1" noChangeArrowheads="1"/>
          </p:cNvPicPr>
          <p:nvPr/>
        </p:nvPicPr>
        <p:blipFill>
          <a:blip r:embed="rId2"/>
          <a:srcRect/>
          <a:stretch>
            <a:fillRect/>
          </a:stretch>
        </p:blipFill>
        <p:spPr bwMode="auto">
          <a:xfrm>
            <a:off x="766939" y="5555898"/>
            <a:ext cx="6337300" cy="246062"/>
          </a:xfrm>
          <a:prstGeom prst="rect">
            <a:avLst/>
          </a:prstGeom>
          <a:noFill/>
          <a:ln w="9525" cmpd="sng">
            <a:solidFill>
              <a:schemeClr val="bg1"/>
            </a:solidFill>
            <a:miter lim="800000"/>
            <a:headEnd/>
            <a:tailEnd/>
          </a:ln>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t>
            </a:r>
            <a:r>
              <a:rPr lang="en-US" altLang="zh-CN" dirty="0" smtClean="0"/>
              <a:t>extfield &amp; password &amp; hidden</a:t>
            </a:r>
            <a:r>
              <a:rPr lang="zh-CN" altLang="en-US" dirty="0" smtClean="0"/>
              <a:t>标签</a:t>
            </a:r>
            <a:endParaRPr lang="zh-CN" altLang="en-US" dirty="0"/>
          </a:p>
        </p:txBody>
      </p:sp>
      <p:sp>
        <p:nvSpPr>
          <p:cNvPr id="4" name="Rectangle 3"/>
          <p:cNvSpPr txBox="1">
            <a:spLocks noChangeArrowheads="1"/>
          </p:cNvSpPr>
          <p:nvPr/>
        </p:nvSpPr>
        <p:spPr>
          <a:xfrm>
            <a:off x="710495" y="1475846"/>
            <a:ext cx="7767638" cy="720725"/>
          </a:xfrm>
          <a:prstGeom prst="rect">
            <a:avLst/>
          </a:prstGeom>
          <a:noFill/>
        </p:spPr>
        <p:txBody>
          <a:bodyPr vert="horz" lIns="90170" tIns="46990" rIns="90170" bIns="46990" rtlCol="0">
            <a:normAutofit fontScale="92500"/>
          </a:bodyPr>
          <a:lstStyle>
            <a:lvl1pPr marL="357505" indent="-357505" algn="just" defTabSz="914400" rtl="0" eaLnBrk="1" latinLnBrk="0" hangingPunct="1">
              <a:lnSpc>
                <a:spcPct val="110000"/>
              </a:lnSpc>
              <a:spcBef>
                <a:spcPts val="1800"/>
              </a:spcBef>
              <a:spcAft>
                <a:spcPts val="0"/>
              </a:spcAft>
              <a:buClr>
                <a:schemeClr val="accent1">
                  <a:lumMod val="50000"/>
                </a:schemeClr>
              </a:buClr>
              <a:buSzPct val="60000"/>
              <a:buFont typeface="Wingdings" panose="05000000000000000000" pitchFamily="2" charset="2"/>
              <a:buChar char="q"/>
              <a:defRPr sz="2000" kern="1200" baseline="0">
                <a:solidFill>
                  <a:schemeClr val="accent1"/>
                </a:solidFill>
                <a:latin typeface="华文中宋" panose="02010600040101010101" pitchFamily="2" charset="-122"/>
                <a:ea typeface="华文中宋" panose="02010600040101010101" pitchFamily="2" charset="-122"/>
                <a:cs typeface="+mn-cs"/>
              </a:defRPr>
            </a:lvl1pPr>
            <a:lvl2pPr marL="357505" indent="-357505"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rgbClr val="7D7D7D"/>
                </a:solidFill>
                <a:latin typeface="幼圆" panose="02010509060101010101" pitchFamily="49" charset="-122"/>
                <a:ea typeface="幼圆"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pPr>
            <a:r>
              <a:rPr lang="en-US" altLang="zh-CN" sz="1600" dirty="0" smtClean="0"/>
              <a:t>textfield </a:t>
            </a:r>
            <a:r>
              <a:rPr lang="zh-CN" altLang="en-US" sz="1600" dirty="0" smtClean="0"/>
              <a:t>标签将被呈现为一个输入文本字段</a:t>
            </a:r>
            <a:r>
              <a:rPr lang="en-US" altLang="zh-CN" sz="1600" dirty="0" smtClean="0"/>
              <a:t>, password </a:t>
            </a:r>
            <a:r>
              <a:rPr lang="zh-CN" altLang="en-US" sz="1600" dirty="0" smtClean="0"/>
              <a:t>标签将被呈现为一个口令字段</a:t>
            </a:r>
            <a:r>
              <a:rPr lang="en-US" altLang="zh-CN" sz="1600" dirty="0" smtClean="0"/>
              <a:t>,</a:t>
            </a:r>
            <a:endParaRPr lang="en-US" altLang="zh-CN" sz="1600" dirty="0" smtClean="0"/>
          </a:p>
          <a:p>
            <a:pPr>
              <a:lnSpc>
                <a:spcPct val="80000"/>
              </a:lnSpc>
              <a:buFont typeface="Wingdings" panose="05000000000000000000" pitchFamily="2" charset="2"/>
              <a:buNone/>
            </a:pPr>
            <a:r>
              <a:rPr lang="en-US" altLang="zh-CN" sz="1600" dirty="0" smtClean="0"/>
              <a:t>hidden </a:t>
            </a:r>
            <a:r>
              <a:rPr lang="zh-CN" altLang="en-US" sz="1600" dirty="0" smtClean="0"/>
              <a:t>标签将被呈现为一个不可见字段</a:t>
            </a:r>
            <a:r>
              <a:rPr lang="en-US" altLang="zh-CN" sz="1600" dirty="0" smtClean="0"/>
              <a:t>. </a:t>
            </a:r>
            <a:endParaRPr lang="en-US" altLang="zh-CN" sz="1600" dirty="0" smtClean="0"/>
          </a:p>
        </p:txBody>
      </p:sp>
      <p:sp>
        <p:nvSpPr>
          <p:cNvPr id="5" name="Rectangle 9"/>
          <p:cNvSpPr>
            <a:spLocks noChangeArrowheads="1"/>
          </p:cNvSpPr>
          <p:nvPr/>
        </p:nvSpPr>
        <p:spPr bwMode="auto">
          <a:xfrm>
            <a:off x="710495" y="4264025"/>
            <a:ext cx="7705725" cy="720725"/>
          </a:xfrm>
          <a:prstGeom prst="rect">
            <a:avLst/>
          </a:prstGeom>
        </p:spPr>
        <p:style>
          <a:lnRef idx="2">
            <a:schemeClr val="accent5"/>
          </a:lnRef>
          <a:fillRef idx="1">
            <a:schemeClr val="lt1"/>
          </a:fillRef>
          <a:effectRef idx="0">
            <a:schemeClr val="accent5"/>
          </a:effectRef>
          <a:fontRef idx="minor">
            <a:schemeClr val="dk1"/>
          </a:fontRef>
        </p:style>
        <p:txBody>
          <a:bodyPr wrap="none" lIns="90170" tIns="46990" rIns="90170" bIns="46990" anchor="ct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pPr>
            <a:r>
              <a:rPr lang="en-US" altLang="zh-CN" sz="1600" dirty="0"/>
              <a:t>password </a:t>
            </a:r>
            <a:r>
              <a:rPr lang="zh-CN" altLang="en-US" sz="1600" dirty="0"/>
              <a:t>标签扩展自 </a:t>
            </a:r>
            <a:r>
              <a:rPr lang="en-US" altLang="zh-CN" sz="1600" dirty="0"/>
              <a:t>textfield </a:t>
            </a:r>
            <a:r>
              <a:rPr lang="zh-CN" altLang="en-US" sz="1600" dirty="0"/>
              <a:t>标签</a:t>
            </a:r>
            <a:r>
              <a:rPr lang="en-US" altLang="zh-CN" sz="1600" dirty="0"/>
              <a:t>, </a:t>
            </a:r>
            <a:r>
              <a:rPr lang="zh-CN" altLang="en-US" sz="1600" dirty="0"/>
              <a:t>多了一个 </a:t>
            </a:r>
            <a:r>
              <a:rPr lang="en-US" altLang="zh-CN" sz="1600" dirty="0"/>
              <a:t>showPassword </a:t>
            </a:r>
            <a:r>
              <a:rPr lang="zh-CN" altLang="en-US" sz="1600" dirty="0"/>
              <a:t>属性</a:t>
            </a:r>
            <a:r>
              <a:rPr lang="en-US" altLang="zh-CN" sz="1600" dirty="0"/>
              <a:t>.</a:t>
            </a:r>
            <a:r>
              <a:rPr lang="zh-CN" altLang="en-US" sz="1600" dirty="0"/>
              <a:t>该属性是布尔型</a:t>
            </a:r>
            <a:r>
              <a:rPr lang="en-US" altLang="zh-CN" sz="1600" dirty="0"/>
              <a:t>. </a:t>
            </a:r>
            <a:endParaRPr lang="en-US" altLang="zh-CN" sz="1600" dirty="0"/>
          </a:p>
          <a:p>
            <a:pPr eaLnBrk="1" hangingPunct="1">
              <a:lnSpc>
                <a:spcPct val="120000"/>
              </a:lnSpc>
              <a:spcBef>
                <a:spcPct val="20000"/>
              </a:spcBef>
            </a:pPr>
            <a:r>
              <a:rPr lang="zh-CN" altLang="en-US" sz="1600" dirty="0"/>
              <a:t>默认值为 </a:t>
            </a:r>
            <a:r>
              <a:rPr lang="en-US" altLang="zh-CN" sz="1600" dirty="0"/>
              <a:t>false, </a:t>
            </a:r>
            <a:r>
              <a:rPr lang="zh-CN" altLang="en-US" sz="1600" dirty="0"/>
              <a:t>它决定着在表单回显时是否显示输入的密码</a:t>
            </a:r>
            <a:r>
              <a:rPr lang="en-US" altLang="zh-CN" sz="1600" dirty="0"/>
              <a:t>. true</a:t>
            </a:r>
            <a:r>
              <a:rPr lang="zh-CN" altLang="en-US" sz="1600" dirty="0"/>
              <a:t>显示密码 </a:t>
            </a:r>
            <a:endParaRPr lang="zh-CN" altLang="en-US" sz="1600" dirty="0"/>
          </a:p>
        </p:txBody>
      </p:sp>
      <p:pic>
        <p:nvPicPr>
          <p:cNvPr id="6" name="Picture 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0495" y="2412471"/>
            <a:ext cx="7561263"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submit</a:t>
            </a:r>
            <a:r>
              <a:rPr lang="zh-CN" altLang="en-US" dirty="0" smtClean="0"/>
              <a:t>标签</a:t>
            </a:r>
            <a:endParaRPr lang="zh-CN" altLang="en-US" dirty="0"/>
          </a:p>
        </p:txBody>
      </p:sp>
      <p:sp>
        <p:nvSpPr>
          <p:cNvPr id="4" name="Rectangle 3"/>
          <p:cNvSpPr txBox="1">
            <a:spLocks noChangeArrowheads="1"/>
          </p:cNvSpPr>
          <p:nvPr/>
        </p:nvSpPr>
        <p:spPr>
          <a:xfrm>
            <a:off x="766938" y="1453269"/>
            <a:ext cx="7767638" cy="1657350"/>
          </a:xfrm>
          <a:prstGeom prst="rect">
            <a:avLst/>
          </a:prstGeom>
          <a:noFill/>
          <a:ln>
            <a:solidFill>
              <a:srgbClr val="0000FF"/>
            </a:solidFill>
          </a:ln>
        </p:spPr>
        <p:txBody>
          <a:bodyPr vert="horz" lIns="91440" tIns="45720" rIns="91440" bIns="45720" rtlCol="0">
            <a:normAutofit/>
          </a:bodyPr>
          <a:lstStyle>
            <a:lvl1pPr marL="357505" indent="-357505" algn="just" defTabSz="914400" rtl="0" eaLnBrk="1" latinLnBrk="0" hangingPunct="1">
              <a:lnSpc>
                <a:spcPct val="110000"/>
              </a:lnSpc>
              <a:spcBef>
                <a:spcPts val="1800"/>
              </a:spcBef>
              <a:spcAft>
                <a:spcPts val="0"/>
              </a:spcAft>
              <a:buClr>
                <a:schemeClr val="accent1">
                  <a:lumMod val="50000"/>
                </a:schemeClr>
              </a:buClr>
              <a:buSzPct val="60000"/>
              <a:buFont typeface="Wingdings" panose="05000000000000000000" pitchFamily="2" charset="2"/>
              <a:buChar char="q"/>
              <a:defRPr sz="1800" kern="1200" baseline="0">
                <a:solidFill>
                  <a:schemeClr val="tx1"/>
                </a:solidFill>
                <a:latin typeface="华文中宋" panose="02010600040101010101" pitchFamily="2" charset="-122"/>
                <a:ea typeface="华文中宋" panose="02010600040101010101" pitchFamily="2" charset="-122"/>
                <a:cs typeface="+mn-cs"/>
              </a:defRPr>
            </a:lvl1pPr>
            <a:lvl2pPr marL="355600" indent="-17780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700" kern="1200" baseline="0">
                <a:solidFill>
                  <a:schemeClr val="tx1"/>
                </a:solidFill>
                <a:latin typeface="宋体" panose="02010600030101010101" pitchFamily="2" charset="-122"/>
                <a:ea typeface="宋体" panose="02010600030101010101" pitchFamily="2" charset="-122"/>
                <a:cs typeface="+mn-cs"/>
              </a:defRPr>
            </a:lvl2pPr>
            <a:lvl3pPr marL="914400" indent="0" algn="l" defTabSz="914400" rtl="0" eaLnBrk="1" latinLnBrk="0" hangingPunct="1">
              <a:lnSpc>
                <a:spcPct val="90000"/>
              </a:lnSpc>
              <a:spcBef>
                <a:spcPts val="500"/>
              </a:spcBef>
              <a:buFontTx/>
              <a:buNone/>
              <a:defRPr sz="16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600" dirty="0" smtClean="0">
                <a:latin typeface="宋体" panose="02010600030101010101" pitchFamily="2" charset="-122"/>
                <a:ea typeface="宋体" panose="02010600030101010101" pitchFamily="2" charset="-122"/>
              </a:rPr>
              <a:t>submit </a:t>
            </a:r>
            <a:r>
              <a:rPr lang="zh-CN" altLang="en-US" sz="1600" dirty="0" smtClean="0">
                <a:latin typeface="宋体" panose="02010600030101010101" pitchFamily="2" charset="-122"/>
                <a:ea typeface="宋体" panose="02010600030101010101" pitchFamily="2" charset="-122"/>
              </a:rPr>
              <a:t>标签将呈现为一个提交按钮</a:t>
            </a:r>
            <a:r>
              <a:rPr lang="en-US" sz="1600" dirty="0" smtClean="0">
                <a:latin typeface="宋体" panose="02010600030101010101" pitchFamily="2" charset="-122"/>
                <a:ea typeface="宋体" panose="02010600030101010101" pitchFamily="2" charset="-122"/>
              </a:rPr>
              <a:t>. </a:t>
            </a:r>
            <a:r>
              <a:rPr lang="zh-CN" altLang="en-US" sz="1600" dirty="0" smtClean="0">
                <a:latin typeface="宋体" panose="02010600030101010101" pitchFamily="2" charset="-122"/>
                <a:ea typeface="宋体" panose="02010600030101010101" pitchFamily="2" charset="-122"/>
              </a:rPr>
              <a:t>根据其 </a:t>
            </a:r>
            <a:r>
              <a:rPr lang="en-US" sz="1600" dirty="0" smtClean="0">
                <a:latin typeface="宋体" panose="02010600030101010101" pitchFamily="2" charset="-122"/>
                <a:ea typeface="宋体" panose="02010600030101010101" pitchFamily="2" charset="-122"/>
              </a:rPr>
              <a:t>type </a:t>
            </a:r>
            <a:r>
              <a:rPr lang="zh-CN" altLang="en-US" sz="1600" dirty="0" smtClean="0">
                <a:latin typeface="宋体" panose="02010600030101010101" pitchFamily="2" charset="-122"/>
                <a:ea typeface="宋体" panose="02010600030101010101" pitchFamily="2" charset="-122"/>
              </a:rPr>
              <a:t>属性的值</a:t>
            </a:r>
            <a:r>
              <a:rPr lang="en-US" sz="1600" dirty="0" smtClean="0">
                <a:latin typeface="宋体" panose="02010600030101010101" pitchFamily="2" charset="-122"/>
                <a:ea typeface="宋体" panose="02010600030101010101" pitchFamily="2" charset="-122"/>
              </a:rPr>
              <a:t>. </a:t>
            </a:r>
            <a:r>
              <a:rPr lang="zh-CN" altLang="en-US" sz="1600" dirty="0" smtClean="0">
                <a:latin typeface="宋体" panose="02010600030101010101" pitchFamily="2" charset="-122"/>
                <a:ea typeface="宋体" panose="02010600030101010101" pitchFamily="2" charset="-122"/>
              </a:rPr>
              <a:t>这个标签可以提供 </a:t>
            </a:r>
            <a:r>
              <a:rPr lang="en-US" sz="1600" dirty="0" smtClean="0">
                <a:latin typeface="宋体" panose="02010600030101010101" pitchFamily="2" charset="-122"/>
                <a:ea typeface="宋体" panose="02010600030101010101" pitchFamily="2" charset="-122"/>
              </a:rPr>
              <a:t>3 </a:t>
            </a:r>
            <a:r>
              <a:rPr lang="zh-CN" altLang="en-US" sz="1600" dirty="0" smtClean="0">
                <a:latin typeface="宋体" panose="02010600030101010101" pitchFamily="2" charset="-122"/>
                <a:ea typeface="宋体" panose="02010600030101010101" pitchFamily="2" charset="-122"/>
              </a:rPr>
              <a:t>种呈现效果</a:t>
            </a:r>
            <a:r>
              <a:rPr lang="en-US" sz="1600" dirty="0" smtClean="0">
                <a:latin typeface="宋体" panose="02010600030101010101" pitchFamily="2" charset="-122"/>
                <a:ea typeface="宋体" panose="02010600030101010101" pitchFamily="2" charset="-122"/>
              </a:rPr>
              <a:t>:</a:t>
            </a:r>
            <a:endParaRPr lang="en-US" sz="1600" dirty="0" smtClean="0">
              <a:latin typeface="宋体" panose="02010600030101010101" pitchFamily="2" charset="-122"/>
              <a:ea typeface="宋体" panose="02010600030101010101" pitchFamily="2" charset="-122"/>
            </a:endParaRPr>
          </a:p>
          <a:p>
            <a:pPr lvl="1">
              <a:lnSpc>
                <a:spcPct val="80000"/>
              </a:lnSpc>
            </a:pPr>
            <a:r>
              <a:rPr lang="en-US" sz="1400" dirty="0" smtClean="0"/>
              <a:t>input: &lt;input type=“submit” value=“</a:t>
            </a:r>
            <a:r>
              <a:rPr lang="zh-CN" altLang="en-US" sz="1400" dirty="0" smtClean="0"/>
              <a:t>提交”</a:t>
            </a:r>
            <a:r>
              <a:rPr lang="en-US" sz="1400" dirty="0" smtClean="0"/>
              <a:t>…/&gt;</a:t>
            </a:r>
            <a:endParaRPr lang="en-US" sz="1400" dirty="0" smtClean="0"/>
          </a:p>
          <a:p>
            <a:pPr lvl="1">
              <a:lnSpc>
                <a:spcPct val="80000"/>
              </a:lnSpc>
            </a:pPr>
            <a:r>
              <a:rPr lang="en-US" sz="1400" dirty="0" smtClean="0"/>
              <a:t>button: &lt;input type=“button” value=“</a:t>
            </a:r>
            <a:r>
              <a:rPr lang="zh-CN" altLang="en-US" sz="1400" dirty="0" smtClean="0"/>
              <a:t>确定” </a:t>
            </a:r>
            <a:r>
              <a:rPr lang="en-US" sz="1400" dirty="0" smtClean="0"/>
              <a:t>…/&gt;</a:t>
            </a:r>
            <a:endParaRPr lang="en-US" sz="1400" dirty="0" smtClean="0"/>
          </a:p>
          <a:p>
            <a:pPr lvl="1">
              <a:lnSpc>
                <a:spcPct val="80000"/>
              </a:lnSpc>
            </a:pPr>
            <a:r>
              <a:rPr lang="en-US" sz="1400" dirty="0" smtClean="0"/>
              <a:t>image: &lt;input type=“image” value=“</a:t>
            </a:r>
            <a:r>
              <a:rPr lang="zh-CN" altLang="en-US" sz="1400" dirty="0" smtClean="0"/>
              <a:t>图片” </a:t>
            </a:r>
            <a:r>
              <a:rPr lang="en-US" sz="1400" dirty="0" smtClean="0"/>
              <a:t>src=“XX.jpg” …/&gt;</a:t>
            </a:r>
            <a:endParaRPr lang="en-US" sz="1400" dirty="0"/>
          </a:p>
        </p:txBody>
      </p:sp>
      <p:pic>
        <p:nvPicPr>
          <p:cNvPr id="5" name="Picture 4"/>
          <p:cNvPicPr>
            <a:picLocks noChangeAspect="1" noChangeArrowheads="1"/>
          </p:cNvPicPr>
          <p:nvPr/>
        </p:nvPicPr>
        <p:blipFill>
          <a:blip r:embed="rId1"/>
          <a:srcRect/>
          <a:stretch>
            <a:fillRect/>
          </a:stretch>
        </p:blipFill>
        <p:spPr bwMode="auto">
          <a:xfrm>
            <a:off x="1052865" y="3341511"/>
            <a:ext cx="7200900" cy="1655763"/>
          </a:xfrm>
          <a:prstGeom prst="rect">
            <a:avLst/>
          </a:prstGeom>
          <a:noFill/>
          <a:ln w="9525">
            <a:noFill/>
            <a:miter lim="800000"/>
            <a:headEnd/>
            <a:tailEnd/>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reset</a:t>
            </a:r>
            <a:r>
              <a:rPr lang="zh-CN" altLang="en-US" dirty="0" smtClean="0"/>
              <a:t>标签</a:t>
            </a:r>
            <a:endParaRPr lang="zh-CN" altLang="en-US" dirty="0"/>
          </a:p>
        </p:txBody>
      </p:sp>
      <p:sp>
        <p:nvSpPr>
          <p:cNvPr id="4" name="Rectangle 3"/>
          <p:cNvSpPr txBox="1">
            <a:spLocks noChangeArrowheads="1"/>
          </p:cNvSpPr>
          <p:nvPr/>
        </p:nvSpPr>
        <p:spPr>
          <a:xfrm>
            <a:off x="684213" y="1916113"/>
            <a:ext cx="7767637" cy="1368425"/>
          </a:xfrm>
          <a:prstGeom prst="rect">
            <a:avLst/>
          </a:prstGeom>
          <a:noFill/>
          <a:ln>
            <a:solidFill>
              <a:srgbClr val="0000FF"/>
            </a:solidFill>
          </a:ln>
        </p:spPr>
        <p:txBody>
          <a:bodyPr vert="horz" lIns="91440" tIns="45720" rIns="91440" bIns="45720" rtlCol="0">
            <a:normAutofit/>
          </a:bodyPr>
          <a:lstStyle>
            <a:lvl1pPr marL="357505" indent="-357505" algn="just" defTabSz="914400" rtl="0" eaLnBrk="1" latinLnBrk="0" hangingPunct="1">
              <a:lnSpc>
                <a:spcPct val="110000"/>
              </a:lnSpc>
              <a:spcBef>
                <a:spcPts val="1800"/>
              </a:spcBef>
              <a:spcAft>
                <a:spcPts val="0"/>
              </a:spcAft>
              <a:buClr>
                <a:schemeClr val="accent1">
                  <a:lumMod val="50000"/>
                </a:schemeClr>
              </a:buClr>
              <a:buSzPct val="60000"/>
              <a:buFont typeface="Wingdings" panose="05000000000000000000" pitchFamily="2" charset="2"/>
              <a:buChar char="q"/>
              <a:defRPr sz="1800" kern="1200" baseline="0">
                <a:solidFill>
                  <a:schemeClr val="tx1"/>
                </a:solidFill>
                <a:latin typeface="华文中宋" panose="02010600040101010101" pitchFamily="2" charset="-122"/>
                <a:ea typeface="华文中宋" panose="02010600040101010101" pitchFamily="2" charset="-122"/>
                <a:cs typeface="+mn-cs"/>
              </a:defRPr>
            </a:lvl1pPr>
            <a:lvl2pPr marL="355600" indent="-17780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700" kern="1200" baseline="0">
                <a:solidFill>
                  <a:schemeClr val="tx1"/>
                </a:solidFill>
                <a:latin typeface="宋体" panose="02010600030101010101" pitchFamily="2" charset="-122"/>
                <a:ea typeface="宋体" panose="02010600030101010101" pitchFamily="2" charset="-122"/>
                <a:cs typeface="+mn-cs"/>
              </a:defRPr>
            </a:lvl2pPr>
            <a:lvl3pPr marL="914400" indent="0" algn="l" defTabSz="914400" rtl="0" eaLnBrk="1" latinLnBrk="0" hangingPunct="1">
              <a:lnSpc>
                <a:spcPct val="90000"/>
              </a:lnSpc>
              <a:spcBef>
                <a:spcPts val="500"/>
              </a:spcBef>
              <a:buFontTx/>
              <a:buNone/>
              <a:defRPr sz="16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pPr>
            <a:r>
              <a:rPr lang="en-US" sz="1600" dirty="0" smtClean="0">
                <a:latin typeface="宋体" panose="02010600030101010101" pitchFamily="2" charset="-122"/>
                <a:ea typeface="宋体" panose="02010600030101010101" pitchFamily="2" charset="-122"/>
              </a:rPr>
              <a:t>reset </a:t>
            </a:r>
            <a:r>
              <a:rPr lang="zh-CN" altLang="en-US" sz="1600" dirty="0" smtClean="0">
                <a:latin typeface="宋体" panose="02010600030101010101" pitchFamily="2" charset="-122"/>
                <a:ea typeface="宋体" panose="02010600030101010101" pitchFamily="2" charset="-122"/>
              </a:rPr>
              <a:t>标签将呈现为一个重置按钮</a:t>
            </a:r>
            <a:r>
              <a:rPr lang="en-US" sz="1600" dirty="0" smtClean="0">
                <a:latin typeface="宋体" panose="02010600030101010101" pitchFamily="2" charset="-122"/>
                <a:ea typeface="宋体" panose="02010600030101010101" pitchFamily="2" charset="-122"/>
              </a:rPr>
              <a:t>. </a:t>
            </a:r>
            <a:r>
              <a:rPr lang="zh-CN" altLang="en-US" sz="1600" dirty="0" smtClean="0">
                <a:latin typeface="宋体" panose="02010600030101010101" pitchFamily="2" charset="-122"/>
                <a:ea typeface="宋体" panose="02010600030101010101" pitchFamily="2" charset="-122"/>
              </a:rPr>
              <a:t>根据其 </a:t>
            </a:r>
            <a:r>
              <a:rPr lang="en-US" sz="1600" dirty="0" smtClean="0">
                <a:latin typeface="宋体" panose="02010600030101010101" pitchFamily="2" charset="-122"/>
                <a:ea typeface="宋体" panose="02010600030101010101" pitchFamily="2" charset="-122"/>
              </a:rPr>
              <a:t>type </a:t>
            </a:r>
            <a:r>
              <a:rPr lang="zh-CN" altLang="en-US" sz="1600" dirty="0" smtClean="0">
                <a:latin typeface="宋体" panose="02010600030101010101" pitchFamily="2" charset="-122"/>
                <a:ea typeface="宋体" panose="02010600030101010101" pitchFamily="2" charset="-122"/>
              </a:rPr>
              <a:t>属性的值</a:t>
            </a:r>
            <a:r>
              <a:rPr lang="en-US" sz="1600" dirty="0" smtClean="0">
                <a:latin typeface="宋体" panose="02010600030101010101" pitchFamily="2" charset="-122"/>
                <a:ea typeface="宋体" panose="02010600030101010101" pitchFamily="2" charset="-122"/>
              </a:rPr>
              <a:t>. </a:t>
            </a:r>
            <a:endParaRPr lang="en-US" sz="1600" dirty="0" smtClean="0">
              <a:latin typeface="宋体" panose="02010600030101010101" pitchFamily="2" charset="-122"/>
              <a:ea typeface="宋体" panose="02010600030101010101" pitchFamily="2" charset="-122"/>
            </a:endParaRPr>
          </a:p>
          <a:p>
            <a:pPr>
              <a:lnSpc>
                <a:spcPct val="80000"/>
              </a:lnSpc>
              <a:buFont typeface="Wingdings" panose="05000000000000000000" pitchFamily="2" charset="2"/>
              <a:buNone/>
            </a:pPr>
            <a:r>
              <a:rPr lang="zh-CN" altLang="en-US" sz="1600" dirty="0" smtClean="0">
                <a:latin typeface="宋体" panose="02010600030101010101" pitchFamily="2" charset="-122"/>
                <a:ea typeface="宋体" panose="02010600030101010101" pitchFamily="2" charset="-122"/>
              </a:rPr>
              <a:t>这个标签可以提供 </a:t>
            </a:r>
            <a:r>
              <a:rPr lang="en-US" sz="1600" dirty="0" smtClean="0">
                <a:latin typeface="宋体" panose="02010600030101010101" pitchFamily="2" charset="-122"/>
                <a:ea typeface="宋体" panose="02010600030101010101" pitchFamily="2" charset="-122"/>
              </a:rPr>
              <a:t>2 </a:t>
            </a:r>
            <a:r>
              <a:rPr lang="zh-CN" altLang="en-US" sz="1600" dirty="0" smtClean="0">
                <a:latin typeface="宋体" panose="02010600030101010101" pitchFamily="2" charset="-122"/>
                <a:ea typeface="宋体" panose="02010600030101010101" pitchFamily="2" charset="-122"/>
              </a:rPr>
              <a:t>种呈现效果</a:t>
            </a:r>
            <a:r>
              <a:rPr lang="en-US" sz="1600" dirty="0" smtClean="0">
                <a:latin typeface="宋体" panose="02010600030101010101" pitchFamily="2" charset="-122"/>
                <a:ea typeface="宋体" panose="02010600030101010101" pitchFamily="2" charset="-122"/>
              </a:rPr>
              <a:t>:</a:t>
            </a:r>
            <a:endParaRPr lang="en-US" sz="1600" dirty="0" smtClean="0">
              <a:latin typeface="宋体" panose="02010600030101010101" pitchFamily="2" charset="-122"/>
              <a:ea typeface="宋体" panose="02010600030101010101" pitchFamily="2" charset="-122"/>
            </a:endParaRPr>
          </a:p>
          <a:p>
            <a:pPr lvl="1">
              <a:lnSpc>
                <a:spcPct val="80000"/>
              </a:lnSpc>
            </a:pPr>
            <a:r>
              <a:rPr lang="en-US" sz="1600" dirty="0" smtClean="0"/>
              <a:t>input: &lt;input type=“reset” value=“</a:t>
            </a:r>
            <a:r>
              <a:rPr lang="zh-CN" altLang="en-US" sz="1600" dirty="0" smtClean="0"/>
              <a:t>重置”</a:t>
            </a:r>
            <a:r>
              <a:rPr lang="en-US" sz="1600" dirty="0" smtClean="0"/>
              <a:t>…/&gt;</a:t>
            </a:r>
            <a:endParaRPr lang="en-US" sz="1600" dirty="0" smtClean="0"/>
          </a:p>
          <a:p>
            <a:pPr lvl="1">
              <a:lnSpc>
                <a:spcPct val="80000"/>
              </a:lnSpc>
            </a:pPr>
            <a:r>
              <a:rPr lang="en-US" sz="1600" dirty="0" smtClean="0"/>
              <a:t>button: &lt;input type=“button” value=“</a:t>
            </a:r>
            <a:r>
              <a:rPr lang="zh-CN" altLang="en-US" sz="1600" dirty="0" smtClean="0"/>
              <a:t>重置按键”</a:t>
            </a:r>
            <a:r>
              <a:rPr lang="en-US" sz="1600" dirty="0" smtClean="0"/>
              <a:t> …/&gt;</a:t>
            </a:r>
            <a:endParaRPr lang="en-US" sz="1600" dirty="0"/>
          </a:p>
        </p:txBody>
      </p:sp>
      <p:pic>
        <p:nvPicPr>
          <p:cNvPr id="5" name="Picture 4"/>
          <p:cNvPicPr>
            <a:picLocks noChangeAspect="1" noChangeArrowheads="1"/>
          </p:cNvPicPr>
          <p:nvPr/>
        </p:nvPicPr>
        <p:blipFill>
          <a:blip r:embed="rId1"/>
          <a:srcRect/>
          <a:stretch>
            <a:fillRect/>
          </a:stretch>
        </p:blipFill>
        <p:spPr bwMode="auto">
          <a:xfrm>
            <a:off x="971550" y="3644900"/>
            <a:ext cx="6840538" cy="1295400"/>
          </a:xfrm>
          <a:prstGeom prst="rect">
            <a:avLst/>
          </a:prstGeom>
          <a:noFill/>
          <a:ln w="9525">
            <a:noFill/>
            <a:miter lim="800000"/>
            <a:headEnd/>
            <a:tailEnd/>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textarea </a:t>
            </a:r>
            <a:r>
              <a:rPr lang="zh-CN" altLang="en-US" dirty="0"/>
              <a:t>标签</a:t>
            </a:r>
            <a:endParaRPr lang="zh-CN" altLang="en-US" dirty="0"/>
          </a:p>
        </p:txBody>
      </p:sp>
      <p:sp>
        <p:nvSpPr>
          <p:cNvPr id="4" name="Rectangle 3"/>
          <p:cNvSpPr txBox="1">
            <a:spLocks noChangeArrowheads="1"/>
          </p:cNvSpPr>
          <p:nvPr/>
        </p:nvSpPr>
        <p:spPr>
          <a:xfrm>
            <a:off x="755650" y="945268"/>
            <a:ext cx="7767637" cy="360362"/>
          </a:xfrm>
          <a:prstGeom prst="rect">
            <a:avLst/>
          </a:prstGeom>
          <a:noFill/>
          <a:ln>
            <a:solidFill>
              <a:srgbClr val="0000FF"/>
            </a:solidFill>
          </a:ln>
        </p:spPr>
        <p:txBody>
          <a:bodyPr vert="horz" lIns="91440" tIns="45720" rIns="91440" bIns="45720" rtlCol="0">
            <a:normAutofit/>
          </a:bodyPr>
          <a:lstStyle>
            <a:lvl1pPr marL="357505" indent="-357505" algn="just" defTabSz="914400" rtl="0" eaLnBrk="1" latinLnBrk="0" hangingPunct="1">
              <a:lnSpc>
                <a:spcPct val="110000"/>
              </a:lnSpc>
              <a:spcBef>
                <a:spcPts val="1800"/>
              </a:spcBef>
              <a:spcAft>
                <a:spcPts val="0"/>
              </a:spcAft>
              <a:buClr>
                <a:schemeClr val="accent1">
                  <a:lumMod val="50000"/>
                </a:schemeClr>
              </a:buClr>
              <a:buSzPct val="60000"/>
              <a:buFont typeface="Wingdings" panose="05000000000000000000" pitchFamily="2" charset="2"/>
              <a:buChar char="q"/>
              <a:defRPr sz="1800" kern="1200" baseline="0">
                <a:solidFill>
                  <a:schemeClr val="tx1"/>
                </a:solidFill>
                <a:latin typeface="华文中宋" panose="02010600040101010101" pitchFamily="2" charset="-122"/>
                <a:ea typeface="华文中宋" panose="02010600040101010101" pitchFamily="2" charset="-122"/>
                <a:cs typeface="+mn-cs"/>
              </a:defRPr>
            </a:lvl1pPr>
            <a:lvl2pPr marL="355600" indent="-17780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700" kern="1200" baseline="0">
                <a:solidFill>
                  <a:schemeClr val="tx1"/>
                </a:solidFill>
                <a:latin typeface="宋体" panose="02010600030101010101" pitchFamily="2" charset="-122"/>
                <a:ea typeface="宋体" panose="02010600030101010101" pitchFamily="2" charset="-122"/>
                <a:cs typeface="+mn-cs"/>
              </a:defRPr>
            </a:lvl2pPr>
            <a:lvl3pPr marL="914400" indent="0" algn="l" defTabSz="914400" rtl="0" eaLnBrk="1" latinLnBrk="0" hangingPunct="1">
              <a:lnSpc>
                <a:spcPct val="90000"/>
              </a:lnSpc>
              <a:spcBef>
                <a:spcPts val="500"/>
              </a:spcBef>
              <a:buFontTx/>
              <a:buNone/>
              <a:defRPr sz="16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pPr>
            <a:r>
              <a:rPr lang="en-US" sz="1600" dirty="0" smtClean="0">
                <a:latin typeface="宋体" panose="02010600030101010101" pitchFamily="2" charset="-122"/>
                <a:ea typeface="宋体" panose="02010600030101010101" pitchFamily="2" charset="-122"/>
              </a:rPr>
              <a:t>textarea </a:t>
            </a:r>
            <a:r>
              <a:rPr lang="zh-CN" altLang="en-US" sz="1600" dirty="0" smtClean="0">
                <a:latin typeface="宋体" panose="02010600030101010101" pitchFamily="2" charset="-122"/>
                <a:ea typeface="宋体" panose="02010600030101010101" pitchFamily="2" charset="-122"/>
              </a:rPr>
              <a:t>标签将呈现为一个 </a:t>
            </a:r>
            <a:r>
              <a:rPr lang="en-US" sz="1600" dirty="0" smtClean="0">
                <a:latin typeface="宋体" panose="02010600030101010101" pitchFamily="2" charset="-122"/>
                <a:ea typeface="宋体" panose="02010600030101010101" pitchFamily="2" charset="-122"/>
              </a:rPr>
              <a:t>HTML </a:t>
            </a:r>
            <a:r>
              <a:rPr lang="zh-CN" altLang="en-US" sz="1600" dirty="0" smtClean="0">
                <a:latin typeface="宋体" panose="02010600030101010101" pitchFamily="2" charset="-122"/>
                <a:ea typeface="宋体" panose="02010600030101010101" pitchFamily="2" charset="-122"/>
              </a:rPr>
              <a:t>文本域元素</a:t>
            </a:r>
            <a:endParaRPr lang="zh-CN" altLang="en-US" sz="1600" dirty="0">
              <a:latin typeface="宋体" panose="02010600030101010101" pitchFamily="2" charset="-122"/>
              <a:ea typeface="宋体" panose="02010600030101010101" pitchFamily="2" charset="-122"/>
            </a:endParaRPr>
          </a:p>
        </p:txBody>
      </p:sp>
      <p:pic>
        <p:nvPicPr>
          <p:cNvPr id="5" name="Picture 4"/>
          <p:cNvPicPr>
            <a:picLocks noChangeAspect="1" noChangeArrowheads="1"/>
          </p:cNvPicPr>
          <p:nvPr/>
        </p:nvPicPr>
        <p:blipFill>
          <a:blip r:embed="rId1"/>
          <a:srcRect/>
          <a:stretch>
            <a:fillRect/>
          </a:stretch>
        </p:blipFill>
        <p:spPr bwMode="auto">
          <a:xfrm>
            <a:off x="1339668" y="1481666"/>
            <a:ext cx="5689600" cy="1296988"/>
          </a:xfrm>
          <a:prstGeom prst="rect">
            <a:avLst/>
          </a:prstGeom>
          <a:noFill/>
          <a:ln w="9525">
            <a:noFill/>
            <a:miter lim="800000"/>
            <a:headEnd/>
            <a:tailEnd/>
          </a:ln>
          <a:effec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checkbox</a:t>
            </a:r>
            <a:r>
              <a:rPr lang="zh-CN" altLang="en-US" dirty="0" smtClean="0"/>
              <a:t>标签</a:t>
            </a:r>
            <a:endParaRPr lang="zh-CN" altLang="en-US" dirty="0"/>
          </a:p>
        </p:txBody>
      </p:sp>
      <p:sp>
        <p:nvSpPr>
          <p:cNvPr id="5" name="Rectangle 3"/>
          <p:cNvSpPr txBox="1">
            <a:spLocks noChangeArrowheads="1"/>
          </p:cNvSpPr>
          <p:nvPr/>
        </p:nvSpPr>
        <p:spPr>
          <a:xfrm>
            <a:off x="684213" y="1092023"/>
            <a:ext cx="8064500" cy="2452687"/>
          </a:xfrm>
          <a:prstGeom prst="rect">
            <a:avLst/>
          </a:prstGeom>
          <a:noFill/>
        </p:spPr>
        <p:txBody>
          <a:bodyPr vert="horz" lIns="90170" tIns="46990" rIns="90170" bIns="46990" rtlCol="0">
            <a:normAutofit fontScale="92500" lnSpcReduction="10000"/>
          </a:bodyPr>
          <a:lstStyle>
            <a:lvl1pPr marL="357505" indent="-357505" algn="just" defTabSz="914400" rtl="0" eaLnBrk="1" latinLnBrk="0" hangingPunct="1">
              <a:lnSpc>
                <a:spcPct val="110000"/>
              </a:lnSpc>
              <a:spcBef>
                <a:spcPts val="1800"/>
              </a:spcBef>
              <a:spcAft>
                <a:spcPts val="0"/>
              </a:spcAft>
              <a:buClr>
                <a:schemeClr val="accent1">
                  <a:lumMod val="50000"/>
                </a:schemeClr>
              </a:buClr>
              <a:buSzPct val="60000"/>
              <a:buFont typeface="Wingdings" panose="05000000000000000000" pitchFamily="2" charset="2"/>
              <a:buChar char="q"/>
              <a:defRPr sz="2000" kern="1200" baseline="0">
                <a:solidFill>
                  <a:schemeClr val="accent1"/>
                </a:solidFill>
                <a:latin typeface="华文中宋" panose="02010600040101010101" pitchFamily="2" charset="-122"/>
                <a:ea typeface="华文中宋" panose="02010600040101010101" pitchFamily="2" charset="-122"/>
                <a:cs typeface="+mn-cs"/>
              </a:defRPr>
            </a:lvl1pPr>
            <a:lvl2pPr marL="357505" indent="-357505"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rgbClr val="7D7D7D"/>
                </a:solidFill>
                <a:latin typeface="幼圆" panose="02010509060101010101" pitchFamily="49" charset="-122"/>
                <a:ea typeface="幼圆"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sz="1800" dirty="0">
                <a:solidFill>
                  <a:schemeClr val="tx1"/>
                </a:solidFill>
                <a:latin typeface="宋体" panose="02010600030101010101" pitchFamily="2" charset="-122"/>
                <a:ea typeface="宋体" panose="02010600030101010101" pitchFamily="2" charset="-122"/>
              </a:rPr>
              <a:t>checkbox </a:t>
            </a:r>
            <a:r>
              <a:rPr lang="zh-CN" altLang="en-US" sz="1800" dirty="0">
                <a:solidFill>
                  <a:schemeClr val="tx1"/>
                </a:solidFill>
                <a:latin typeface="宋体" panose="02010600030101010101" pitchFamily="2" charset="-122"/>
                <a:ea typeface="宋体" panose="02010600030101010101" pitchFamily="2" charset="-122"/>
              </a:rPr>
              <a:t>标签将呈现为一个 </a:t>
            </a:r>
            <a:r>
              <a:rPr lang="en-US" altLang="zh-CN" sz="1800" dirty="0">
                <a:solidFill>
                  <a:schemeClr val="tx1"/>
                </a:solidFill>
                <a:latin typeface="宋体" panose="02010600030101010101" pitchFamily="2" charset="-122"/>
                <a:ea typeface="宋体" panose="02010600030101010101" pitchFamily="2" charset="-122"/>
              </a:rPr>
              <a:t>HTML </a:t>
            </a:r>
            <a:r>
              <a:rPr lang="zh-CN" altLang="en-US" sz="1800" dirty="0">
                <a:solidFill>
                  <a:schemeClr val="tx1"/>
                </a:solidFill>
                <a:latin typeface="宋体" panose="02010600030101010101" pitchFamily="2" charset="-122"/>
                <a:ea typeface="宋体" panose="02010600030101010101" pitchFamily="2" charset="-122"/>
              </a:rPr>
              <a:t>复选框元素</a:t>
            </a:r>
            <a:r>
              <a:rPr lang="en-US" altLang="zh-CN" sz="1800" dirty="0">
                <a:solidFill>
                  <a:schemeClr val="tx1"/>
                </a:solidFill>
                <a:latin typeface="宋体" panose="02010600030101010101" pitchFamily="2" charset="-122"/>
                <a:ea typeface="宋体" panose="02010600030101010101" pitchFamily="2" charset="-122"/>
              </a:rPr>
              <a:t>. </a:t>
            </a:r>
            <a:endParaRPr lang="en-US" altLang="zh-CN" sz="1800" dirty="0">
              <a:solidFill>
                <a:schemeClr val="tx1"/>
              </a:solidFill>
              <a:latin typeface="宋体" panose="02010600030101010101" pitchFamily="2" charset="-122"/>
              <a:ea typeface="宋体" panose="02010600030101010101" pitchFamily="2" charset="-122"/>
            </a:endParaRPr>
          </a:p>
          <a:p>
            <a:pPr>
              <a:lnSpc>
                <a:spcPct val="90000"/>
              </a:lnSpc>
            </a:pPr>
            <a:r>
              <a:rPr lang="zh-CN" altLang="en-US" sz="1800" dirty="0">
                <a:solidFill>
                  <a:schemeClr val="tx1"/>
                </a:solidFill>
                <a:latin typeface="宋体" panose="02010600030101010101" pitchFamily="2" charset="-122"/>
                <a:ea typeface="宋体" panose="02010600030101010101" pitchFamily="2" charset="-122"/>
              </a:rPr>
              <a:t>与其他 </a:t>
            </a:r>
            <a:r>
              <a:rPr lang="en-US" altLang="zh-CN" sz="1800" dirty="0">
                <a:solidFill>
                  <a:schemeClr val="tx1"/>
                </a:solidFill>
                <a:latin typeface="宋体" panose="02010600030101010101" pitchFamily="2" charset="-122"/>
                <a:ea typeface="宋体" panose="02010600030101010101" pitchFamily="2" charset="-122"/>
              </a:rPr>
              <a:t>HTML </a:t>
            </a:r>
            <a:r>
              <a:rPr lang="zh-CN" altLang="en-US" sz="1800" dirty="0">
                <a:solidFill>
                  <a:schemeClr val="tx1"/>
                </a:solidFill>
                <a:latin typeface="宋体" panose="02010600030101010101" pitchFamily="2" charset="-122"/>
                <a:ea typeface="宋体" panose="02010600030101010101" pitchFamily="2" charset="-122"/>
              </a:rPr>
              <a:t>输入元素类似</a:t>
            </a:r>
            <a:r>
              <a:rPr lang="en-US" altLang="zh-CN" sz="1800" dirty="0">
                <a:solidFill>
                  <a:schemeClr val="tx1"/>
                </a:solidFill>
                <a:latin typeface="宋体" panose="02010600030101010101" pitchFamily="2" charset="-122"/>
                <a:ea typeface="宋体" panose="02010600030101010101" pitchFamily="2" charset="-122"/>
              </a:rPr>
              <a:t>, </a:t>
            </a:r>
            <a:r>
              <a:rPr lang="zh-CN" altLang="en-US" sz="1800" dirty="0">
                <a:solidFill>
                  <a:schemeClr val="tx1"/>
                </a:solidFill>
                <a:latin typeface="宋体" panose="02010600030101010101" pitchFamily="2" charset="-122"/>
                <a:ea typeface="宋体" panose="02010600030101010101" pitchFamily="2" charset="-122"/>
              </a:rPr>
              <a:t>当包含着一个单选框的表单被提交时</a:t>
            </a:r>
            <a:r>
              <a:rPr lang="en-US" altLang="zh-CN" sz="1800" dirty="0">
                <a:solidFill>
                  <a:schemeClr val="tx1"/>
                </a:solidFill>
                <a:latin typeface="宋体" panose="02010600030101010101" pitchFamily="2" charset="-122"/>
                <a:ea typeface="宋体" panose="02010600030101010101" pitchFamily="2" charset="-122"/>
              </a:rPr>
              <a:t>, </a:t>
            </a:r>
            <a:r>
              <a:rPr lang="zh-CN" altLang="en-US" sz="1800" dirty="0">
                <a:solidFill>
                  <a:schemeClr val="tx1"/>
                </a:solidFill>
                <a:latin typeface="宋体" panose="02010600030101010101" pitchFamily="2" charset="-122"/>
                <a:ea typeface="宋体" panose="02010600030101010101" pitchFamily="2" charset="-122"/>
              </a:rPr>
              <a:t>这个单选框按钮在 </a:t>
            </a:r>
            <a:r>
              <a:rPr lang="en-US" altLang="zh-CN" sz="1800" dirty="0">
                <a:solidFill>
                  <a:schemeClr val="tx1"/>
                </a:solidFill>
                <a:latin typeface="宋体" panose="02010600030101010101" pitchFamily="2" charset="-122"/>
                <a:ea typeface="宋体" panose="02010600030101010101" pitchFamily="2" charset="-122"/>
              </a:rPr>
              <a:t>HTTP </a:t>
            </a:r>
            <a:r>
              <a:rPr lang="zh-CN" altLang="en-US" sz="1800" dirty="0">
                <a:solidFill>
                  <a:schemeClr val="tx1"/>
                </a:solidFill>
                <a:latin typeface="宋体" panose="02010600030101010101" pitchFamily="2" charset="-122"/>
                <a:ea typeface="宋体" panose="02010600030101010101" pitchFamily="2" charset="-122"/>
              </a:rPr>
              <a:t>请求里增加一个请求参数</a:t>
            </a:r>
            <a:r>
              <a:rPr lang="en-US" altLang="zh-CN" sz="1800" dirty="0">
                <a:solidFill>
                  <a:schemeClr val="tx1"/>
                </a:solidFill>
                <a:latin typeface="宋体" panose="02010600030101010101" pitchFamily="2" charset="-122"/>
                <a:ea typeface="宋体" panose="02010600030101010101" pitchFamily="2" charset="-122"/>
              </a:rPr>
              <a:t>. </a:t>
            </a:r>
            <a:r>
              <a:rPr lang="zh-CN" altLang="en-US" sz="1800" dirty="0">
                <a:solidFill>
                  <a:schemeClr val="tx1"/>
                </a:solidFill>
                <a:latin typeface="宋体" panose="02010600030101010101" pitchFamily="2" charset="-122"/>
                <a:ea typeface="宋体" panose="02010600030101010101" pitchFamily="2" charset="-122"/>
              </a:rPr>
              <a:t>如果某个单选框被选中了</a:t>
            </a:r>
            <a:r>
              <a:rPr lang="en-US" altLang="zh-CN" sz="1800" dirty="0">
                <a:solidFill>
                  <a:schemeClr val="tx1"/>
                </a:solidFill>
                <a:latin typeface="宋体" panose="02010600030101010101" pitchFamily="2" charset="-122"/>
                <a:ea typeface="宋体" panose="02010600030101010101" pitchFamily="2" charset="-122"/>
              </a:rPr>
              <a:t>, </a:t>
            </a:r>
            <a:r>
              <a:rPr lang="zh-CN" altLang="en-US" sz="1800" dirty="0">
                <a:solidFill>
                  <a:schemeClr val="tx1"/>
                </a:solidFill>
                <a:latin typeface="宋体" panose="02010600030101010101" pitchFamily="2" charset="-122"/>
                <a:ea typeface="宋体" panose="02010600030101010101" pitchFamily="2" charset="-122"/>
              </a:rPr>
              <a:t>它的值将为 </a:t>
            </a:r>
            <a:r>
              <a:rPr lang="en-US" altLang="zh-CN" sz="1800" dirty="0">
                <a:solidFill>
                  <a:schemeClr val="tx1"/>
                </a:solidFill>
                <a:latin typeface="宋体" panose="02010600030101010101" pitchFamily="2" charset="-122"/>
                <a:ea typeface="宋体" panose="02010600030101010101" pitchFamily="2" charset="-122"/>
              </a:rPr>
              <a:t>true, </a:t>
            </a:r>
            <a:r>
              <a:rPr lang="zh-CN" altLang="en-US" sz="1800" dirty="0">
                <a:solidFill>
                  <a:schemeClr val="tx1"/>
                </a:solidFill>
                <a:latin typeface="宋体" panose="02010600030101010101" pitchFamily="2" charset="-122"/>
                <a:ea typeface="宋体" panose="02010600030101010101" pitchFamily="2" charset="-122"/>
              </a:rPr>
              <a:t>但如果该单选框未被选中</a:t>
            </a:r>
            <a:r>
              <a:rPr lang="en-US" altLang="zh-CN" sz="1800" dirty="0">
                <a:solidFill>
                  <a:schemeClr val="tx1"/>
                </a:solidFill>
                <a:latin typeface="宋体" panose="02010600030101010101" pitchFamily="2" charset="-122"/>
                <a:ea typeface="宋体" panose="02010600030101010101" pitchFamily="2" charset="-122"/>
              </a:rPr>
              <a:t>, </a:t>
            </a:r>
            <a:r>
              <a:rPr lang="zh-CN" altLang="en-US" sz="1800" dirty="0">
                <a:solidFill>
                  <a:schemeClr val="tx1"/>
                </a:solidFill>
                <a:latin typeface="宋体" panose="02010600030101010101" pitchFamily="2" charset="-122"/>
                <a:ea typeface="宋体" panose="02010600030101010101" pitchFamily="2" charset="-122"/>
              </a:rPr>
              <a:t>在请求中就不会增加一个请求参数</a:t>
            </a:r>
            <a:r>
              <a:rPr lang="en-US" altLang="zh-CN" sz="1800" dirty="0">
                <a:solidFill>
                  <a:schemeClr val="tx1"/>
                </a:solidFill>
                <a:latin typeface="宋体" panose="02010600030101010101" pitchFamily="2" charset="-122"/>
                <a:ea typeface="宋体" panose="02010600030101010101" pitchFamily="2" charset="-122"/>
              </a:rPr>
              <a:t>. checkbox </a:t>
            </a:r>
            <a:r>
              <a:rPr lang="zh-CN" altLang="en-US" sz="1800" dirty="0">
                <a:solidFill>
                  <a:schemeClr val="tx1"/>
                </a:solidFill>
                <a:latin typeface="宋体" panose="02010600030101010101" pitchFamily="2" charset="-122"/>
                <a:ea typeface="宋体" panose="02010600030101010101" pitchFamily="2" charset="-122"/>
              </a:rPr>
              <a:t>标签解决了这个局限性</a:t>
            </a:r>
            <a:r>
              <a:rPr lang="en-US" altLang="zh-CN" sz="1800" dirty="0">
                <a:solidFill>
                  <a:schemeClr val="tx1"/>
                </a:solidFill>
                <a:latin typeface="宋体" panose="02010600030101010101" pitchFamily="2" charset="-122"/>
                <a:ea typeface="宋体" panose="02010600030101010101" pitchFamily="2" charset="-122"/>
              </a:rPr>
              <a:t>, </a:t>
            </a:r>
            <a:r>
              <a:rPr lang="zh-CN" altLang="en-US" sz="1800" dirty="0">
                <a:solidFill>
                  <a:schemeClr val="tx1"/>
                </a:solidFill>
                <a:latin typeface="宋体" panose="02010600030101010101" pitchFamily="2" charset="-122"/>
                <a:ea typeface="宋体" panose="02010600030101010101" pitchFamily="2" charset="-122"/>
              </a:rPr>
              <a:t>它采取的办法是为单选框元素创建一个配对的不可见</a:t>
            </a:r>
            <a:r>
              <a:rPr lang="zh-CN" altLang="en-US" sz="1800" dirty="0" smtClean="0">
                <a:solidFill>
                  <a:schemeClr val="tx1"/>
                </a:solidFill>
                <a:latin typeface="宋体" panose="02010600030101010101" pitchFamily="2" charset="-122"/>
                <a:ea typeface="宋体" panose="02010600030101010101" pitchFamily="2" charset="-122"/>
              </a:rPr>
              <a:t>字段</a:t>
            </a:r>
            <a:endParaRPr lang="en-US" altLang="zh-CN" sz="1800" dirty="0" smtClean="0">
              <a:solidFill>
                <a:schemeClr val="tx1"/>
              </a:solidFill>
              <a:latin typeface="宋体" panose="02010600030101010101" pitchFamily="2" charset="-122"/>
              <a:ea typeface="宋体" panose="02010600030101010101" pitchFamily="2" charset="-122"/>
            </a:endParaRPr>
          </a:p>
          <a:p>
            <a:pPr>
              <a:lnSpc>
                <a:spcPct val="90000"/>
              </a:lnSpc>
            </a:pPr>
            <a:r>
              <a:rPr lang="en-US" altLang="zh-CN" sz="1800" dirty="0">
                <a:solidFill>
                  <a:schemeClr val="tx1"/>
                </a:solidFill>
                <a:latin typeface="宋体" panose="02010600030101010101" pitchFamily="2" charset="-122"/>
                <a:ea typeface="宋体" panose="02010600030101010101" pitchFamily="2" charset="-122"/>
              </a:rPr>
              <a:t>checkbox </a:t>
            </a:r>
            <a:r>
              <a:rPr lang="zh-CN" altLang="en-US" sz="1800" dirty="0">
                <a:solidFill>
                  <a:schemeClr val="tx1"/>
                </a:solidFill>
                <a:latin typeface="宋体" panose="02010600030101010101" pitchFamily="2" charset="-122"/>
                <a:ea typeface="宋体" panose="02010600030101010101" pitchFamily="2" charset="-122"/>
              </a:rPr>
              <a:t>标签有一个 </a:t>
            </a:r>
            <a:r>
              <a:rPr lang="en-US" altLang="zh-CN" sz="1800" dirty="0">
                <a:solidFill>
                  <a:schemeClr val="tx1"/>
                </a:solidFill>
                <a:latin typeface="宋体" panose="02010600030101010101" pitchFamily="2" charset="-122"/>
                <a:ea typeface="宋体" panose="02010600030101010101" pitchFamily="2" charset="-122"/>
              </a:rPr>
              <a:t>fieldValue </a:t>
            </a:r>
            <a:r>
              <a:rPr lang="zh-CN" altLang="en-US" sz="1800" dirty="0">
                <a:solidFill>
                  <a:schemeClr val="tx1"/>
                </a:solidFill>
                <a:latin typeface="宋体" panose="02010600030101010101" pitchFamily="2" charset="-122"/>
                <a:ea typeface="宋体" panose="02010600030101010101" pitchFamily="2" charset="-122"/>
              </a:rPr>
              <a:t>属性</a:t>
            </a:r>
            <a:r>
              <a:rPr lang="en-US" altLang="zh-CN" sz="1800" dirty="0">
                <a:solidFill>
                  <a:schemeClr val="tx1"/>
                </a:solidFill>
                <a:latin typeface="宋体" panose="02010600030101010101" pitchFamily="2" charset="-122"/>
                <a:ea typeface="宋体" panose="02010600030101010101" pitchFamily="2" charset="-122"/>
              </a:rPr>
              <a:t>, </a:t>
            </a:r>
            <a:r>
              <a:rPr lang="zh-CN" altLang="en-US" sz="1800" dirty="0">
                <a:solidFill>
                  <a:schemeClr val="tx1"/>
                </a:solidFill>
                <a:latin typeface="宋体" panose="02010600030101010101" pitchFamily="2" charset="-122"/>
                <a:ea typeface="宋体" panose="02010600030101010101" pitchFamily="2" charset="-122"/>
              </a:rPr>
              <a:t>该属性指定的值将在</a:t>
            </a:r>
            <a:r>
              <a:rPr lang="zh-CN" altLang="en-US" sz="1800" dirty="0" smtClean="0">
                <a:solidFill>
                  <a:schemeClr val="tx1"/>
                </a:solidFill>
                <a:latin typeface="宋体" panose="02010600030101010101" pitchFamily="2" charset="-122"/>
                <a:ea typeface="宋体" panose="02010600030101010101" pitchFamily="2" charset="-122"/>
              </a:rPr>
              <a:t>用户</a:t>
            </a:r>
            <a:r>
              <a:rPr lang="zh-CN" altLang="en-US" sz="1800" dirty="0">
                <a:solidFill>
                  <a:schemeClr val="tx1"/>
                </a:solidFill>
                <a:latin typeface="宋体" panose="02010600030101010101" pitchFamily="2" charset="-122"/>
                <a:ea typeface="宋体" panose="02010600030101010101" pitchFamily="2" charset="-122"/>
              </a:rPr>
              <a:t>提交表单时作为被选中的单选框的实际值发送到服务器</a:t>
            </a:r>
            <a:r>
              <a:rPr lang="en-US" altLang="zh-CN" sz="1800" dirty="0">
                <a:solidFill>
                  <a:schemeClr val="tx1"/>
                </a:solidFill>
                <a:latin typeface="宋体" panose="02010600030101010101" pitchFamily="2" charset="-122"/>
                <a:ea typeface="宋体" panose="02010600030101010101" pitchFamily="2" charset="-122"/>
              </a:rPr>
              <a:t>. </a:t>
            </a:r>
            <a:r>
              <a:rPr lang="zh-CN" altLang="en-US" sz="1800" dirty="0" smtClean="0">
                <a:solidFill>
                  <a:schemeClr val="tx1"/>
                </a:solidFill>
                <a:latin typeface="宋体" panose="02010600030101010101" pitchFamily="2" charset="-122"/>
                <a:ea typeface="宋体" panose="02010600030101010101" pitchFamily="2" charset="-122"/>
              </a:rPr>
              <a:t>如果没有</a:t>
            </a:r>
            <a:r>
              <a:rPr lang="zh-CN" altLang="en-US" sz="1800" dirty="0">
                <a:solidFill>
                  <a:schemeClr val="tx1"/>
                </a:solidFill>
                <a:latin typeface="宋体" panose="02010600030101010101" pitchFamily="2" charset="-122"/>
                <a:ea typeface="宋体" panose="02010600030101010101" pitchFamily="2" charset="-122"/>
              </a:rPr>
              <a:t>使用 </a:t>
            </a:r>
            <a:r>
              <a:rPr lang="en-US" altLang="zh-CN" sz="1800" dirty="0">
                <a:solidFill>
                  <a:schemeClr val="tx1"/>
                </a:solidFill>
                <a:latin typeface="宋体" panose="02010600030101010101" pitchFamily="2" charset="-122"/>
                <a:ea typeface="宋体" panose="02010600030101010101" pitchFamily="2" charset="-122"/>
              </a:rPr>
              <a:t>fieldValue </a:t>
            </a:r>
            <a:r>
              <a:rPr lang="zh-CN" altLang="en-US" sz="1800" dirty="0">
                <a:solidFill>
                  <a:schemeClr val="tx1"/>
                </a:solidFill>
                <a:latin typeface="宋体" panose="02010600030101010101" pitchFamily="2" charset="-122"/>
                <a:ea typeface="宋体" panose="02010600030101010101" pitchFamily="2" charset="-122"/>
              </a:rPr>
              <a:t>属性</a:t>
            </a:r>
            <a:r>
              <a:rPr lang="en-US" altLang="zh-CN" sz="1800" dirty="0">
                <a:solidFill>
                  <a:schemeClr val="tx1"/>
                </a:solidFill>
                <a:latin typeface="宋体" panose="02010600030101010101" pitchFamily="2" charset="-122"/>
                <a:ea typeface="宋体" panose="02010600030101010101" pitchFamily="2" charset="-122"/>
              </a:rPr>
              <a:t>, </a:t>
            </a:r>
            <a:r>
              <a:rPr lang="zh-CN" altLang="en-US" sz="1800" dirty="0">
                <a:solidFill>
                  <a:schemeClr val="tx1"/>
                </a:solidFill>
                <a:latin typeface="宋体" panose="02010600030101010101" pitchFamily="2" charset="-122"/>
                <a:ea typeface="宋体" panose="02010600030101010101" pitchFamily="2" charset="-122"/>
              </a:rPr>
              <a:t>复选框的值将为 </a:t>
            </a:r>
            <a:r>
              <a:rPr lang="en-US" altLang="zh-CN" sz="1800" dirty="0">
                <a:solidFill>
                  <a:schemeClr val="tx1"/>
                </a:solidFill>
                <a:latin typeface="宋体" panose="02010600030101010101" pitchFamily="2" charset="-122"/>
                <a:ea typeface="宋体" panose="02010600030101010101" pitchFamily="2" charset="-122"/>
              </a:rPr>
              <a:t>true </a:t>
            </a:r>
            <a:r>
              <a:rPr lang="zh-CN" altLang="en-US" sz="1800" dirty="0">
                <a:solidFill>
                  <a:schemeClr val="tx1"/>
                </a:solidFill>
                <a:latin typeface="宋体" panose="02010600030101010101" pitchFamily="2" charset="-122"/>
                <a:ea typeface="宋体" panose="02010600030101010101" pitchFamily="2" charset="-122"/>
              </a:rPr>
              <a:t>或 </a:t>
            </a:r>
            <a:r>
              <a:rPr lang="en-US" altLang="zh-CN" sz="1800" dirty="0">
                <a:solidFill>
                  <a:schemeClr val="tx1"/>
                </a:solidFill>
                <a:latin typeface="宋体" panose="02010600030101010101" pitchFamily="2" charset="-122"/>
                <a:ea typeface="宋体" panose="02010600030101010101" pitchFamily="2" charset="-122"/>
              </a:rPr>
              <a:t>false.</a:t>
            </a:r>
            <a:endParaRPr lang="en-US" altLang="zh-CN" sz="1800" dirty="0">
              <a:solidFill>
                <a:schemeClr val="tx1"/>
              </a:solidFill>
              <a:latin typeface="宋体" panose="02010600030101010101" pitchFamily="2" charset="-122"/>
              <a:ea typeface="宋体" panose="02010600030101010101" pitchFamily="2" charset="-122"/>
            </a:endParaRPr>
          </a:p>
          <a:p>
            <a:pPr>
              <a:lnSpc>
                <a:spcPct val="90000"/>
              </a:lnSpc>
            </a:pPr>
            <a:endParaRPr lang="zh-CN" altLang="en-US" sz="1800" dirty="0">
              <a:solidFill>
                <a:schemeClr val="tx1"/>
              </a:solidFill>
              <a:latin typeface="宋体" panose="02010600030101010101" pitchFamily="2" charset="-122"/>
              <a:ea typeface="宋体" panose="02010600030101010101" pitchFamily="2" charset="-122"/>
            </a:endParaRPr>
          </a:p>
        </p:txBody>
      </p:sp>
      <p:pic>
        <p:nvPicPr>
          <p:cNvPr id="6"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5729" y="3685404"/>
            <a:ext cx="6048375"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038" y="5623094"/>
            <a:ext cx="70548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241" y="4592500"/>
            <a:ext cx="597535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11"/>
          <p:cNvSpPr>
            <a:spLocks noChangeShapeType="1"/>
          </p:cNvSpPr>
          <p:nvPr/>
        </p:nvSpPr>
        <p:spPr bwMode="auto">
          <a:xfrm>
            <a:off x="4459916" y="4920825"/>
            <a:ext cx="8996" cy="689893"/>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checkboxlist</a:t>
            </a:r>
            <a:endParaRPr lang="zh-CN" altLang="en-US" dirty="0"/>
          </a:p>
        </p:txBody>
      </p:sp>
      <p:sp>
        <p:nvSpPr>
          <p:cNvPr id="4" name="Rectangle 3"/>
          <p:cNvSpPr txBox="1">
            <a:spLocks noChangeArrowheads="1"/>
          </p:cNvSpPr>
          <p:nvPr/>
        </p:nvSpPr>
        <p:spPr>
          <a:xfrm>
            <a:off x="574403" y="1010002"/>
            <a:ext cx="8064500" cy="360363"/>
          </a:xfrm>
          <a:prstGeom prst="rect">
            <a:avLst/>
          </a:prstGeom>
        </p:spPr>
        <p:txBody>
          <a:bodyPr vert="horz" lIns="90170" tIns="46990" rIns="90170" bIns="46990" rtlCol="0">
            <a:normAutofit/>
          </a:bodyPr>
          <a:lstStyle>
            <a:lvl1pPr marL="357505" indent="-357505" algn="just" defTabSz="914400" rtl="0" eaLnBrk="1" latinLnBrk="0" hangingPunct="1">
              <a:lnSpc>
                <a:spcPct val="110000"/>
              </a:lnSpc>
              <a:spcBef>
                <a:spcPts val="1800"/>
              </a:spcBef>
              <a:spcAft>
                <a:spcPts val="0"/>
              </a:spcAft>
              <a:buClr>
                <a:schemeClr val="accent1">
                  <a:lumMod val="50000"/>
                </a:schemeClr>
              </a:buClr>
              <a:buSzPct val="60000"/>
              <a:buFont typeface="Wingdings" panose="05000000000000000000" pitchFamily="2" charset="2"/>
              <a:buChar char="q"/>
              <a:defRPr sz="2000" kern="1200" baseline="0">
                <a:solidFill>
                  <a:schemeClr val="accent1"/>
                </a:solidFill>
                <a:latin typeface="华文中宋" panose="02010600040101010101" pitchFamily="2" charset="-122"/>
                <a:ea typeface="华文中宋" panose="02010600040101010101" pitchFamily="2" charset="-122"/>
                <a:cs typeface="+mn-cs"/>
              </a:defRPr>
            </a:lvl1pPr>
            <a:lvl2pPr marL="357505" indent="-357505"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rgbClr val="7D7D7D"/>
                </a:solidFill>
                <a:latin typeface="幼圆" panose="02010509060101010101" pitchFamily="49" charset="-122"/>
                <a:ea typeface="幼圆"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zh-CN" dirty="0" smtClean="0">
                <a:solidFill>
                  <a:schemeClr val="tx1"/>
                </a:solidFill>
                <a:latin typeface="宋体" panose="02010600030101010101" pitchFamily="2" charset="-122"/>
                <a:ea typeface="宋体" panose="02010600030101010101" pitchFamily="2" charset="-122"/>
              </a:rPr>
              <a:t>checkboxlist </a:t>
            </a:r>
            <a:r>
              <a:rPr lang="zh-CN" altLang="en-US" dirty="0" smtClean="0">
                <a:solidFill>
                  <a:schemeClr val="tx1"/>
                </a:solidFill>
                <a:latin typeface="宋体" panose="02010600030101010101" pitchFamily="2" charset="-122"/>
                <a:ea typeface="宋体" panose="02010600030101010101" pitchFamily="2" charset="-122"/>
              </a:rPr>
              <a:t>标签将呈现一组多选框</a:t>
            </a:r>
            <a:r>
              <a:rPr lang="en-US" altLang="zh-CN" dirty="0" smtClean="0">
                <a:solidFill>
                  <a:schemeClr val="tx1"/>
                </a:solidFill>
                <a:latin typeface="宋体" panose="02010600030101010101" pitchFamily="2" charset="-122"/>
                <a:ea typeface="宋体" panose="02010600030101010101" pitchFamily="2" charset="-122"/>
              </a:rPr>
              <a:t>.</a:t>
            </a:r>
            <a:endParaRPr lang="en-US" altLang="zh-CN" dirty="0" smtClean="0">
              <a:solidFill>
                <a:schemeClr val="tx1"/>
              </a:solidFill>
              <a:latin typeface="宋体" panose="02010600030101010101" pitchFamily="2" charset="-122"/>
              <a:ea typeface="宋体" panose="02010600030101010101" pitchFamily="2" charset="-122"/>
            </a:endParaRPr>
          </a:p>
        </p:txBody>
      </p:sp>
      <p:sp>
        <p:nvSpPr>
          <p:cNvPr id="5" name="Rectangle 8"/>
          <p:cNvSpPr>
            <a:spLocks noChangeArrowheads="1"/>
          </p:cNvSpPr>
          <p:nvPr/>
        </p:nvSpPr>
        <p:spPr bwMode="auto">
          <a:xfrm>
            <a:off x="574403" y="3158597"/>
            <a:ext cx="8137525"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lvl1pPr marL="342900" indent="-342900">
              <a:spcBef>
                <a:spcPct val="20000"/>
              </a:spcBef>
              <a:buClr>
                <a:schemeClr val="tx1"/>
              </a:buClr>
              <a:buSzPct val="70000"/>
              <a:buFont typeface="Wingdings" panose="05000000000000000000" pitchFamily="2" charset="2"/>
              <a:buChar char="l"/>
              <a:defRPr sz="31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0000"/>
              <a:buFont typeface="Wingdings" panose="05000000000000000000" pitchFamily="2" charset="2"/>
              <a:buChar char="•"/>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0000"/>
              <a:buFont typeface="Wingdings" panose="05000000000000000000" pitchFamily="2" charset="2"/>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1800" b="1" dirty="0">
                <a:solidFill>
                  <a:srgbClr val="FF3300"/>
                </a:solidFill>
              </a:rPr>
              <a:t>checkbox </a:t>
            </a:r>
            <a:r>
              <a:rPr lang="zh-CN" altLang="en-US" sz="1800" b="1" dirty="0">
                <a:solidFill>
                  <a:srgbClr val="FF3300"/>
                </a:solidFill>
              </a:rPr>
              <a:t>标签被映射到一个字符串数组或是一个基本类型的数组</a:t>
            </a:r>
            <a:r>
              <a:rPr lang="en-US" altLang="zh-CN" sz="1800" b="1" dirty="0">
                <a:solidFill>
                  <a:srgbClr val="FF3300"/>
                </a:solidFill>
              </a:rPr>
              <a:t>. </a:t>
            </a:r>
            <a:r>
              <a:rPr lang="zh-CN" altLang="en-US" sz="1800" b="1" dirty="0">
                <a:solidFill>
                  <a:srgbClr val="FF3300"/>
                </a:solidFill>
              </a:rPr>
              <a:t>若它提供</a:t>
            </a:r>
            <a:endParaRPr lang="zh-CN" altLang="en-US" sz="1800" b="1" dirty="0">
              <a:solidFill>
                <a:srgbClr val="FF3300"/>
              </a:solidFill>
            </a:endParaRPr>
          </a:p>
          <a:p>
            <a:pPr>
              <a:buFont typeface="Wingdings" panose="05000000000000000000" pitchFamily="2" charset="2"/>
              <a:buNone/>
            </a:pPr>
            <a:r>
              <a:rPr lang="zh-CN" altLang="en-US" sz="1800" b="1" dirty="0">
                <a:solidFill>
                  <a:srgbClr val="FF3300"/>
                </a:solidFill>
              </a:rPr>
              <a:t>的多选框一个也没有被选中</a:t>
            </a:r>
            <a:r>
              <a:rPr lang="en-US" altLang="zh-CN" sz="1800" b="1" dirty="0">
                <a:solidFill>
                  <a:srgbClr val="FF3300"/>
                </a:solidFill>
              </a:rPr>
              <a:t>, </a:t>
            </a:r>
            <a:r>
              <a:rPr lang="zh-CN" altLang="en-US" sz="1800" b="1" dirty="0">
                <a:solidFill>
                  <a:srgbClr val="FF3300"/>
                </a:solidFill>
              </a:rPr>
              <a:t>相应的属性将被赋值为一个空数组而不是空值</a:t>
            </a:r>
            <a:r>
              <a:rPr lang="en-US" altLang="zh-CN" sz="1800" dirty="0"/>
              <a:t>.</a:t>
            </a:r>
            <a:endParaRPr lang="en-US" altLang="zh-CN" sz="2000" dirty="0"/>
          </a:p>
        </p:txBody>
      </p:sp>
      <p:pic>
        <p:nvPicPr>
          <p:cNvPr id="6"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9509" y="1610431"/>
            <a:ext cx="7634288"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checkboxlist</a:t>
            </a:r>
            <a:endParaRPr lang="zh-CN" altLang="en-US" dirty="0"/>
          </a:p>
        </p:txBody>
      </p:sp>
      <p:sp>
        <p:nvSpPr>
          <p:cNvPr id="4" name="TextBox 19"/>
          <p:cNvSpPr txBox="1">
            <a:spLocks noChangeArrowheads="1"/>
          </p:cNvSpPr>
          <p:nvPr/>
        </p:nvSpPr>
        <p:spPr bwMode="auto">
          <a:xfrm>
            <a:off x="586494" y="890235"/>
            <a:ext cx="8143875" cy="4000500"/>
          </a:xfrm>
          <a:prstGeom prst="rect">
            <a:avLst/>
          </a:prstGeom>
          <a:noFill/>
          <a:ln w="9525">
            <a:noFill/>
            <a:miter lim="800000"/>
          </a:ln>
        </p:spPr>
        <p:txBody>
          <a:bodyPr lIns="91436" tIns="45718" rIns="91436" bIns="45718">
            <a:spAutoFit/>
          </a:bodyPr>
          <a:lstStyle/>
          <a:p>
            <a:pPr>
              <a:lnSpc>
                <a:spcPct val="90000"/>
              </a:lnSpc>
              <a:spcBef>
                <a:spcPct val="20000"/>
              </a:spcBef>
              <a:buClr>
                <a:schemeClr val="tx1"/>
              </a:buClr>
              <a:buSzPct val="70000"/>
              <a:buFont typeface="Wingdings" panose="05000000000000000000" pitchFamily="2" charset="2"/>
              <a:buNone/>
            </a:pPr>
            <a:r>
              <a:rPr lang="zh-CN" altLang="en-US" sz="1400" b="1" dirty="0">
                <a:solidFill>
                  <a:srgbClr val="0000FF"/>
                </a:solidFill>
                <a:latin typeface="宋体" panose="02010600030101010101" pitchFamily="2" charset="-122"/>
                <a:ea typeface="宋体" panose="02010600030101010101" pitchFamily="2" charset="-122"/>
              </a:rPr>
              <a:t>如果集合为</a:t>
            </a:r>
            <a:r>
              <a:rPr lang="en-US" sz="1400" b="1" dirty="0">
                <a:solidFill>
                  <a:srgbClr val="0000FF"/>
                </a:solidFill>
                <a:latin typeface="宋体" panose="02010600030101010101" pitchFamily="2" charset="-122"/>
                <a:ea typeface="宋体" panose="02010600030101010101" pitchFamily="2" charset="-122"/>
              </a:rPr>
              <a:t>list</a:t>
            </a:r>
            <a:endParaRPr lang="en-US" sz="1400" b="1" dirty="0">
              <a:solidFill>
                <a:srgbClr val="0000FF"/>
              </a:solidFill>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buFont typeface="Wingdings" panose="05000000000000000000" pitchFamily="2" charset="2"/>
              <a:buNone/>
            </a:pPr>
            <a:r>
              <a:rPr lang="en-US" sz="1400" b="1" dirty="0">
                <a:solidFill>
                  <a:srgbClr val="FF0000"/>
                </a:solidFill>
                <a:latin typeface="宋体" panose="02010600030101010101" pitchFamily="2" charset="-122"/>
                <a:ea typeface="宋体" panose="02010600030101010101" pitchFamily="2" charset="-122"/>
              </a:rPr>
              <a:t>&lt;s:checkboxlist name="list" list="{'</a:t>
            </a:r>
            <a:r>
              <a:rPr lang="en-US" sz="1400" b="1" dirty="0" err="1">
                <a:solidFill>
                  <a:srgbClr val="FF0000"/>
                </a:solidFill>
                <a:latin typeface="宋体" panose="02010600030101010101" pitchFamily="2" charset="-122"/>
                <a:ea typeface="宋体" panose="02010600030101010101" pitchFamily="2" charset="-122"/>
              </a:rPr>
              <a:t>Java','.Net','RoR','PHP</a:t>
            </a:r>
            <a:r>
              <a:rPr lang="en-US" sz="1400" b="1" dirty="0">
                <a:solidFill>
                  <a:srgbClr val="FF0000"/>
                </a:solidFill>
                <a:latin typeface="宋体" panose="02010600030101010101" pitchFamily="2" charset="-122"/>
                <a:ea typeface="宋体" panose="02010600030101010101" pitchFamily="2" charset="-122"/>
              </a:rPr>
              <a:t>'}" value="{'</a:t>
            </a:r>
            <a:r>
              <a:rPr lang="en-US" sz="1400" b="1" dirty="0" err="1">
                <a:solidFill>
                  <a:srgbClr val="FF0000"/>
                </a:solidFill>
                <a:latin typeface="宋体" panose="02010600030101010101" pitchFamily="2" charset="-122"/>
                <a:ea typeface="宋体" panose="02010600030101010101" pitchFamily="2" charset="-122"/>
              </a:rPr>
              <a:t>Java','.Net</a:t>
            </a:r>
            <a:r>
              <a:rPr lang="en-US" sz="1400" b="1" dirty="0">
                <a:solidFill>
                  <a:srgbClr val="FF0000"/>
                </a:solidFill>
                <a:latin typeface="宋体" panose="02010600030101010101" pitchFamily="2" charset="-122"/>
                <a:ea typeface="宋体" panose="02010600030101010101" pitchFamily="2" charset="-122"/>
              </a:rPr>
              <a:t>'}"/&gt;</a:t>
            </a:r>
            <a:endParaRPr lang="en-US" sz="1400" dirty="0">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buFont typeface="Wingdings" panose="05000000000000000000" pitchFamily="2" charset="2"/>
              <a:buNone/>
            </a:pPr>
            <a:r>
              <a:rPr lang="zh-CN" altLang="en-US" sz="1400" dirty="0">
                <a:latin typeface="宋体" panose="02010600030101010101" pitchFamily="2" charset="-122"/>
                <a:ea typeface="宋体" panose="02010600030101010101" pitchFamily="2" charset="-122"/>
              </a:rPr>
              <a:t>生成如下</a:t>
            </a:r>
            <a:r>
              <a:rPr lang="en-US" sz="1400" dirty="0">
                <a:latin typeface="宋体" panose="02010600030101010101" pitchFamily="2" charset="-122"/>
                <a:ea typeface="宋体" panose="02010600030101010101" pitchFamily="2" charset="-122"/>
              </a:rPr>
              <a:t>html</a:t>
            </a:r>
            <a:r>
              <a:rPr lang="zh-CN" altLang="en-US" sz="1400" dirty="0">
                <a:latin typeface="宋体" panose="02010600030101010101" pitchFamily="2" charset="-122"/>
                <a:ea typeface="宋体" panose="02010600030101010101" pitchFamily="2" charset="-122"/>
              </a:rPr>
              <a:t>代码：</a:t>
            </a:r>
            <a:endParaRPr lang="en-US" sz="1400" dirty="0">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buFont typeface="Wingdings" panose="05000000000000000000" pitchFamily="2" charset="2"/>
              <a:buNone/>
            </a:pPr>
            <a:r>
              <a:rPr lang="en-US" sz="1400" dirty="0">
                <a:latin typeface="Times New Roman" panose="02020603050405020304" pitchFamily="18" charset="0"/>
              </a:rPr>
              <a:t>&lt;input type="checkbox" name="list" value="Java" checked="checked"/&gt;&lt;label&gt;Java&lt;/label&gt;</a:t>
            </a:r>
            <a:endParaRPr lang="en-US" sz="1400" dirty="0">
              <a:latin typeface="Times New Roman" panose="02020603050405020304" pitchFamily="18" charset="0"/>
            </a:endParaRPr>
          </a:p>
          <a:p>
            <a:pPr>
              <a:lnSpc>
                <a:spcPct val="90000"/>
              </a:lnSpc>
              <a:spcBef>
                <a:spcPct val="20000"/>
              </a:spcBef>
              <a:buClr>
                <a:schemeClr val="tx1"/>
              </a:buClr>
              <a:buSzPct val="70000"/>
              <a:buFont typeface="Wingdings" panose="05000000000000000000" pitchFamily="2" charset="2"/>
              <a:buNone/>
            </a:pPr>
            <a:r>
              <a:rPr lang="en-US" sz="1400" dirty="0">
                <a:latin typeface="Times New Roman" panose="02020603050405020304" pitchFamily="18" charset="0"/>
              </a:rPr>
              <a:t>&lt;input type="checkbox" name="list" value=".Net" checked="checked"/&gt;&lt;label&gt;.Net&lt;/label&gt;</a:t>
            </a:r>
            <a:endParaRPr lang="en-US" sz="1400" dirty="0">
              <a:latin typeface="Times New Roman" panose="02020603050405020304" pitchFamily="18" charset="0"/>
            </a:endParaRPr>
          </a:p>
          <a:p>
            <a:pPr>
              <a:lnSpc>
                <a:spcPct val="90000"/>
              </a:lnSpc>
              <a:spcBef>
                <a:spcPct val="20000"/>
              </a:spcBef>
              <a:buClr>
                <a:schemeClr val="tx1"/>
              </a:buClr>
              <a:buSzPct val="70000"/>
              <a:buFont typeface="Wingdings" panose="05000000000000000000" pitchFamily="2" charset="2"/>
              <a:buNone/>
            </a:pPr>
            <a:r>
              <a:rPr lang="en-US" sz="1400" dirty="0">
                <a:latin typeface="Times New Roman" panose="02020603050405020304" pitchFamily="18" charset="0"/>
              </a:rPr>
              <a:t>&lt;input type="checkbox" name="list" value="RoR"/&gt;&lt;label&gt;RoR&lt;/label&gt;</a:t>
            </a:r>
            <a:endParaRPr lang="en-US" sz="1400" dirty="0">
              <a:latin typeface="Times New Roman" panose="02020603050405020304" pitchFamily="18" charset="0"/>
            </a:endParaRPr>
          </a:p>
          <a:p>
            <a:pPr>
              <a:lnSpc>
                <a:spcPct val="90000"/>
              </a:lnSpc>
              <a:spcBef>
                <a:spcPct val="20000"/>
              </a:spcBef>
              <a:buClr>
                <a:schemeClr val="tx1"/>
              </a:buClr>
              <a:buSzPct val="70000"/>
              <a:buFont typeface="Wingdings" panose="05000000000000000000" pitchFamily="2" charset="2"/>
              <a:buNone/>
            </a:pPr>
            <a:r>
              <a:rPr lang="en-US" sz="1400" dirty="0">
                <a:latin typeface="Times New Roman" panose="02020603050405020304" pitchFamily="18" charset="0"/>
              </a:rPr>
              <a:t>&lt;input type="checkbox" name="list" value="PHP"/&gt;&lt;label&gt;PHP&lt;/label&gt;</a:t>
            </a:r>
            <a:endParaRPr lang="en-US" sz="1400" dirty="0">
              <a:latin typeface="Times New Roman" panose="02020603050405020304" pitchFamily="18" charset="0"/>
            </a:endParaRPr>
          </a:p>
          <a:p>
            <a:pPr>
              <a:lnSpc>
                <a:spcPct val="90000"/>
              </a:lnSpc>
              <a:spcBef>
                <a:spcPct val="20000"/>
              </a:spcBef>
              <a:buClr>
                <a:schemeClr val="tx1"/>
              </a:buClr>
              <a:buSzPct val="70000"/>
              <a:buFont typeface="Wingdings" panose="05000000000000000000" pitchFamily="2" charset="2"/>
              <a:buNone/>
            </a:pPr>
            <a:endParaRPr lang="en-US" sz="1400" b="1" dirty="0">
              <a:solidFill>
                <a:srgbClr val="0000FF"/>
              </a:solidFill>
              <a:latin typeface="Times New Roman" panose="02020603050405020304" pitchFamily="18" charset="0"/>
            </a:endParaRPr>
          </a:p>
          <a:p>
            <a:pPr>
              <a:lnSpc>
                <a:spcPct val="90000"/>
              </a:lnSpc>
              <a:spcBef>
                <a:spcPct val="20000"/>
              </a:spcBef>
              <a:buClr>
                <a:schemeClr val="tx1"/>
              </a:buClr>
              <a:buSzPct val="70000"/>
              <a:buFont typeface="Wingdings" panose="05000000000000000000" pitchFamily="2" charset="2"/>
              <a:buNone/>
            </a:pPr>
            <a:r>
              <a:rPr lang="zh-CN" altLang="en-US" sz="1400" b="1" dirty="0">
                <a:solidFill>
                  <a:srgbClr val="0000FF"/>
                </a:solidFill>
                <a:latin typeface="宋体" panose="02010600030101010101" pitchFamily="2" charset="-122"/>
                <a:ea typeface="宋体" panose="02010600030101010101" pitchFamily="2" charset="-122"/>
              </a:rPr>
              <a:t>如果集合为</a:t>
            </a:r>
            <a:r>
              <a:rPr lang="en-US" sz="1400" b="1" dirty="0">
                <a:solidFill>
                  <a:srgbClr val="0000FF"/>
                </a:solidFill>
                <a:latin typeface="宋体" panose="02010600030101010101" pitchFamily="2" charset="-122"/>
                <a:ea typeface="宋体" panose="02010600030101010101" pitchFamily="2" charset="-122"/>
              </a:rPr>
              <a:t>MAP</a:t>
            </a:r>
            <a:endParaRPr lang="en-US" sz="1400" b="1" dirty="0">
              <a:solidFill>
                <a:srgbClr val="0000FF"/>
              </a:solidFill>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buFont typeface="Wingdings" panose="05000000000000000000" pitchFamily="2" charset="2"/>
              <a:buNone/>
            </a:pPr>
            <a:r>
              <a:rPr lang="en-US" sz="1400" b="1" dirty="0">
                <a:solidFill>
                  <a:srgbClr val="FF0000"/>
                </a:solidFill>
                <a:latin typeface="宋体" panose="02010600030101010101" pitchFamily="2" charset="-122"/>
                <a:ea typeface="宋体" panose="02010600030101010101" pitchFamily="2" charset="-122"/>
              </a:rPr>
              <a:t>&lt;s:checkboxlist name="map" list="#{1:'</a:t>
            </a:r>
            <a:r>
              <a:rPr lang="zh-CN" altLang="en-US" sz="1400" b="1" dirty="0">
                <a:solidFill>
                  <a:srgbClr val="FF0000"/>
                </a:solidFill>
                <a:latin typeface="宋体" panose="02010600030101010101" pitchFamily="2" charset="-122"/>
                <a:ea typeface="宋体" panose="02010600030101010101" pitchFamily="2" charset="-122"/>
              </a:rPr>
              <a:t>瑜珈用品</a:t>
            </a:r>
            <a:r>
              <a:rPr lang="en-US" sz="1400" b="1" dirty="0">
                <a:solidFill>
                  <a:srgbClr val="FF0000"/>
                </a:solidFill>
                <a:latin typeface="宋体" panose="02010600030101010101" pitchFamily="2" charset="-122"/>
                <a:ea typeface="宋体" panose="02010600030101010101" pitchFamily="2" charset="-122"/>
              </a:rPr>
              <a:t>',2:'</a:t>
            </a:r>
            <a:r>
              <a:rPr lang="zh-CN" altLang="en-US" sz="1400" b="1" dirty="0">
                <a:solidFill>
                  <a:srgbClr val="FF0000"/>
                </a:solidFill>
                <a:latin typeface="宋体" panose="02010600030101010101" pitchFamily="2" charset="-122"/>
                <a:ea typeface="宋体" panose="02010600030101010101" pitchFamily="2" charset="-122"/>
              </a:rPr>
              <a:t>户外用品</a:t>
            </a:r>
            <a:r>
              <a:rPr lang="en-US" sz="1400" b="1" dirty="0">
                <a:solidFill>
                  <a:srgbClr val="FF0000"/>
                </a:solidFill>
                <a:latin typeface="宋体" panose="02010600030101010101" pitchFamily="2" charset="-122"/>
                <a:ea typeface="宋体" panose="02010600030101010101" pitchFamily="2" charset="-122"/>
              </a:rPr>
              <a:t>',3:'</a:t>
            </a:r>
            <a:r>
              <a:rPr lang="zh-CN" altLang="en-US" sz="1400" b="1" dirty="0">
                <a:solidFill>
                  <a:srgbClr val="FF0000"/>
                </a:solidFill>
                <a:latin typeface="宋体" panose="02010600030101010101" pitchFamily="2" charset="-122"/>
                <a:ea typeface="宋体" panose="02010600030101010101" pitchFamily="2" charset="-122"/>
              </a:rPr>
              <a:t>球类</a:t>
            </a:r>
            <a:r>
              <a:rPr lang="en-US" sz="1400" b="1" dirty="0">
                <a:solidFill>
                  <a:srgbClr val="FF0000"/>
                </a:solidFill>
                <a:latin typeface="宋体" panose="02010600030101010101" pitchFamily="2" charset="-122"/>
                <a:ea typeface="宋体" panose="02010600030101010101" pitchFamily="2" charset="-122"/>
              </a:rPr>
              <a:t>',4:'</a:t>
            </a:r>
            <a:r>
              <a:rPr lang="zh-CN" altLang="en-US" sz="1400" b="1" dirty="0">
                <a:solidFill>
                  <a:srgbClr val="FF0000"/>
                </a:solidFill>
                <a:latin typeface="宋体" panose="02010600030101010101" pitchFamily="2" charset="-122"/>
                <a:ea typeface="宋体" panose="02010600030101010101" pitchFamily="2" charset="-122"/>
              </a:rPr>
              <a:t>自行车</a:t>
            </a:r>
            <a:r>
              <a:rPr lang="en-US" sz="1400" b="1" dirty="0">
                <a:solidFill>
                  <a:srgbClr val="FF0000"/>
                </a:solidFill>
                <a:latin typeface="宋体" panose="02010600030101010101" pitchFamily="2" charset="-122"/>
                <a:ea typeface="宋体" panose="02010600030101010101" pitchFamily="2" charset="-122"/>
              </a:rPr>
              <a:t>'}" listKey="key" listValue="value" value="{1,2,3}"/&gt;</a:t>
            </a:r>
            <a:endParaRPr lang="en-US" sz="1400" dirty="0">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pPr>
            <a:r>
              <a:rPr lang="zh-CN" altLang="en-US" sz="1400" dirty="0">
                <a:latin typeface="宋体" panose="02010600030101010101" pitchFamily="2" charset="-122"/>
                <a:ea typeface="宋体" panose="02010600030101010101" pitchFamily="2" charset="-122"/>
              </a:rPr>
              <a:t>生成如下</a:t>
            </a:r>
            <a:r>
              <a:rPr lang="en-US" sz="1400" dirty="0">
                <a:latin typeface="宋体" panose="02010600030101010101" pitchFamily="2" charset="-122"/>
                <a:ea typeface="宋体" panose="02010600030101010101" pitchFamily="2" charset="-122"/>
              </a:rPr>
              <a:t>html</a:t>
            </a:r>
            <a:r>
              <a:rPr lang="zh-CN" altLang="en-US" sz="1400" dirty="0">
                <a:latin typeface="宋体" panose="02010600030101010101" pitchFamily="2" charset="-122"/>
                <a:ea typeface="宋体" panose="02010600030101010101" pitchFamily="2" charset="-122"/>
              </a:rPr>
              <a:t>代码：</a:t>
            </a:r>
            <a:endParaRPr lang="en-US" sz="1400" b="1" dirty="0">
              <a:solidFill>
                <a:srgbClr val="FF0000"/>
              </a:solidFill>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buFont typeface="Wingdings" panose="05000000000000000000" pitchFamily="2" charset="2"/>
              <a:buNone/>
            </a:pPr>
            <a:r>
              <a:rPr lang="en-US" sz="1400" dirty="0">
                <a:latin typeface="Times New Roman" panose="02020603050405020304" pitchFamily="18" charset="0"/>
              </a:rPr>
              <a:t>&lt;input type="checkbox" name="map" value="1" checked="checked"/&gt;&lt;label&gt;</a:t>
            </a:r>
            <a:r>
              <a:rPr lang="zh-CN" altLang="en-US" sz="1400" dirty="0">
                <a:latin typeface="Times New Roman" panose="02020603050405020304" pitchFamily="18" charset="0"/>
              </a:rPr>
              <a:t>瑜珈用品</a:t>
            </a:r>
            <a:r>
              <a:rPr lang="en-US" sz="1400" dirty="0">
                <a:latin typeface="Times New Roman" panose="02020603050405020304" pitchFamily="18" charset="0"/>
              </a:rPr>
              <a:t>&lt;/label&gt;</a:t>
            </a:r>
            <a:endParaRPr lang="en-US" sz="1400" dirty="0">
              <a:latin typeface="Times New Roman" panose="02020603050405020304" pitchFamily="18" charset="0"/>
            </a:endParaRPr>
          </a:p>
          <a:p>
            <a:pPr>
              <a:lnSpc>
                <a:spcPct val="90000"/>
              </a:lnSpc>
              <a:spcBef>
                <a:spcPct val="20000"/>
              </a:spcBef>
              <a:buClr>
                <a:schemeClr val="tx1"/>
              </a:buClr>
              <a:buSzPct val="70000"/>
              <a:buFont typeface="Wingdings" panose="05000000000000000000" pitchFamily="2" charset="2"/>
              <a:buNone/>
            </a:pPr>
            <a:r>
              <a:rPr lang="en-US" sz="1400" dirty="0">
                <a:latin typeface="Times New Roman" panose="02020603050405020304" pitchFamily="18" charset="0"/>
              </a:rPr>
              <a:t>&lt;input type="checkbox" name="map" value="2" checked="checked"/&gt;&lt;label&gt;</a:t>
            </a:r>
            <a:r>
              <a:rPr lang="zh-CN" altLang="en-US" sz="1400" dirty="0">
                <a:latin typeface="Times New Roman" panose="02020603050405020304" pitchFamily="18" charset="0"/>
              </a:rPr>
              <a:t>户外用品</a:t>
            </a:r>
            <a:r>
              <a:rPr lang="en-US" sz="1400" dirty="0">
                <a:latin typeface="Times New Roman" panose="02020603050405020304" pitchFamily="18" charset="0"/>
              </a:rPr>
              <a:t>&lt;/label&gt;</a:t>
            </a:r>
            <a:endParaRPr lang="en-US" sz="1400" dirty="0">
              <a:latin typeface="Times New Roman" panose="02020603050405020304" pitchFamily="18" charset="0"/>
            </a:endParaRPr>
          </a:p>
          <a:p>
            <a:pPr>
              <a:lnSpc>
                <a:spcPct val="90000"/>
              </a:lnSpc>
              <a:spcBef>
                <a:spcPct val="20000"/>
              </a:spcBef>
              <a:buClr>
                <a:schemeClr val="tx1"/>
              </a:buClr>
              <a:buSzPct val="70000"/>
              <a:buFont typeface="Wingdings" panose="05000000000000000000" pitchFamily="2" charset="2"/>
              <a:buNone/>
            </a:pPr>
            <a:r>
              <a:rPr lang="en-US" sz="1400" dirty="0">
                <a:latin typeface="Times New Roman" panose="02020603050405020304" pitchFamily="18" charset="0"/>
              </a:rPr>
              <a:t>&lt;input type="checkbox" name="map" value="3" checked="checked"/&gt;&lt;label&gt;</a:t>
            </a:r>
            <a:r>
              <a:rPr lang="zh-CN" altLang="en-US" sz="1400" dirty="0">
                <a:latin typeface="Times New Roman" panose="02020603050405020304" pitchFamily="18" charset="0"/>
              </a:rPr>
              <a:t>球类</a:t>
            </a:r>
            <a:r>
              <a:rPr lang="en-US" sz="1400" dirty="0">
                <a:latin typeface="Times New Roman" panose="02020603050405020304" pitchFamily="18" charset="0"/>
              </a:rPr>
              <a:t>&lt;/label&gt;</a:t>
            </a:r>
            <a:endParaRPr lang="en-US" sz="1400" dirty="0">
              <a:latin typeface="Times New Roman" panose="02020603050405020304" pitchFamily="18" charset="0"/>
            </a:endParaRPr>
          </a:p>
          <a:p>
            <a:pPr>
              <a:lnSpc>
                <a:spcPct val="90000"/>
              </a:lnSpc>
              <a:spcBef>
                <a:spcPct val="20000"/>
              </a:spcBef>
              <a:buClr>
                <a:schemeClr val="tx1"/>
              </a:buClr>
              <a:buSzPct val="70000"/>
              <a:buFont typeface="Wingdings" panose="05000000000000000000" pitchFamily="2" charset="2"/>
              <a:buNone/>
            </a:pPr>
            <a:r>
              <a:rPr lang="en-US" sz="1400" dirty="0">
                <a:latin typeface="Times New Roman" panose="02020603050405020304" pitchFamily="18" charset="0"/>
              </a:rPr>
              <a:t>&lt;input type="checkbox" name="map" value="4"/&gt;&lt;label&gt;</a:t>
            </a:r>
            <a:r>
              <a:rPr lang="zh-CN" altLang="en-US" sz="1400" dirty="0">
                <a:latin typeface="Times New Roman" panose="02020603050405020304" pitchFamily="18" charset="0"/>
              </a:rPr>
              <a:t>自行车</a:t>
            </a:r>
            <a:r>
              <a:rPr lang="en-US" sz="1400" dirty="0">
                <a:latin typeface="Times New Roman" panose="02020603050405020304" pitchFamily="18" charset="0"/>
              </a:rPr>
              <a:t>&lt;/label&gt;</a:t>
            </a:r>
            <a:endParaRPr lang="en-US" sz="1400" dirty="0">
              <a:latin typeface="Times New Roman" panose="02020603050405020304" pitchFamily="18" charset="0"/>
            </a:endParaRPr>
          </a:p>
          <a:p>
            <a:pPr>
              <a:lnSpc>
                <a:spcPct val="90000"/>
              </a:lnSpc>
              <a:spcBef>
                <a:spcPct val="20000"/>
              </a:spcBef>
              <a:buClr>
                <a:schemeClr val="tx1"/>
              </a:buClr>
              <a:buSzPct val="70000"/>
              <a:buFont typeface="Wingdings" panose="05000000000000000000" pitchFamily="2" charset="2"/>
              <a:buNone/>
            </a:pPr>
            <a:endParaRPr lang="en-US" sz="1400" dirty="0">
              <a:latin typeface="Times New Roman" panose="02020603050405020304" pitchFamily="18"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checkboxlist</a:t>
            </a:r>
            <a:endParaRPr lang="zh-CN" altLang="en-US" dirty="0"/>
          </a:p>
        </p:txBody>
      </p:sp>
      <p:sp>
        <p:nvSpPr>
          <p:cNvPr id="5" name="TextBox 19"/>
          <p:cNvSpPr txBox="1">
            <a:spLocks noChangeArrowheads="1"/>
          </p:cNvSpPr>
          <p:nvPr/>
        </p:nvSpPr>
        <p:spPr bwMode="auto">
          <a:xfrm>
            <a:off x="586494" y="1251479"/>
            <a:ext cx="8143875" cy="3539426"/>
          </a:xfrm>
          <a:prstGeom prst="rect">
            <a:avLst/>
          </a:prstGeom>
          <a:noFill/>
          <a:ln w="9525">
            <a:noFill/>
            <a:miter lim="800000"/>
          </a:ln>
        </p:spPr>
        <p:txBody>
          <a:bodyPr lIns="91436" tIns="45718" rIns="91436" bIns="45718">
            <a:spAutoFit/>
          </a:bodyPr>
          <a:lstStyle/>
          <a:p>
            <a:pPr>
              <a:lnSpc>
                <a:spcPct val="90000"/>
              </a:lnSpc>
              <a:spcBef>
                <a:spcPct val="20000"/>
              </a:spcBef>
              <a:buClr>
                <a:schemeClr val="tx1"/>
              </a:buClr>
              <a:buSzPct val="70000"/>
              <a:buFont typeface="Wingdings" panose="05000000000000000000" pitchFamily="2" charset="2"/>
              <a:buNone/>
            </a:pPr>
            <a:r>
              <a:rPr lang="zh-CN" altLang="en-US" sz="1600" b="1" dirty="0">
                <a:solidFill>
                  <a:srgbClr val="0000FF"/>
                </a:solidFill>
                <a:latin typeface="宋体" panose="02010600030101010101" pitchFamily="2" charset="-122"/>
                <a:ea typeface="宋体" panose="02010600030101010101" pitchFamily="2" charset="-122"/>
              </a:rPr>
              <a:t>如果集合里存放的是</a:t>
            </a:r>
            <a:r>
              <a:rPr lang="en-US" sz="1600" b="1" dirty="0" smtClean="0">
                <a:solidFill>
                  <a:srgbClr val="0000FF"/>
                </a:solidFill>
                <a:latin typeface="宋体" panose="02010600030101010101" pitchFamily="2" charset="-122"/>
                <a:ea typeface="宋体" panose="02010600030101010101" pitchFamily="2" charset="-122"/>
              </a:rPr>
              <a:t>javabean</a:t>
            </a:r>
            <a:r>
              <a:rPr lang="zh-CN" altLang="en-US" sz="1600" b="1" dirty="0" smtClean="0">
                <a:solidFill>
                  <a:srgbClr val="0000FF"/>
                </a:solidFill>
                <a:latin typeface="宋体" panose="02010600030101010101" pitchFamily="2" charset="-122"/>
                <a:ea typeface="宋体" panose="02010600030101010101" pitchFamily="2" charset="-122"/>
              </a:rPr>
              <a:t>：</a:t>
            </a:r>
            <a:endParaRPr lang="en-US" sz="1600" b="1" dirty="0">
              <a:solidFill>
                <a:srgbClr val="0000FF"/>
              </a:solidFill>
              <a:latin typeface="宋体" panose="02010600030101010101" pitchFamily="2" charset="-122"/>
              <a:ea typeface="宋体" panose="02010600030101010101" pitchFamily="2" charset="-122"/>
            </a:endParaRPr>
          </a:p>
          <a:p>
            <a:r>
              <a:rPr lang="zh-CN" altLang="en-US" sz="1400" dirty="0">
                <a:latin typeface="Times New Roman" panose="02020603050405020304" pitchFamily="18" charset="0"/>
              </a:rPr>
              <a:t> </a:t>
            </a:r>
            <a:r>
              <a:rPr lang="en-US" sz="1400" dirty="0">
                <a:latin typeface="Times New Roman" panose="02020603050405020304" pitchFamily="18" charset="0"/>
              </a:rPr>
              <a:t>&lt;%</a:t>
            </a:r>
            <a:endParaRPr lang="en-US" sz="1400" dirty="0">
              <a:latin typeface="Times New Roman" panose="02020603050405020304" pitchFamily="18" charset="0"/>
            </a:endParaRPr>
          </a:p>
          <a:p>
            <a:r>
              <a:rPr lang="en-US" sz="1400" dirty="0">
                <a:latin typeface="Times New Roman" panose="02020603050405020304" pitchFamily="18" charset="0"/>
              </a:rPr>
              <a:t>  Person person1 = new Person(1,"</a:t>
            </a:r>
            <a:r>
              <a:rPr lang="zh-CN" altLang="en-US" sz="1400" dirty="0">
                <a:latin typeface="Times New Roman" panose="02020603050405020304" pitchFamily="18" charset="0"/>
              </a:rPr>
              <a:t>第一个</a:t>
            </a:r>
            <a:r>
              <a:rPr lang="en-US" sz="1400" dirty="0">
                <a:latin typeface="Times New Roman" panose="02020603050405020304" pitchFamily="18" charset="0"/>
              </a:rPr>
              <a:t>");</a:t>
            </a:r>
            <a:endParaRPr lang="en-US" sz="1400" dirty="0">
              <a:latin typeface="Times New Roman" panose="02020603050405020304" pitchFamily="18" charset="0"/>
            </a:endParaRPr>
          </a:p>
          <a:p>
            <a:r>
              <a:rPr lang="en-US" sz="1400" dirty="0">
                <a:latin typeface="Times New Roman" panose="02020603050405020304" pitchFamily="18" charset="0"/>
              </a:rPr>
              <a:t>  Person person2 = new Person(2,"</a:t>
            </a:r>
            <a:r>
              <a:rPr lang="zh-CN" altLang="en-US" sz="1400" dirty="0">
                <a:latin typeface="Times New Roman" panose="02020603050405020304" pitchFamily="18" charset="0"/>
              </a:rPr>
              <a:t>第二个</a:t>
            </a:r>
            <a:r>
              <a:rPr lang="en-US" sz="1400" dirty="0">
                <a:latin typeface="Times New Roman" panose="02020603050405020304" pitchFamily="18" charset="0"/>
              </a:rPr>
              <a:t>");</a:t>
            </a:r>
            <a:endParaRPr lang="en-US" sz="1400" dirty="0">
              <a:latin typeface="Times New Roman" panose="02020603050405020304" pitchFamily="18" charset="0"/>
            </a:endParaRPr>
          </a:p>
          <a:p>
            <a:r>
              <a:rPr lang="en-US" sz="1400" dirty="0">
                <a:latin typeface="Times New Roman" panose="02020603050405020304" pitchFamily="18" charset="0"/>
              </a:rPr>
              <a:t>  List&lt;Person&gt; list = new ArrayList&lt;Person&gt;();</a:t>
            </a:r>
            <a:endParaRPr lang="en-US" sz="1400" dirty="0">
              <a:latin typeface="Times New Roman" panose="02020603050405020304" pitchFamily="18" charset="0"/>
            </a:endParaRPr>
          </a:p>
          <a:p>
            <a:r>
              <a:rPr lang="en-US" sz="1400" dirty="0">
                <a:latin typeface="Times New Roman" panose="02020603050405020304" pitchFamily="18" charset="0"/>
              </a:rPr>
              <a:t>  </a:t>
            </a:r>
            <a:r>
              <a:rPr lang="en-US" sz="1400" dirty="0" err="1">
                <a:latin typeface="Times New Roman" panose="02020603050405020304" pitchFamily="18" charset="0"/>
              </a:rPr>
              <a:t>list.add</a:t>
            </a:r>
            <a:r>
              <a:rPr lang="en-US" sz="1400" dirty="0">
                <a:latin typeface="Times New Roman" panose="02020603050405020304" pitchFamily="18" charset="0"/>
              </a:rPr>
              <a:t>(person1);</a:t>
            </a:r>
            <a:endParaRPr lang="en-US" sz="1400" dirty="0">
              <a:latin typeface="Times New Roman" panose="02020603050405020304" pitchFamily="18" charset="0"/>
            </a:endParaRPr>
          </a:p>
          <a:p>
            <a:r>
              <a:rPr lang="en-US" sz="1400" dirty="0">
                <a:latin typeface="Times New Roman" panose="02020603050405020304" pitchFamily="18" charset="0"/>
              </a:rPr>
              <a:t>  </a:t>
            </a:r>
            <a:r>
              <a:rPr lang="en-US" sz="1400" dirty="0" err="1">
                <a:latin typeface="Times New Roman" panose="02020603050405020304" pitchFamily="18" charset="0"/>
              </a:rPr>
              <a:t>list.add</a:t>
            </a:r>
            <a:r>
              <a:rPr lang="en-US" sz="1400" dirty="0">
                <a:latin typeface="Times New Roman" panose="02020603050405020304" pitchFamily="18" charset="0"/>
              </a:rPr>
              <a:t>(person2);</a:t>
            </a:r>
            <a:endParaRPr lang="en-US" sz="1400" dirty="0">
              <a:latin typeface="Times New Roman" panose="02020603050405020304" pitchFamily="18" charset="0"/>
            </a:endParaRPr>
          </a:p>
          <a:p>
            <a:r>
              <a:rPr lang="en-US" sz="1400" dirty="0">
                <a:latin typeface="Times New Roman" panose="02020603050405020304" pitchFamily="18" charset="0"/>
              </a:rPr>
              <a:t>  </a:t>
            </a:r>
            <a:r>
              <a:rPr lang="en-US" sz="1400" dirty="0" err="1">
                <a:latin typeface="Times New Roman" panose="02020603050405020304" pitchFamily="18" charset="0"/>
              </a:rPr>
              <a:t>request.setAttribute</a:t>
            </a:r>
            <a:r>
              <a:rPr lang="en-US" sz="1400" dirty="0">
                <a:latin typeface="Times New Roman" panose="02020603050405020304" pitchFamily="18" charset="0"/>
              </a:rPr>
              <a:t>("</a:t>
            </a:r>
            <a:r>
              <a:rPr lang="en-US" sz="1400" dirty="0" err="1">
                <a:latin typeface="Times New Roman" panose="02020603050405020304" pitchFamily="18" charset="0"/>
              </a:rPr>
              <a:t>persons",list</a:t>
            </a:r>
            <a:r>
              <a:rPr lang="en-US" sz="1400" dirty="0">
                <a:latin typeface="Times New Roman" panose="02020603050405020304" pitchFamily="18" charset="0"/>
              </a:rPr>
              <a:t>);</a:t>
            </a:r>
            <a:endParaRPr lang="en-US" sz="1400" dirty="0">
              <a:latin typeface="Times New Roman" panose="02020603050405020304" pitchFamily="18" charset="0"/>
            </a:endParaRPr>
          </a:p>
          <a:p>
            <a:r>
              <a:rPr lang="zh-CN" altLang="en-US" sz="1400" dirty="0">
                <a:latin typeface="Times New Roman" panose="02020603050405020304" pitchFamily="18" charset="0"/>
              </a:rPr>
              <a:t>  </a:t>
            </a:r>
            <a:r>
              <a:rPr lang="en-US" sz="1400" dirty="0">
                <a:latin typeface="Times New Roman" panose="02020603050405020304" pitchFamily="18" charset="0"/>
              </a:rPr>
              <a:t>%&gt;</a:t>
            </a:r>
            <a:endParaRPr lang="en-US" sz="1400" dirty="0">
              <a:latin typeface="Times New Roman" panose="02020603050405020304" pitchFamily="18" charset="0"/>
            </a:endParaRPr>
          </a:p>
          <a:p>
            <a:r>
              <a:rPr lang="en-US" sz="1400" dirty="0">
                <a:latin typeface="Times New Roman" panose="02020603050405020304" pitchFamily="18" charset="0"/>
              </a:rPr>
              <a:t>&lt;s:checkboxlist name="beans" list="#</a:t>
            </a:r>
            <a:r>
              <a:rPr lang="en-US" sz="1400" dirty="0" err="1">
                <a:latin typeface="Times New Roman" panose="02020603050405020304" pitchFamily="18" charset="0"/>
              </a:rPr>
              <a:t>request.persons</a:t>
            </a:r>
            <a:r>
              <a:rPr lang="en-US" sz="1400" dirty="0">
                <a:latin typeface="Times New Roman" panose="02020603050405020304" pitchFamily="18" charset="0"/>
              </a:rPr>
              <a:t>" listKey="</a:t>
            </a:r>
            <a:r>
              <a:rPr lang="en-US" sz="1400" dirty="0">
                <a:solidFill>
                  <a:srgbClr val="C00000"/>
                </a:solidFill>
                <a:latin typeface="Times New Roman" panose="02020603050405020304" pitchFamily="18" charset="0"/>
              </a:rPr>
              <a:t>id</a:t>
            </a:r>
            <a:r>
              <a:rPr lang="en-US" sz="1400" dirty="0">
                <a:latin typeface="Times New Roman" panose="02020603050405020304" pitchFamily="18" charset="0"/>
              </a:rPr>
              <a:t>" listValue="</a:t>
            </a:r>
            <a:r>
              <a:rPr lang="en-US" sz="1400" dirty="0">
                <a:solidFill>
                  <a:srgbClr val="C00000"/>
                </a:solidFill>
                <a:latin typeface="Times New Roman" panose="02020603050405020304" pitchFamily="18" charset="0"/>
              </a:rPr>
              <a:t>name</a:t>
            </a:r>
            <a:r>
              <a:rPr lang="en-US" sz="1400" dirty="0">
                <a:latin typeface="Times New Roman" panose="02020603050405020304" pitchFamily="18" charset="0"/>
              </a:rPr>
              <a:t>"/&gt;</a:t>
            </a:r>
            <a:endParaRPr lang="en-US" sz="1400" dirty="0">
              <a:latin typeface="Times New Roman" panose="02020603050405020304" pitchFamily="18" charset="0"/>
            </a:endParaRPr>
          </a:p>
          <a:p>
            <a:r>
              <a:rPr lang="en-US" sz="1400" b="1" dirty="0">
                <a:latin typeface="Times New Roman" panose="02020603050405020304" pitchFamily="18" charset="0"/>
              </a:rPr>
              <a:t>id</a:t>
            </a:r>
            <a:r>
              <a:rPr lang="zh-CN" altLang="en-US" sz="1400" b="1" dirty="0">
                <a:latin typeface="Times New Roman" panose="02020603050405020304" pitchFamily="18" charset="0"/>
              </a:rPr>
              <a:t>和</a:t>
            </a:r>
            <a:r>
              <a:rPr lang="en-US" sz="1400" b="1" dirty="0">
                <a:latin typeface="Times New Roman" panose="02020603050405020304" pitchFamily="18" charset="0"/>
              </a:rPr>
              <a:t>name</a:t>
            </a:r>
            <a:r>
              <a:rPr lang="zh-CN" altLang="en-US" sz="1400" b="1" dirty="0">
                <a:latin typeface="Times New Roman" panose="02020603050405020304" pitchFamily="18" charset="0"/>
              </a:rPr>
              <a:t>为</a:t>
            </a:r>
            <a:r>
              <a:rPr lang="en-US" sz="1400" b="1" dirty="0">
                <a:latin typeface="Times New Roman" panose="02020603050405020304" pitchFamily="18" charset="0"/>
              </a:rPr>
              <a:t>Person</a:t>
            </a:r>
            <a:r>
              <a:rPr lang="zh-CN" altLang="en-US" sz="1400" b="1" dirty="0">
                <a:latin typeface="Times New Roman" panose="02020603050405020304" pitchFamily="18" charset="0"/>
              </a:rPr>
              <a:t>的属性</a:t>
            </a:r>
            <a:endParaRPr lang="en-US" sz="1400" b="1" dirty="0">
              <a:latin typeface="Times New Roman" panose="02020603050405020304" pitchFamily="18" charset="0"/>
            </a:endParaRPr>
          </a:p>
          <a:p>
            <a:endParaRPr lang="en-US" sz="1400" dirty="0">
              <a:latin typeface="Times New Roman" panose="02020603050405020304" pitchFamily="18" charset="0"/>
            </a:endParaRPr>
          </a:p>
          <a:p>
            <a:r>
              <a:rPr lang="zh-CN" altLang="en-US" sz="1400" dirty="0">
                <a:latin typeface="Times New Roman" panose="02020603050405020304" pitchFamily="18" charset="0"/>
              </a:rPr>
              <a:t>生成如下</a:t>
            </a:r>
            <a:r>
              <a:rPr lang="en-US" sz="1400" dirty="0">
                <a:latin typeface="Times New Roman" panose="02020603050405020304" pitchFamily="18" charset="0"/>
              </a:rPr>
              <a:t>html</a:t>
            </a:r>
            <a:r>
              <a:rPr lang="zh-CN" altLang="en-US" sz="1400" dirty="0">
                <a:latin typeface="Times New Roman" panose="02020603050405020304" pitchFamily="18" charset="0"/>
              </a:rPr>
              <a:t>代码：</a:t>
            </a:r>
            <a:endParaRPr lang="en-US" sz="1400" b="1" dirty="0">
              <a:solidFill>
                <a:srgbClr val="FF0000"/>
              </a:solidFill>
              <a:latin typeface="Times New Roman" panose="02020603050405020304" pitchFamily="18" charset="0"/>
            </a:endParaRPr>
          </a:p>
          <a:p>
            <a:r>
              <a:rPr lang="en-US" sz="1400" dirty="0">
                <a:latin typeface="Times New Roman" panose="02020603050405020304" pitchFamily="18" charset="0"/>
              </a:rPr>
              <a:t>&lt;input type="checkbox" name=</a:t>
            </a:r>
            <a:r>
              <a:rPr lang="en-US" sz="1400" dirty="0">
                <a:latin typeface="Arial" panose="020B0604020202020204"/>
              </a:rPr>
              <a:t>“</a:t>
            </a:r>
            <a:r>
              <a:rPr lang="en-US" sz="1400" dirty="0">
                <a:latin typeface="Times New Roman" panose="02020603050405020304" pitchFamily="18" charset="0"/>
              </a:rPr>
              <a:t>beans" value="1"/&gt;&lt;label&gt;</a:t>
            </a:r>
            <a:r>
              <a:rPr lang="zh-CN" altLang="en-US" sz="1400" dirty="0">
                <a:latin typeface="Times New Roman" panose="02020603050405020304" pitchFamily="18" charset="0"/>
              </a:rPr>
              <a:t>第一个</a:t>
            </a:r>
            <a:r>
              <a:rPr lang="en-US" sz="1400" dirty="0">
                <a:latin typeface="Times New Roman" panose="02020603050405020304" pitchFamily="18" charset="0"/>
              </a:rPr>
              <a:t>&lt;/label&gt;</a:t>
            </a:r>
            <a:endParaRPr lang="en-US" sz="1400" dirty="0">
              <a:latin typeface="Times New Roman" panose="02020603050405020304" pitchFamily="18" charset="0"/>
            </a:endParaRPr>
          </a:p>
          <a:p>
            <a:r>
              <a:rPr lang="en-US" sz="1400" dirty="0">
                <a:latin typeface="Times New Roman" panose="02020603050405020304" pitchFamily="18" charset="0"/>
              </a:rPr>
              <a:t>&lt;input type="checkbox" name=</a:t>
            </a:r>
            <a:r>
              <a:rPr lang="en-US" sz="1400" dirty="0">
                <a:latin typeface="Arial" panose="020B0604020202020204"/>
              </a:rPr>
              <a:t>“</a:t>
            </a:r>
            <a:r>
              <a:rPr lang="en-US" sz="1400" dirty="0">
                <a:latin typeface="Times New Roman" panose="02020603050405020304" pitchFamily="18" charset="0"/>
              </a:rPr>
              <a:t>beans" value="2"/&gt;&lt;label&gt;</a:t>
            </a:r>
            <a:r>
              <a:rPr lang="zh-CN" altLang="en-US" sz="1400" dirty="0">
                <a:latin typeface="Times New Roman" panose="02020603050405020304" pitchFamily="18" charset="0"/>
              </a:rPr>
              <a:t>第二个</a:t>
            </a:r>
            <a:r>
              <a:rPr lang="en-US" sz="1400" dirty="0">
                <a:latin typeface="Times New Roman" panose="02020603050405020304" pitchFamily="18" charset="0"/>
              </a:rPr>
              <a:t>&lt;/label&gt;</a:t>
            </a:r>
            <a:endParaRPr lang="en-US" sz="1400" dirty="0">
              <a:latin typeface="Times New Roman" panose="02020603050405020304" pitchFamily="18" charset="0"/>
            </a:endParaRPr>
          </a:p>
          <a:p>
            <a:pPr>
              <a:lnSpc>
                <a:spcPct val="90000"/>
              </a:lnSpc>
              <a:spcBef>
                <a:spcPct val="20000"/>
              </a:spcBef>
              <a:buClr>
                <a:schemeClr val="tx1"/>
              </a:buClr>
              <a:buSzPct val="70000"/>
              <a:buFont typeface="Wingdings" panose="05000000000000000000" pitchFamily="2" charset="2"/>
              <a:buNone/>
            </a:pPr>
            <a:r>
              <a:rPr lang="en-US" sz="1400" dirty="0">
                <a:latin typeface="Times New Roman" panose="02020603050405020304" pitchFamily="18" charset="0"/>
              </a:rPr>
              <a:t> </a:t>
            </a:r>
            <a:endParaRPr lang="en-US" sz="1400" dirty="0">
              <a:latin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Struts2</a:t>
            </a:r>
            <a:r>
              <a:rPr lang="zh-CN" altLang="en-US" dirty="0"/>
              <a:t>处理流程</a:t>
            </a:r>
            <a:endParaRPr lang="zh-CN" altLang="en-US" dirty="0"/>
          </a:p>
        </p:txBody>
      </p:sp>
      <p:cxnSp>
        <p:nvCxnSpPr>
          <p:cNvPr id="4" name="直接箭头连接符 14"/>
          <p:cNvCxnSpPr>
            <a:cxnSpLocks noChangeShapeType="1"/>
          </p:cNvCxnSpPr>
          <p:nvPr/>
        </p:nvCxnSpPr>
        <p:spPr bwMode="auto">
          <a:xfrm>
            <a:off x="4033429" y="2818398"/>
            <a:ext cx="0" cy="357188"/>
          </a:xfrm>
          <a:prstGeom prst="straightConnector1">
            <a:avLst/>
          </a:prstGeom>
          <a:ln>
            <a:tailEnd type="arrow" w="med" len="med"/>
          </a:ln>
        </p:spPr>
        <p:style>
          <a:lnRef idx="2">
            <a:schemeClr val="accent3"/>
          </a:lnRef>
          <a:fillRef idx="1">
            <a:schemeClr val="lt1"/>
          </a:fillRef>
          <a:effectRef idx="0">
            <a:schemeClr val="accent3"/>
          </a:effectRef>
          <a:fontRef idx="minor">
            <a:schemeClr val="dk1"/>
          </a:fontRef>
        </p:style>
      </p:cxnSp>
      <p:cxnSp>
        <p:nvCxnSpPr>
          <p:cNvPr id="5" name="直接箭头连接符 16"/>
          <p:cNvCxnSpPr>
            <a:cxnSpLocks noChangeShapeType="1"/>
          </p:cNvCxnSpPr>
          <p:nvPr/>
        </p:nvCxnSpPr>
        <p:spPr bwMode="auto">
          <a:xfrm>
            <a:off x="4033429" y="3532773"/>
            <a:ext cx="0" cy="285750"/>
          </a:xfrm>
          <a:prstGeom prst="straightConnector1">
            <a:avLst/>
          </a:prstGeom>
          <a:ln>
            <a:tailEnd type="arrow" w="med" len="med"/>
          </a:ln>
        </p:spPr>
        <p:style>
          <a:lnRef idx="2">
            <a:schemeClr val="accent3"/>
          </a:lnRef>
          <a:fillRef idx="1">
            <a:schemeClr val="lt1"/>
          </a:fillRef>
          <a:effectRef idx="0">
            <a:schemeClr val="accent3"/>
          </a:effectRef>
          <a:fontRef idx="minor">
            <a:schemeClr val="dk1"/>
          </a:fontRef>
        </p:style>
      </p:cxnSp>
      <p:cxnSp>
        <p:nvCxnSpPr>
          <p:cNvPr id="6" name="直接箭头连接符 18"/>
          <p:cNvCxnSpPr>
            <a:cxnSpLocks noChangeShapeType="1"/>
          </p:cNvCxnSpPr>
          <p:nvPr/>
        </p:nvCxnSpPr>
        <p:spPr bwMode="auto">
          <a:xfrm>
            <a:off x="4033429" y="4175711"/>
            <a:ext cx="0" cy="285750"/>
          </a:xfrm>
          <a:prstGeom prst="straightConnector1">
            <a:avLst/>
          </a:prstGeom>
          <a:ln>
            <a:tailEnd type="arrow" w="med" len="med"/>
          </a:ln>
        </p:spPr>
        <p:style>
          <a:lnRef idx="2">
            <a:schemeClr val="accent3"/>
          </a:lnRef>
          <a:fillRef idx="1">
            <a:schemeClr val="lt1"/>
          </a:fillRef>
          <a:effectRef idx="0">
            <a:schemeClr val="accent3"/>
          </a:effectRef>
          <a:fontRef idx="minor">
            <a:schemeClr val="dk1"/>
          </a:fontRef>
        </p:style>
      </p:cxnSp>
      <p:grpSp>
        <p:nvGrpSpPr>
          <p:cNvPr id="10" name="Group 10"/>
          <p:cNvGrpSpPr/>
          <p:nvPr/>
        </p:nvGrpSpPr>
        <p:grpSpPr bwMode="auto">
          <a:xfrm>
            <a:off x="675867" y="1603961"/>
            <a:ext cx="5500687" cy="3214687"/>
            <a:chOff x="0" y="0"/>
            <a:chExt cx="5500700" cy="3214687"/>
          </a:xfrm>
        </p:grpSpPr>
        <p:sp>
          <p:nvSpPr>
            <p:cNvPr id="11" name="矩形 5"/>
            <p:cNvSpPr>
              <a:spLocks noChangeArrowheads="1"/>
            </p:cNvSpPr>
            <p:nvPr/>
          </p:nvSpPr>
          <p:spPr bwMode="auto">
            <a:xfrm>
              <a:off x="1357312" y="142869"/>
              <a:ext cx="4143388" cy="357187"/>
            </a:xfrm>
            <a:prstGeom prst="rect">
              <a:avLst/>
            </a:prstGeom>
          </p:spPr>
          <p:style>
            <a:lnRef idx="2">
              <a:schemeClr val="accent3"/>
            </a:lnRef>
            <a:fillRef idx="1">
              <a:schemeClr val="lt1"/>
            </a:fillRef>
            <a:effectRef idx="0">
              <a:schemeClr val="accent3"/>
            </a:effectRef>
            <a:fontRef idx="minor">
              <a:schemeClr val="dk1"/>
            </a:fontRef>
          </p:style>
          <p:txBody>
            <a:bodyPr lIns="91436" tIns="45718" rIns="91436" bIns="45718"/>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20000"/>
                </a:spcBef>
                <a:buClr>
                  <a:schemeClr val="tx1"/>
                </a:buClr>
                <a:buSzPct val="70000"/>
                <a:buFont typeface="Wingdings" panose="05000000000000000000" pitchFamily="2" charset="2"/>
                <a:buNone/>
              </a:pPr>
              <a:r>
                <a:rPr lang="en-US" altLang="zh-CN" dirty="0"/>
                <a:t>StrutsPrepareAndExecuteFilter</a:t>
              </a:r>
              <a:endParaRPr lang="zh-CN" altLang="en-US" dirty="0"/>
            </a:p>
          </p:txBody>
        </p:sp>
        <p:sp>
          <p:nvSpPr>
            <p:cNvPr id="12" name="矩形 6"/>
            <p:cNvSpPr>
              <a:spLocks noChangeArrowheads="1"/>
            </p:cNvSpPr>
            <p:nvPr/>
          </p:nvSpPr>
          <p:spPr bwMode="auto">
            <a:xfrm>
              <a:off x="2000250" y="857250"/>
              <a:ext cx="2643187" cy="357187"/>
            </a:xfrm>
            <a:prstGeom prst="rect">
              <a:avLst/>
            </a:prstGeom>
          </p:spPr>
          <p:style>
            <a:lnRef idx="2">
              <a:schemeClr val="accent3"/>
            </a:lnRef>
            <a:fillRef idx="1">
              <a:schemeClr val="lt1"/>
            </a:fillRef>
            <a:effectRef idx="0">
              <a:schemeClr val="accent3"/>
            </a:effectRef>
            <a:fontRef idx="minor">
              <a:schemeClr val="dk1"/>
            </a:fontRef>
          </p:style>
          <p:txBody>
            <a:bodyPr lIns="91436" tIns="45718" rIns="91436" bIns="45718"/>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20000"/>
                </a:spcBef>
                <a:buClr>
                  <a:schemeClr val="tx1"/>
                </a:buClr>
                <a:buSzPct val="70000"/>
                <a:buFont typeface="Wingdings" panose="05000000000000000000" pitchFamily="2" charset="2"/>
                <a:buNone/>
              </a:pPr>
              <a:r>
                <a:rPr lang="en-US" altLang="zh-CN" dirty="0"/>
                <a:t>Interceptor</a:t>
              </a:r>
              <a:endParaRPr lang="zh-CN" altLang="en-US" dirty="0"/>
            </a:p>
          </p:txBody>
        </p:sp>
        <p:sp>
          <p:nvSpPr>
            <p:cNvPr id="13" name="矩形 7"/>
            <p:cNvSpPr>
              <a:spLocks noChangeArrowheads="1"/>
            </p:cNvSpPr>
            <p:nvPr/>
          </p:nvSpPr>
          <p:spPr bwMode="auto">
            <a:xfrm>
              <a:off x="2000250" y="1571625"/>
              <a:ext cx="2643187" cy="357187"/>
            </a:xfrm>
            <a:prstGeom prst="rect">
              <a:avLst/>
            </a:prstGeom>
          </p:spPr>
          <p:style>
            <a:lnRef idx="2">
              <a:schemeClr val="accent3"/>
            </a:lnRef>
            <a:fillRef idx="1">
              <a:schemeClr val="lt1"/>
            </a:fillRef>
            <a:effectRef idx="0">
              <a:schemeClr val="accent3"/>
            </a:effectRef>
            <a:fontRef idx="minor">
              <a:schemeClr val="dk1"/>
            </a:fontRef>
          </p:style>
          <p:txBody>
            <a:bodyPr lIns="91436" tIns="45718" rIns="91436" bIns="45718"/>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20000"/>
                </a:spcBef>
                <a:buClr>
                  <a:schemeClr val="tx1"/>
                </a:buClr>
                <a:buSzPct val="70000"/>
                <a:buFont typeface="Wingdings" panose="05000000000000000000" pitchFamily="2" charset="2"/>
                <a:buNone/>
              </a:pPr>
              <a:r>
                <a:rPr lang="en-US" altLang="zh-CN"/>
                <a:t>Action</a:t>
              </a:r>
              <a:endParaRPr lang="zh-CN" altLang="en-US"/>
            </a:p>
          </p:txBody>
        </p:sp>
        <p:sp>
          <p:nvSpPr>
            <p:cNvPr id="14" name="矩形 8"/>
            <p:cNvSpPr>
              <a:spLocks noChangeArrowheads="1"/>
            </p:cNvSpPr>
            <p:nvPr/>
          </p:nvSpPr>
          <p:spPr bwMode="auto">
            <a:xfrm>
              <a:off x="2000250" y="2214562"/>
              <a:ext cx="2643187" cy="357188"/>
            </a:xfrm>
            <a:prstGeom prst="rect">
              <a:avLst/>
            </a:prstGeom>
          </p:spPr>
          <p:style>
            <a:lnRef idx="2">
              <a:schemeClr val="accent3"/>
            </a:lnRef>
            <a:fillRef idx="1">
              <a:schemeClr val="lt1"/>
            </a:fillRef>
            <a:effectRef idx="0">
              <a:schemeClr val="accent3"/>
            </a:effectRef>
            <a:fontRef idx="minor">
              <a:schemeClr val="dk1"/>
            </a:fontRef>
          </p:style>
          <p:txBody>
            <a:bodyPr lIns="91436" tIns="45718" rIns="91436" bIns="45718"/>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20000"/>
                </a:spcBef>
                <a:buClr>
                  <a:schemeClr val="tx1"/>
                </a:buClr>
                <a:buSzPct val="70000"/>
                <a:buFont typeface="Wingdings" panose="05000000000000000000" pitchFamily="2" charset="2"/>
                <a:buNone/>
              </a:pPr>
              <a:r>
                <a:rPr lang="en-US" altLang="zh-CN"/>
                <a:t>Result</a:t>
              </a:r>
              <a:endParaRPr lang="zh-CN" altLang="en-US"/>
            </a:p>
          </p:txBody>
        </p:sp>
        <p:sp>
          <p:nvSpPr>
            <p:cNvPr id="15" name="矩形 9"/>
            <p:cNvSpPr>
              <a:spLocks noChangeArrowheads="1"/>
            </p:cNvSpPr>
            <p:nvPr/>
          </p:nvSpPr>
          <p:spPr bwMode="auto">
            <a:xfrm>
              <a:off x="2000250" y="2857500"/>
              <a:ext cx="2643187" cy="357187"/>
            </a:xfrm>
            <a:prstGeom prst="rect">
              <a:avLst/>
            </a:prstGeom>
          </p:spPr>
          <p:style>
            <a:lnRef idx="2">
              <a:schemeClr val="accent3"/>
            </a:lnRef>
            <a:fillRef idx="1">
              <a:schemeClr val="lt1"/>
            </a:fillRef>
            <a:effectRef idx="0">
              <a:schemeClr val="accent3"/>
            </a:effectRef>
            <a:fontRef idx="minor">
              <a:schemeClr val="dk1"/>
            </a:fontRef>
          </p:style>
          <p:txBody>
            <a:bodyPr lIns="91436" tIns="45718" rIns="91436" bIns="45718"/>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20000"/>
                </a:spcBef>
                <a:buClr>
                  <a:schemeClr val="tx1"/>
                </a:buClr>
                <a:buSzPct val="70000"/>
                <a:buFont typeface="Wingdings" panose="05000000000000000000" pitchFamily="2" charset="2"/>
                <a:buNone/>
              </a:pPr>
              <a:r>
                <a:rPr lang="en-US" altLang="zh-CN" dirty="0"/>
                <a:t>Jsp/html</a:t>
              </a:r>
              <a:endParaRPr lang="zh-CN" altLang="en-US" dirty="0"/>
            </a:p>
          </p:txBody>
        </p:sp>
        <p:cxnSp>
          <p:nvCxnSpPr>
            <p:cNvPr id="16" name="直接箭头连接符 21"/>
            <p:cNvCxnSpPr>
              <a:cxnSpLocks noChangeShapeType="1"/>
            </p:cNvCxnSpPr>
            <p:nvPr/>
          </p:nvCxnSpPr>
          <p:spPr bwMode="auto">
            <a:xfrm>
              <a:off x="0" y="285750"/>
              <a:ext cx="1357312" cy="1587"/>
            </a:xfrm>
            <a:prstGeom prst="straightConnector1">
              <a:avLst/>
            </a:prstGeom>
            <a:ln>
              <a:tailEnd type="arrow" w="med" len="med"/>
            </a:ln>
          </p:spPr>
          <p:style>
            <a:lnRef idx="2">
              <a:schemeClr val="accent3"/>
            </a:lnRef>
            <a:fillRef idx="1">
              <a:schemeClr val="lt1"/>
            </a:fillRef>
            <a:effectRef idx="0">
              <a:schemeClr val="accent3"/>
            </a:effectRef>
            <a:fontRef idx="minor">
              <a:schemeClr val="dk1"/>
            </a:fontRef>
          </p:style>
        </p:cxnSp>
        <p:sp>
          <p:nvSpPr>
            <p:cNvPr id="17" name="TextBox 22"/>
            <p:cNvSpPr txBox="1">
              <a:spLocks noChangeArrowheads="1"/>
            </p:cNvSpPr>
            <p:nvPr/>
          </p:nvSpPr>
          <p:spPr bwMode="auto">
            <a:xfrm>
              <a:off x="200006" y="0"/>
              <a:ext cx="800100" cy="258762"/>
            </a:xfrm>
            <a:prstGeom prst="rect">
              <a:avLst/>
            </a:prstGeom>
          </p:spPr>
          <p:style>
            <a:lnRef idx="2">
              <a:schemeClr val="accent3"/>
            </a:lnRef>
            <a:fillRef idx="1">
              <a:schemeClr val="lt1"/>
            </a:fillRef>
            <a:effectRef idx="0">
              <a:schemeClr val="accent3"/>
            </a:effectRef>
            <a:fontRef idx="minor">
              <a:schemeClr val="dk1"/>
            </a:fontRef>
          </p:style>
          <p:txBody>
            <a:bodyPr wrap="none" lIns="91436" tIns="45718" rIns="91436" bIns="45718">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20000"/>
                </a:spcBef>
                <a:buClr>
                  <a:schemeClr val="tx1"/>
                </a:buClr>
                <a:buSzPct val="70000"/>
                <a:buFont typeface="Wingdings" panose="05000000000000000000" pitchFamily="2" charset="2"/>
                <a:buNone/>
              </a:pPr>
              <a:r>
                <a:rPr lang="zh-CN" altLang="en-US" sz="1200"/>
                <a:t>用户请求</a:t>
              </a:r>
              <a:endParaRPr lang="zh-CN" altLang="en-US" sz="1200"/>
            </a:p>
          </p:txBody>
        </p:sp>
        <p:cxnSp>
          <p:nvCxnSpPr>
            <p:cNvPr id="18" name="直接箭头连接符 27"/>
            <p:cNvCxnSpPr>
              <a:cxnSpLocks noChangeShapeType="1"/>
            </p:cNvCxnSpPr>
            <p:nvPr/>
          </p:nvCxnSpPr>
          <p:spPr bwMode="auto">
            <a:xfrm rot="10800000">
              <a:off x="928676" y="3071812"/>
              <a:ext cx="1071562" cy="1588"/>
            </a:xfrm>
            <a:prstGeom prst="straightConnector1">
              <a:avLst/>
            </a:prstGeom>
            <a:ln>
              <a:tailEnd type="arrow" w="med" len="med"/>
            </a:ln>
          </p:spPr>
          <p:style>
            <a:lnRef idx="2">
              <a:schemeClr val="accent3"/>
            </a:lnRef>
            <a:fillRef idx="1">
              <a:schemeClr val="lt1"/>
            </a:fillRef>
            <a:effectRef idx="0">
              <a:schemeClr val="accent3"/>
            </a:effectRef>
            <a:fontRef idx="minor">
              <a:schemeClr val="dk1"/>
            </a:fontRef>
          </p:style>
        </p:cxnSp>
        <p:sp>
          <p:nvSpPr>
            <p:cNvPr id="19" name="TextBox 29"/>
            <p:cNvSpPr txBox="1">
              <a:spLocks noChangeArrowheads="1"/>
            </p:cNvSpPr>
            <p:nvPr/>
          </p:nvSpPr>
          <p:spPr bwMode="auto">
            <a:xfrm>
              <a:off x="1222361" y="2786062"/>
              <a:ext cx="492125" cy="258763"/>
            </a:xfrm>
            <a:prstGeom prst="rect">
              <a:avLst/>
            </a:prstGeom>
          </p:spPr>
          <p:style>
            <a:lnRef idx="2">
              <a:schemeClr val="accent3"/>
            </a:lnRef>
            <a:fillRef idx="1">
              <a:schemeClr val="lt1"/>
            </a:fillRef>
            <a:effectRef idx="0">
              <a:schemeClr val="accent3"/>
            </a:effectRef>
            <a:fontRef idx="minor">
              <a:schemeClr val="dk1"/>
            </a:fontRef>
          </p:style>
          <p:txBody>
            <a:bodyPr wrap="none" lIns="91436" tIns="45718" rIns="91436" bIns="45718">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20000"/>
                </a:spcBef>
                <a:buClr>
                  <a:schemeClr val="tx1"/>
                </a:buClr>
                <a:buSzPct val="70000"/>
                <a:buFont typeface="Wingdings" panose="05000000000000000000" pitchFamily="2" charset="2"/>
                <a:buNone/>
              </a:pPr>
              <a:r>
                <a:rPr lang="zh-CN" altLang="en-US" sz="1200"/>
                <a:t>响应</a:t>
              </a:r>
              <a:endParaRPr lang="zh-CN" altLang="en-US" sz="1200"/>
            </a:p>
          </p:txBody>
        </p:sp>
      </p:grpSp>
      <p:cxnSp>
        <p:nvCxnSpPr>
          <p:cNvPr id="20" name="直接箭头连接符 14"/>
          <p:cNvCxnSpPr>
            <a:cxnSpLocks noChangeShapeType="1"/>
          </p:cNvCxnSpPr>
          <p:nvPr/>
        </p:nvCxnSpPr>
        <p:spPr bwMode="auto">
          <a:xfrm>
            <a:off x="4033429" y="2104023"/>
            <a:ext cx="0" cy="357188"/>
          </a:xfrm>
          <a:prstGeom prst="straightConnector1">
            <a:avLst/>
          </a:prstGeom>
          <a:ln>
            <a:tailEnd type="arrow" w="med" len="med"/>
          </a:ln>
        </p:spPr>
        <p:style>
          <a:lnRef idx="2">
            <a:schemeClr val="accent3"/>
          </a:lnRef>
          <a:fillRef idx="1">
            <a:schemeClr val="lt1"/>
          </a:fillRef>
          <a:effectRef idx="0">
            <a:schemeClr val="accent3"/>
          </a:effectRef>
          <a:fontRef idx="minor">
            <a:schemeClr val="dk1"/>
          </a:fontRef>
        </p:style>
      </p:cxnSp>
      <p:sp>
        <p:nvSpPr>
          <p:cNvPr id="22" name="TextBox 23"/>
          <p:cNvSpPr txBox="1">
            <a:spLocks noChangeArrowheads="1"/>
          </p:cNvSpPr>
          <p:nvPr/>
        </p:nvSpPr>
        <p:spPr bwMode="auto">
          <a:xfrm>
            <a:off x="5390747" y="2559636"/>
            <a:ext cx="3414586" cy="258528"/>
          </a:xfrm>
          <a:prstGeom prst="rect">
            <a:avLst/>
          </a:prstGeom>
          <a:noFill/>
          <a:ln w="9525">
            <a:noFill/>
            <a:miter lim="800000"/>
          </a:ln>
        </p:spPr>
        <p:txBody>
          <a:bodyPr wrap="square" lIns="91436" tIns="45718" rIns="91436" bIns="45718">
            <a:spAutoFit/>
          </a:bodyPr>
          <a:lstStyle/>
          <a:p>
            <a:pPr>
              <a:lnSpc>
                <a:spcPct val="90000"/>
              </a:lnSpc>
              <a:spcBef>
                <a:spcPct val="20000"/>
              </a:spcBef>
              <a:buClr>
                <a:schemeClr val="tx1"/>
              </a:buClr>
              <a:buSzPct val="70000"/>
              <a:buFont typeface="Wingdings" panose="05000000000000000000" pitchFamily="2" charset="2"/>
              <a:buNone/>
            </a:pPr>
            <a:r>
              <a:rPr lang="en-US" sz="1200">
                <a:latin typeface="宋体" panose="02010600030101010101" pitchFamily="2" charset="-122"/>
                <a:ea typeface="宋体" panose="02010600030101010101" pitchFamily="2" charset="-122"/>
              </a:rPr>
              <a:t>Struts2</a:t>
            </a:r>
            <a:r>
              <a:rPr lang="zh-CN" altLang="en-US" sz="1200">
                <a:latin typeface="宋体" panose="02010600030101010101" pitchFamily="2" charset="-122"/>
                <a:ea typeface="宋体" panose="02010600030101010101" pitchFamily="2" charset="-122"/>
              </a:rPr>
              <a:t>内置的一些拦截器或用户自定义拦截器</a:t>
            </a:r>
            <a:endParaRPr lang="zh-CN" altLang="en-US" sz="1200">
              <a:latin typeface="宋体" panose="02010600030101010101" pitchFamily="2" charset="-122"/>
              <a:ea typeface="宋体" panose="02010600030101010101" pitchFamily="2" charset="-122"/>
            </a:endParaRPr>
          </a:p>
        </p:txBody>
      </p:sp>
      <p:sp>
        <p:nvSpPr>
          <p:cNvPr id="23" name="TextBox 24"/>
          <p:cNvSpPr txBox="1">
            <a:spLocks noChangeArrowheads="1"/>
          </p:cNvSpPr>
          <p:nvPr/>
        </p:nvSpPr>
        <p:spPr bwMode="auto">
          <a:xfrm>
            <a:off x="5390747" y="3247023"/>
            <a:ext cx="3340355" cy="258528"/>
          </a:xfrm>
          <a:prstGeom prst="rect">
            <a:avLst/>
          </a:prstGeom>
          <a:noFill/>
          <a:ln w="9525">
            <a:noFill/>
            <a:miter lim="800000"/>
          </a:ln>
        </p:spPr>
        <p:txBody>
          <a:bodyPr wrap="square" lIns="91436" tIns="45718" rIns="91436" bIns="45718">
            <a:spAutoFit/>
          </a:bodyPr>
          <a:lstStyle/>
          <a:p>
            <a:pPr>
              <a:lnSpc>
                <a:spcPct val="90000"/>
              </a:lnSpc>
              <a:spcBef>
                <a:spcPct val="20000"/>
              </a:spcBef>
              <a:buClr>
                <a:schemeClr val="tx1"/>
              </a:buClr>
              <a:buSzPct val="70000"/>
              <a:buFont typeface="Wingdings" panose="05000000000000000000" pitchFamily="2" charset="2"/>
              <a:buNone/>
            </a:pPr>
            <a:r>
              <a:rPr lang="zh-CN" altLang="en-US" sz="1200" dirty="0">
                <a:latin typeface="宋体" panose="02010600030101010101" pitchFamily="2" charset="-122"/>
                <a:ea typeface="宋体" panose="02010600030101010101" pitchFamily="2" charset="-122"/>
              </a:rPr>
              <a:t>用户编写的</a:t>
            </a:r>
            <a:r>
              <a:rPr lang="en-US" sz="1200" dirty="0">
                <a:latin typeface="宋体" panose="02010600030101010101" pitchFamily="2" charset="-122"/>
                <a:ea typeface="宋体" panose="02010600030101010101" pitchFamily="2" charset="-122"/>
              </a:rPr>
              <a:t>action</a:t>
            </a:r>
            <a:r>
              <a:rPr lang="zh-CN" altLang="en-US" sz="1200" dirty="0">
                <a:latin typeface="宋体" panose="02010600030101010101" pitchFamily="2" charset="-122"/>
                <a:ea typeface="宋体" panose="02010600030101010101" pitchFamily="2" charset="-122"/>
              </a:rPr>
              <a:t>类，类似</a:t>
            </a:r>
            <a:r>
              <a:rPr lang="en-US" sz="1200" dirty="0">
                <a:latin typeface="宋体" panose="02010600030101010101" pitchFamily="2" charset="-122"/>
                <a:ea typeface="宋体" panose="02010600030101010101" pitchFamily="2" charset="-122"/>
              </a:rPr>
              <a:t>struts1</a:t>
            </a:r>
            <a:r>
              <a:rPr lang="zh-CN" altLang="en-US" sz="1200" dirty="0">
                <a:latin typeface="宋体" panose="02010600030101010101" pitchFamily="2" charset="-122"/>
                <a:ea typeface="宋体" panose="02010600030101010101" pitchFamily="2" charset="-122"/>
              </a:rPr>
              <a:t>中的</a:t>
            </a:r>
            <a:r>
              <a:rPr lang="en-US" sz="1200" dirty="0">
                <a:latin typeface="宋体" panose="02010600030101010101" pitchFamily="2" charset="-122"/>
                <a:ea typeface="宋体" panose="02010600030101010101" pitchFamily="2" charset="-122"/>
              </a:rPr>
              <a:t>Action</a:t>
            </a:r>
            <a:endParaRPr lang="en-US" sz="1200" dirty="0">
              <a:latin typeface="宋体" panose="02010600030101010101" pitchFamily="2" charset="-122"/>
              <a:ea typeface="宋体" panose="02010600030101010101" pitchFamily="2" charset="-122"/>
            </a:endParaRPr>
          </a:p>
        </p:txBody>
      </p:sp>
      <p:graphicFrame>
        <p:nvGraphicFramePr>
          <p:cNvPr id="21" name="对象 20"/>
          <p:cNvGraphicFramePr>
            <a:graphicFrameLocks noChangeAspect="1"/>
          </p:cNvGraphicFramePr>
          <p:nvPr/>
        </p:nvGraphicFramePr>
        <p:xfrm>
          <a:off x="7060924" y="5325946"/>
          <a:ext cx="1625600" cy="711200"/>
        </p:xfrm>
        <a:graphic>
          <a:graphicData uri="http://schemas.openxmlformats.org/presentationml/2006/ole">
            <mc:AlternateContent xmlns:mc="http://schemas.openxmlformats.org/markup-compatibility/2006">
              <mc:Choice xmlns:v="urn:schemas-microsoft-com:vml" Requires="v">
                <p:oleObj spid="_x0000_s13976" name="包装程序外壳对象" showAsIcon="1" r:id="rId1" imgW="1209675" imgH="523875" progId="Package">
                  <p:embed/>
                </p:oleObj>
              </mc:Choice>
              <mc:Fallback>
                <p:oleObj name="包装程序外壳对象" showAsIcon="1" r:id="rId1" imgW="1209675" imgH="523875" progId="Package">
                  <p:embed/>
                  <p:pic>
                    <p:nvPicPr>
                      <p:cNvPr id="0" name="图片 13975"/>
                      <p:cNvPicPr/>
                      <p:nvPr/>
                    </p:nvPicPr>
                    <p:blipFill>
                      <a:blip r:embed="rId2"/>
                      <a:stretch>
                        <a:fillRect/>
                      </a:stretch>
                    </p:blipFill>
                    <p:spPr>
                      <a:xfrm>
                        <a:off x="7060924" y="5325946"/>
                        <a:ext cx="1625600" cy="711200"/>
                      </a:xfrm>
                      <a:prstGeom prst="rect">
                        <a:avLst/>
                      </a:prstGeom>
                    </p:spPr>
                  </p:pic>
                </p:oleObj>
              </mc:Fallback>
            </mc:AlternateContent>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radio</a:t>
            </a:r>
            <a:r>
              <a:rPr lang="zh-CN" altLang="en-US" dirty="0" smtClean="0"/>
              <a:t>标签</a:t>
            </a:r>
            <a:endParaRPr lang="zh-CN" altLang="en-US" dirty="0"/>
          </a:p>
        </p:txBody>
      </p:sp>
      <p:sp>
        <p:nvSpPr>
          <p:cNvPr id="4" name="TextBox 19"/>
          <p:cNvSpPr txBox="1">
            <a:spLocks noChangeArrowheads="1"/>
          </p:cNvSpPr>
          <p:nvPr/>
        </p:nvSpPr>
        <p:spPr bwMode="auto">
          <a:xfrm>
            <a:off x="697880" y="924102"/>
            <a:ext cx="8143875" cy="830993"/>
          </a:xfrm>
          <a:prstGeom prst="rect">
            <a:avLst/>
          </a:prstGeom>
          <a:noFill/>
          <a:ln w="9525">
            <a:noFill/>
            <a:miter lim="800000"/>
          </a:ln>
        </p:spPr>
        <p:txBody>
          <a:bodyPr lIns="91436" tIns="45718" rIns="91436" bIns="45718">
            <a:spAutoFit/>
          </a:bodyPr>
          <a:lstStyle/>
          <a:p>
            <a:r>
              <a:rPr lang="en-US" sz="1600" dirty="0">
                <a:latin typeface="宋体" panose="02010600030101010101" pitchFamily="2" charset="-122"/>
                <a:ea typeface="宋体" panose="02010600030101010101" pitchFamily="2" charset="-122"/>
              </a:rPr>
              <a:t>radio </a:t>
            </a:r>
            <a:r>
              <a:rPr lang="zh-CN" altLang="en-US" sz="1600" dirty="0">
                <a:latin typeface="宋体" panose="02010600030101010101" pitchFamily="2" charset="-122"/>
                <a:ea typeface="宋体" panose="02010600030101010101" pitchFamily="2" charset="-122"/>
              </a:rPr>
              <a:t>标签将呈现为一组单选按钮</a:t>
            </a:r>
            <a:r>
              <a:rPr lang="en-US"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单选按钮的个数与程序员通过该标签的 </a:t>
            </a:r>
            <a:r>
              <a:rPr lang="en-US" sz="1600" dirty="0">
                <a:latin typeface="宋体" panose="02010600030101010101" pitchFamily="2" charset="-122"/>
                <a:ea typeface="宋体" panose="02010600030101010101" pitchFamily="2" charset="-122"/>
              </a:rPr>
              <a:t>list </a:t>
            </a:r>
            <a:r>
              <a:rPr lang="zh-CN" altLang="en-US" sz="1600" dirty="0">
                <a:latin typeface="宋体" panose="02010600030101010101" pitchFamily="2" charset="-122"/>
                <a:ea typeface="宋体" panose="02010600030101010101" pitchFamily="2" charset="-122"/>
              </a:rPr>
              <a:t>属性提供的选项的个数相同</a:t>
            </a:r>
            <a:r>
              <a:rPr lang="en-US" sz="1600" dirty="0" smtClean="0">
                <a:latin typeface="宋体" panose="02010600030101010101" pitchFamily="2" charset="-122"/>
                <a:ea typeface="宋体" panose="02010600030101010101" pitchFamily="2" charset="-122"/>
              </a:rPr>
              <a:t>.</a:t>
            </a:r>
            <a:r>
              <a:rPr lang="zh-CN" altLang="en-US" sz="1600" dirty="0" smtClean="0">
                <a:latin typeface="宋体" panose="02010600030101010101" pitchFamily="2" charset="-122"/>
                <a:ea typeface="宋体" panose="02010600030101010101" pitchFamily="2" charset="-122"/>
              </a:rPr>
              <a:t>一般</a:t>
            </a:r>
            <a:r>
              <a:rPr lang="zh-CN" altLang="en-US" sz="1600" dirty="0">
                <a:latin typeface="宋体" panose="02010600030101010101" pitchFamily="2" charset="-122"/>
                <a:ea typeface="宋体" panose="02010600030101010101" pitchFamily="2" charset="-122"/>
              </a:rPr>
              <a:t>地</a:t>
            </a:r>
            <a:r>
              <a:rPr lang="en-US" sz="1600" dirty="0">
                <a:latin typeface="宋体" panose="02010600030101010101" pitchFamily="2" charset="-122"/>
                <a:ea typeface="宋体" panose="02010600030101010101" pitchFamily="2" charset="-122"/>
              </a:rPr>
              <a:t>, </a:t>
            </a:r>
            <a:r>
              <a:rPr lang="zh-CN" altLang="en-US" sz="1600" b="1" dirty="0">
                <a:solidFill>
                  <a:srgbClr val="FF3300"/>
                </a:solidFill>
                <a:latin typeface="宋体" panose="02010600030101010101" pitchFamily="2" charset="-122"/>
                <a:ea typeface="宋体" panose="02010600030101010101" pitchFamily="2" charset="-122"/>
              </a:rPr>
              <a:t>使用 </a:t>
            </a:r>
            <a:r>
              <a:rPr lang="en-US" sz="1600" b="1" dirty="0">
                <a:solidFill>
                  <a:srgbClr val="FF3300"/>
                </a:solidFill>
                <a:latin typeface="宋体" panose="02010600030101010101" pitchFamily="2" charset="-122"/>
                <a:ea typeface="宋体" panose="02010600030101010101" pitchFamily="2" charset="-122"/>
              </a:rPr>
              <a:t>radio </a:t>
            </a:r>
            <a:r>
              <a:rPr lang="zh-CN" altLang="en-US" sz="1600" b="1" dirty="0">
                <a:solidFill>
                  <a:srgbClr val="FF3300"/>
                </a:solidFill>
                <a:latin typeface="宋体" panose="02010600030101010101" pitchFamily="2" charset="-122"/>
                <a:ea typeface="宋体" panose="02010600030101010101" pitchFamily="2" charset="-122"/>
              </a:rPr>
              <a:t>标签实现 “多选一”</a:t>
            </a:r>
            <a:r>
              <a:rPr lang="en-US" sz="1600" b="1" dirty="0">
                <a:solidFill>
                  <a:srgbClr val="FF3300"/>
                </a:solidFill>
                <a:latin typeface="宋体" panose="02010600030101010101" pitchFamily="2" charset="-122"/>
                <a:ea typeface="宋体" panose="02010600030101010101" pitchFamily="2" charset="-122"/>
              </a:rPr>
              <a:t>, </a:t>
            </a:r>
            <a:r>
              <a:rPr lang="zh-CN" altLang="en-US" sz="1600" b="1" dirty="0">
                <a:solidFill>
                  <a:srgbClr val="FF3300"/>
                </a:solidFill>
                <a:latin typeface="宋体" panose="02010600030101010101" pitchFamily="2" charset="-122"/>
                <a:ea typeface="宋体" panose="02010600030101010101" pitchFamily="2" charset="-122"/>
              </a:rPr>
              <a:t>对于 “真</a:t>
            </a:r>
            <a:r>
              <a:rPr lang="en-US" sz="1600" b="1" dirty="0">
                <a:solidFill>
                  <a:srgbClr val="FF3300"/>
                </a:solidFill>
                <a:latin typeface="宋体" panose="02010600030101010101" pitchFamily="2" charset="-122"/>
                <a:ea typeface="宋体" panose="02010600030101010101" pitchFamily="2" charset="-122"/>
              </a:rPr>
              <a:t>/</a:t>
            </a:r>
            <a:r>
              <a:rPr lang="zh-CN" altLang="en-US" sz="1600" b="1" dirty="0">
                <a:solidFill>
                  <a:srgbClr val="FF3300"/>
                </a:solidFill>
                <a:latin typeface="宋体" panose="02010600030101010101" pitchFamily="2" charset="-122"/>
                <a:ea typeface="宋体" panose="02010600030101010101" pitchFamily="2" charset="-122"/>
              </a:rPr>
              <a:t>假” 则该使用 </a:t>
            </a:r>
            <a:r>
              <a:rPr lang="en-US" sz="1600" b="1" dirty="0">
                <a:solidFill>
                  <a:srgbClr val="FF3300"/>
                </a:solidFill>
                <a:latin typeface="宋体" panose="02010600030101010101" pitchFamily="2" charset="-122"/>
                <a:ea typeface="宋体" panose="02010600030101010101" pitchFamily="2" charset="-122"/>
              </a:rPr>
              <a:t>checkbox </a:t>
            </a:r>
            <a:r>
              <a:rPr lang="zh-CN" altLang="en-US" sz="1600" b="1" dirty="0">
                <a:solidFill>
                  <a:srgbClr val="FF3300"/>
                </a:solidFill>
                <a:latin typeface="宋体" panose="02010600030101010101" pitchFamily="2" charset="-122"/>
                <a:ea typeface="宋体" panose="02010600030101010101" pitchFamily="2" charset="-122"/>
              </a:rPr>
              <a:t>标签</a:t>
            </a:r>
            <a:r>
              <a:rPr lang="en-US" sz="1600" b="1" dirty="0">
                <a:solidFill>
                  <a:srgbClr val="FF3300"/>
                </a:solidFill>
                <a:latin typeface="宋体" panose="02010600030101010101" pitchFamily="2" charset="-122"/>
                <a:ea typeface="宋体" panose="02010600030101010101" pitchFamily="2" charset="-122"/>
              </a:rPr>
              <a:t>.</a:t>
            </a:r>
            <a:endParaRPr lang="en-US" sz="1600" b="1" dirty="0">
              <a:solidFill>
                <a:srgbClr val="FF3300"/>
              </a:solidFill>
              <a:latin typeface="宋体" panose="02010600030101010101" pitchFamily="2" charset="-122"/>
              <a:ea typeface="宋体" panose="02010600030101010101" pitchFamily="2" charset="-122"/>
            </a:endParaRPr>
          </a:p>
        </p:txBody>
      </p:sp>
      <p:sp>
        <p:nvSpPr>
          <p:cNvPr id="6" name="TextBox 19"/>
          <p:cNvSpPr txBox="1">
            <a:spLocks noChangeArrowheads="1"/>
          </p:cNvSpPr>
          <p:nvPr/>
        </p:nvSpPr>
        <p:spPr bwMode="auto">
          <a:xfrm>
            <a:off x="562414" y="2008644"/>
            <a:ext cx="8143875" cy="4185757"/>
          </a:xfrm>
          <a:prstGeom prst="rect">
            <a:avLst/>
          </a:prstGeom>
          <a:noFill/>
          <a:ln w="9525">
            <a:noFill/>
            <a:miter lim="800000"/>
          </a:ln>
        </p:spPr>
        <p:txBody>
          <a:bodyPr lIns="91436" tIns="45718" rIns="91436" bIns="45718">
            <a:spAutoFit/>
          </a:bodyPr>
          <a:lstStyle/>
          <a:p>
            <a:pPr>
              <a:lnSpc>
                <a:spcPct val="90000"/>
              </a:lnSpc>
              <a:spcBef>
                <a:spcPct val="20000"/>
              </a:spcBef>
              <a:buClr>
                <a:schemeClr val="tx1"/>
              </a:buClr>
              <a:buSzPct val="70000"/>
              <a:buFont typeface="Wingdings" panose="05000000000000000000" pitchFamily="2" charset="2"/>
              <a:buNone/>
            </a:pPr>
            <a:r>
              <a:rPr lang="zh-CN" altLang="en-US" sz="1400" dirty="0">
                <a:latin typeface="宋体" panose="02010600030101010101" pitchFamily="2" charset="-122"/>
                <a:ea typeface="宋体" panose="02010600030101010101" pitchFamily="2" charset="-122"/>
                <a:cs typeface="Times New Roman" panose="02020603050405020304" pitchFamily="18" charset="0"/>
              </a:rPr>
              <a:t>该标签的使用和</a:t>
            </a:r>
            <a:r>
              <a:rPr lang="en-US" sz="1400" dirty="0">
                <a:latin typeface="宋体" panose="02010600030101010101" pitchFamily="2" charset="-122"/>
                <a:ea typeface="宋体" panose="02010600030101010101" pitchFamily="2" charset="-122"/>
                <a:cs typeface="Times New Roman" panose="02020603050405020304" pitchFamily="18" charset="0"/>
              </a:rPr>
              <a:t>checkboxlist</a:t>
            </a:r>
            <a:r>
              <a:rPr lang="zh-CN" altLang="en-US" sz="1400" dirty="0">
                <a:latin typeface="宋体" panose="02010600030101010101" pitchFamily="2" charset="-122"/>
                <a:ea typeface="宋体" panose="02010600030101010101" pitchFamily="2" charset="-122"/>
                <a:cs typeface="Times New Roman" panose="02020603050405020304" pitchFamily="18" charset="0"/>
              </a:rPr>
              <a:t>复选框相同。</a:t>
            </a:r>
            <a:endParaRPr lang="en-US" sz="1400" dirty="0">
              <a:latin typeface="宋体" panose="02010600030101010101" pitchFamily="2" charset="-122"/>
              <a:ea typeface="宋体" panose="02010600030101010101" pitchFamily="2" charset="-122"/>
              <a:cs typeface="Times New Roman" panose="02020603050405020304" pitchFamily="18" charset="0"/>
            </a:endParaRPr>
          </a:p>
          <a:p>
            <a:pPr>
              <a:lnSpc>
                <a:spcPct val="90000"/>
              </a:lnSpc>
              <a:spcBef>
                <a:spcPct val="20000"/>
              </a:spcBef>
              <a:buClr>
                <a:schemeClr val="tx1"/>
              </a:buClr>
              <a:buSzPct val="70000"/>
            </a:pPr>
            <a:r>
              <a:rPr lang="zh-CN" altLang="en-US" sz="1400" dirty="0">
                <a:solidFill>
                  <a:srgbClr val="0000FF"/>
                </a:solidFill>
                <a:latin typeface="宋体" panose="02010600030101010101" pitchFamily="2" charset="-122"/>
                <a:ea typeface="宋体" panose="02010600030101010101" pitchFamily="2" charset="-122"/>
                <a:cs typeface="Times New Roman" panose="02020603050405020304" pitchFamily="18" charset="0"/>
              </a:rPr>
              <a:t>如果集合里存放的是</a:t>
            </a:r>
            <a:r>
              <a:rPr lang="en-US" sz="1400" dirty="0">
                <a:solidFill>
                  <a:srgbClr val="0000FF"/>
                </a:solidFill>
                <a:latin typeface="宋体" panose="02010600030101010101" pitchFamily="2" charset="-122"/>
                <a:ea typeface="宋体" panose="02010600030101010101" pitchFamily="2" charset="-122"/>
                <a:cs typeface="Times New Roman" panose="02020603050405020304" pitchFamily="18" charset="0"/>
              </a:rPr>
              <a:t>javabean</a:t>
            </a:r>
            <a:r>
              <a:rPr lang="en-US" sz="1400" dirty="0">
                <a:latin typeface="宋体" panose="02010600030101010101" pitchFamily="2" charset="-122"/>
                <a:ea typeface="宋体" panose="02010600030101010101" pitchFamily="2" charset="-122"/>
                <a:cs typeface="Times New Roman" panose="02020603050405020304" pitchFamily="18" charset="0"/>
              </a:rPr>
              <a:t>(id</a:t>
            </a:r>
            <a:r>
              <a:rPr lang="zh-CN" altLang="en-US" sz="1400" dirty="0">
                <a:latin typeface="宋体" panose="02010600030101010101" pitchFamily="2" charset="-122"/>
                <a:ea typeface="宋体" panose="02010600030101010101" pitchFamily="2" charset="-122"/>
                <a:cs typeface="Times New Roman" panose="02020603050405020304" pitchFamily="18" charset="0"/>
              </a:rPr>
              <a:t>和</a:t>
            </a:r>
            <a:r>
              <a:rPr lang="en-US" sz="1400" dirty="0">
                <a:latin typeface="宋体" panose="02010600030101010101" pitchFamily="2" charset="-122"/>
                <a:ea typeface="宋体" panose="02010600030101010101" pitchFamily="2" charset="-122"/>
                <a:cs typeface="Times New Roman" panose="02020603050405020304" pitchFamily="18" charset="0"/>
              </a:rPr>
              <a:t>name</a:t>
            </a:r>
            <a:r>
              <a:rPr lang="zh-CN" altLang="en-US" sz="1400" dirty="0">
                <a:latin typeface="宋体" panose="02010600030101010101" pitchFamily="2" charset="-122"/>
                <a:ea typeface="宋体" panose="02010600030101010101" pitchFamily="2" charset="-122"/>
                <a:cs typeface="Times New Roman" panose="02020603050405020304" pitchFamily="18" charset="0"/>
              </a:rPr>
              <a:t>为</a:t>
            </a:r>
            <a:r>
              <a:rPr lang="en-US" sz="1400" dirty="0">
                <a:latin typeface="宋体" panose="02010600030101010101" pitchFamily="2" charset="-122"/>
                <a:ea typeface="宋体" panose="02010600030101010101" pitchFamily="2" charset="-122"/>
                <a:cs typeface="Times New Roman" panose="02020603050405020304" pitchFamily="18" charset="0"/>
              </a:rPr>
              <a:t>Person</a:t>
            </a:r>
            <a:r>
              <a:rPr lang="zh-CN" altLang="en-US" sz="1400" dirty="0">
                <a:latin typeface="宋体" panose="02010600030101010101" pitchFamily="2" charset="-122"/>
                <a:ea typeface="宋体" panose="02010600030101010101" pitchFamily="2" charset="-122"/>
                <a:cs typeface="Times New Roman" panose="02020603050405020304" pitchFamily="18" charset="0"/>
              </a:rPr>
              <a:t>的属性</a:t>
            </a:r>
            <a:r>
              <a:rPr lang="en-US" sz="1400" dirty="0">
                <a:latin typeface="宋体" panose="02010600030101010101" pitchFamily="2" charset="-122"/>
                <a:ea typeface="宋体" panose="02010600030101010101" pitchFamily="2" charset="-122"/>
                <a:cs typeface="Times New Roman" panose="02020603050405020304" pitchFamily="18" charset="0"/>
              </a:rPr>
              <a:t>)</a:t>
            </a:r>
            <a:endParaRPr lang="en-US" sz="1400" dirty="0">
              <a:latin typeface="宋体" panose="02010600030101010101" pitchFamily="2" charset="-122"/>
              <a:ea typeface="宋体" panose="02010600030101010101" pitchFamily="2" charset="-122"/>
              <a:cs typeface="Times New Roman" panose="02020603050405020304" pitchFamily="18" charset="0"/>
            </a:endParaRPr>
          </a:p>
          <a:p>
            <a:r>
              <a:rPr lang="en-US" sz="1400" dirty="0">
                <a:solidFill>
                  <a:srgbClr val="FF0000"/>
                </a:solidFill>
                <a:latin typeface="Times New Roman" panose="02020603050405020304" pitchFamily="18" charset="0"/>
                <a:cs typeface="Times New Roman" panose="02020603050405020304" pitchFamily="18" charset="0"/>
              </a:rPr>
              <a:t>&lt;</a:t>
            </a:r>
            <a:r>
              <a:rPr lang="en-US" sz="1400" dirty="0" err="1">
                <a:solidFill>
                  <a:srgbClr val="FF0000"/>
                </a:solidFill>
                <a:latin typeface="Times New Roman" panose="02020603050405020304" pitchFamily="18" charset="0"/>
                <a:cs typeface="Times New Roman" panose="02020603050405020304" pitchFamily="18" charset="0"/>
              </a:rPr>
              <a:t>s:radio</a:t>
            </a:r>
            <a:r>
              <a:rPr lang="en-US" sz="1400" dirty="0">
                <a:solidFill>
                  <a:srgbClr val="FF0000"/>
                </a:solidFill>
                <a:latin typeface="Times New Roman" panose="02020603050405020304" pitchFamily="18" charset="0"/>
                <a:cs typeface="Times New Roman" panose="02020603050405020304" pitchFamily="18" charset="0"/>
              </a:rPr>
              <a:t> name="beans" list="#</a:t>
            </a:r>
            <a:r>
              <a:rPr lang="en-US" sz="1400" dirty="0" err="1">
                <a:solidFill>
                  <a:srgbClr val="FF0000"/>
                </a:solidFill>
                <a:latin typeface="Times New Roman" panose="02020603050405020304" pitchFamily="18" charset="0"/>
                <a:cs typeface="Times New Roman" panose="02020603050405020304" pitchFamily="18" charset="0"/>
              </a:rPr>
              <a:t>request.persons</a:t>
            </a:r>
            <a:r>
              <a:rPr lang="en-US" sz="1400" dirty="0">
                <a:solidFill>
                  <a:srgbClr val="FF0000"/>
                </a:solidFill>
                <a:latin typeface="Times New Roman" panose="02020603050405020304" pitchFamily="18" charset="0"/>
                <a:cs typeface="Times New Roman" panose="02020603050405020304" pitchFamily="18" charset="0"/>
              </a:rPr>
              <a:t>" listKey="personid" listValue="name"/&gt;</a:t>
            </a:r>
            <a:endParaRPr lang="en-US" sz="1400" dirty="0">
              <a:solidFill>
                <a:srgbClr val="FF0000"/>
              </a:solidFill>
              <a:latin typeface="Times New Roman" panose="02020603050405020304" pitchFamily="18" charset="0"/>
              <a:cs typeface="Times New Roman" panose="02020603050405020304" pitchFamily="18" charset="0"/>
            </a:endParaRPr>
          </a:p>
          <a:p>
            <a:r>
              <a:rPr lang="zh-CN" altLang="en-US" sz="1400" dirty="0">
                <a:latin typeface="宋体" panose="02010600030101010101" pitchFamily="2" charset="-122"/>
                <a:ea typeface="宋体" panose="02010600030101010101" pitchFamily="2" charset="-122"/>
                <a:cs typeface="Times New Roman" panose="02020603050405020304" pitchFamily="18" charset="0"/>
              </a:rPr>
              <a:t>生成如下</a:t>
            </a:r>
            <a:r>
              <a:rPr lang="en-US" sz="1400" dirty="0">
                <a:latin typeface="宋体" panose="02010600030101010101" pitchFamily="2" charset="-122"/>
                <a:ea typeface="宋体" panose="02010600030101010101" pitchFamily="2" charset="-122"/>
                <a:cs typeface="Times New Roman" panose="02020603050405020304" pitchFamily="18" charset="0"/>
              </a:rPr>
              <a:t>html</a:t>
            </a:r>
            <a:r>
              <a:rPr lang="zh-CN" altLang="en-US" sz="1400" dirty="0">
                <a:latin typeface="宋体" panose="02010600030101010101" pitchFamily="2" charset="-122"/>
                <a:ea typeface="宋体" panose="02010600030101010101" pitchFamily="2" charset="-122"/>
                <a:cs typeface="Times New Roman" panose="02020603050405020304" pitchFamily="18" charset="0"/>
              </a:rPr>
              <a:t>代码：</a:t>
            </a:r>
            <a:endParaRPr lang="en-US" sz="1400" b="1" dirty="0">
              <a:solidFill>
                <a:srgbClr val="FF0000"/>
              </a:solidFill>
              <a:latin typeface="宋体" panose="02010600030101010101" pitchFamily="2" charset="-122"/>
              <a:ea typeface="宋体" panose="02010600030101010101" pitchFamily="2" charset="-122"/>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&lt;input type="radio" name="beans" id="beans1" value="1"/&gt;&lt;label&gt;</a:t>
            </a:r>
            <a:r>
              <a:rPr lang="zh-CN" altLang="en-US" sz="1400" dirty="0">
                <a:latin typeface="Times New Roman" panose="02020603050405020304" pitchFamily="18" charset="0"/>
                <a:cs typeface="Times New Roman" panose="02020603050405020304" pitchFamily="18" charset="0"/>
              </a:rPr>
              <a:t>第一个</a:t>
            </a:r>
            <a:r>
              <a:rPr lang="en-US" sz="1400" dirty="0">
                <a:latin typeface="Times New Roman" panose="02020603050405020304" pitchFamily="18" charset="0"/>
                <a:cs typeface="Times New Roman" panose="02020603050405020304" pitchFamily="18" charset="0"/>
              </a:rPr>
              <a:t>&lt;/label&gt;</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&lt;input type="radio" name="beans" id="beans2" value="2"/&gt;&lt;label&gt;</a:t>
            </a:r>
            <a:r>
              <a:rPr lang="zh-CN" altLang="en-US" sz="1400" dirty="0">
                <a:latin typeface="Times New Roman" panose="02020603050405020304" pitchFamily="18" charset="0"/>
                <a:cs typeface="Times New Roman" panose="02020603050405020304" pitchFamily="18" charset="0"/>
              </a:rPr>
              <a:t>第二个</a:t>
            </a:r>
            <a:r>
              <a:rPr lang="en-US" sz="1400" dirty="0">
                <a:latin typeface="Times New Roman" panose="02020603050405020304" pitchFamily="18" charset="0"/>
                <a:cs typeface="Times New Roman" panose="02020603050405020304" pitchFamily="18" charset="0"/>
              </a:rPr>
              <a:t>&lt;/label&gt;</a:t>
            </a:r>
            <a:endParaRPr lang="en-US" sz="1400" b="1" dirty="0">
              <a:solidFill>
                <a:srgbClr val="0000FF"/>
              </a:solidFill>
              <a:latin typeface="Times New Roman" panose="02020603050405020304" pitchFamily="18" charset="0"/>
              <a:cs typeface="Times New Roman" panose="02020603050405020304" pitchFamily="18" charset="0"/>
            </a:endParaRPr>
          </a:p>
          <a:p>
            <a:r>
              <a:rPr lang="zh-CN" altLang="en-US" sz="1400" dirty="0">
                <a:solidFill>
                  <a:srgbClr val="0000FF"/>
                </a:solidFill>
                <a:latin typeface="宋体" panose="02010600030101010101" pitchFamily="2" charset="-122"/>
                <a:ea typeface="宋体" panose="02010600030101010101" pitchFamily="2" charset="-122"/>
                <a:cs typeface="Times New Roman" panose="02020603050405020304" pitchFamily="18" charset="0"/>
              </a:rPr>
              <a:t>如果集合为</a:t>
            </a:r>
            <a:r>
              <a:rPr lang="en-US" sz="1400" dirty="0">
                <a:solidFill>
                  <a:srgbClr val="0000FF"/>
                </a:solidFill>
                <a:latin typeface="宋体" panose="02010600030101010101" pitchFamily="2" charset="-122"/>
                <a:ea typeface="宋体" panose="02010600030101010101" pitchFamily="2" charset="-122"/>
                <a:cs typeface="Times New Roman" panose="02020603050405020304" pitchFamily="18" charset="0"/>
              </a:rPr>
              <a:t>MAP</a:t>
            </a:r>
            <a:endParaRPr lang="en-US" sz="1400" dirty="0">
              <a:latin typeface="宋体" panose="02010600030101010101" pitchFamily="2" charset="-122"/>
              <a:ea typeface="宋体" panose="02010600030101010101" pitchFamily="2" charset="-122"/>
              <a:cs typeface="Times New Roman" panose="02020603050405020304" pitchFamily="18" charset="0"/>
            </a:endParaRPr>
          </a:p>
          <a:p>
            <a:r>
              <a:rPr lang="en-US" sz="1400" dirty="0">
                <a:solidFill>
                  <a:srgbClr val="FF0000"/>
                </a:solidFill>
                <a:latin typeface="宋体" panose="02010600030101010101" pitchFamily="2" charset="-122"/>
                <a:ea typeface="宋体" panose="02010600030101010101" pitchFamily="2" charset="-122"/>
                <a:cs typeface="Times New Roman" panose="02020603050405020304" pitchFamily="18" charset="0"/>
              </a:rPr>
              <a:t>&lt;</a:t>
            </a:r>
            <a:r>
              <a:rPr lang="en-US" sz="1400" dirty="0" err="1">
                <a:solidFill>
                  <a:srgbClr val="FF0000"/>
                </a:solidFill>
                <a:latin typeface="宋体" panose="02010600030101010101" pitchFamily="2" charset="-122"/>
                <a:ea typeface="宋体" panose="02010600030101010101" pitchFamily="2" charset="-122"/>
                <a:cs typeface="Times New Roman" panose="02020603050405020304" pitchFamily="18" charset="0"/>
              </a:rPr>
              <a:t>s:radio</a:t>
            </a:r>
            <a:r>
              <a:rPr lang="en-US" sz="1400" dirty="0">
                <a:solidFill>
                  <a:srgbClr val="FF0000"/>
                </a:solidFill>
                <a:latin typeface="宋体" panose="02010600030101010101" pitchFamily="2" charset="-122"/>
                <a:ea typeface="宋体" panose="02010600030101010101" pitchFamily="2" charset="-122"/>
                <a:cs typeface="Times New Roman" panose="02020603050405020304" pitchFamily="18" charset="0"/>
              </a:rPr>
              <a:t> name="map" list="#{1:'</a:t>
            </a:r>
            <a:r>
              <a:rPr lang="zh-CN" altLang="en-US" sz="1400" dirty="0">
                <a:solidFill>
                  <a:srgbClr val="FF0000"/>
                </a:solidFill>
                <a:latin typeface="宋体" panose="02010600030101010101" pitchFamily="2" charset="-122"/>
                <a:ea typeface="宋体" panose="02010600030101010101" pitchFamily="2" charset="-122"/>
                <a:cs typeface="Times New Roman" panose="02020603050405020304" pitchFamily="18" charset="0"/>
              </a:rPr>
              <a:t>瑜珈用品</a:t>
            </a:r>
            <a:r>
              <a:rPr lang="en-US" sz="1400" dirty="0">
                <a:solidFill>
                  <a:srgbClr val="FF0000"/>
                </a:solidFill>
                <a:latin typeface="宋体" panose="02010600030101010101" pitchFamily="2" charset="-122"/>
                <a:ea typeface="宋体" panose="02010600030101010101" pitchFamily="2" charset="-122"/>
                <a:cs typeface="Times New Roman" panose="02020603050405020304" pitchFamily="18" charset="0"/>
              </a:rPr>
              <a:t>',2:'</a:t>
            </a:r>
            <a:r>
              <a:rPr lang="zh-CN" altLang="en-US" sz="1400" dirty="0">
                <a:solidFill>
                  <a:srgbClr val="FF0000"/>
                </a:solidFill>
                <a:latin typeface="宋体" panose="02010600030101010101" pitchFamily="2" charset="-122"/>
                <a:ea typeface="宋体" panose="02010600030101010101" pitchFamily="2" charset="-122"/>
                <a:cs typeface="Times New Roman" panose="02020603050405020304" pitchFamily="18" charset="0"/>
              </a:rPr>
              <a:t>户外用品</a:t>
            </a:r>
            <a:r>
              <a:rPr lang="en-US" sz="1400" dirty="0">
                <a:solidFill>
                  <a:srgbClr val="FF0000"/>
                </a:solidFill>
                <a:latin typeface="宋体" panose="02010600030101010101" pitchFamily="2" charset="-122"/>
                <a:ea typeface="宋体" panose="02010600030101010101" pitchFamily="2" charset="-122"/>
                <a:cs typeface="Times New Roman" panose="02020603050405020304" pitchFamily="18" charset="0"/>
              </a:rPr>
              <a:t>',3:'</a:t>
            </a:r>
            <a:r>
              <a:rPr lang="zh-CN" altLang="en-US" sz="1400" dirty="0">
                <a:solidFill>
                  <a:srgbClr val="FF0000"/>
                </a:solidFill>
                <a:latin typeface="宋体" panose="02010600030101010101" pitchFamily="2" charset="-122"/>
                <a:ea typeface="宋体" panose="02010600030101010101" pitchFamily="2" charset="-122"/>
                <a:cs typeface="Times New Roman" panose="02020603050405020304" pitchFamily="18" charset="0"/>
              </a:rPr>
              <a:t>球类</a:t>
            </a:r>
            <a:r>
              <a:rPr lang="en-US" sz="1400" dirty="0">
                <a:solidFill>
                  <a:srgbClr val="FF0000"/>
                </a:solidFill>
                <a:latin typeface="宋体" panose="02010600030101010101" pitchFamily="2" charset="-122"/>
                <a:ea typeface="宋体" panose="02010600030101010101" pitchFamily="2" charset="-122"/>
                <a:cs typeface="Times New Roman" panose="02020603050405020304" pitchFamily="18" charset="0"/>
              </a:rPr>
              <a:t>',4:'</a:t>
            </a:r>
            <a:r>
              <a:rPr lang="zh-CN" altLang="en-US" sz="1400" dirty="0">
                <a:solidFill>
                  <a:srgbClr val="FF0000"/>
                </a:solidFill>
                <a:latin typeface="宋体" panose="02010600030101010101" pitchFamily="2" charset="-122"/>
                <a:ea typeface="宋体" panose="02010600030101010101" pitchFamily="2" charset="-122"/>
                <a:cs typeface="Times New Roman" panose="02020603050405020304" pitchFamily="18" charset="0"/>
              </a:rPr>
              <a:t>自行车</a:t>
            </a:r>
            <a:r>
              <a:rPr lang="en-US" sz="1400" dirty="0">
                <a:solidFill>
                  <a:srgbClr val="FF0000"/>
                </a:solidFill>
                <a:latin typeface="宋体" panose="02010600030101010101" pitchFamily="2" charset="-122"/>
                <a:ea typeface="宋体" panose="02010600030101010101" pitchFamily="2" charset="-122"/>
                <a:cs typeface="Times New Roman" panose="02020603050405020304" pitchFamily="18" charset="0"/>
              </a:rPr>
              <a:t>'}" listKey="key" listValue="value“ value="1"/&gt;</a:t>
            </a:r>
            <a:endParaRPr lang="en-US" sz="1400" dirty="0">
              <a:solidFill>
                <a:srgbClr val="FF0000"/>
              </a:solidFill>
              <a:latin typeface="宋体" panose="02010600030101010101" pitchFamily="2" charset="-122"/>
              <a:ea typeface="宋体" panose="02010600030101010101" pitchFamily="2" charset="-122"/>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生成如下</a:t>
            </a:r>
            <a:r>
              <a:rPr lang="en-US" sz="1400" dirty="0">
                <a:latin typeface="Times New Roman" panose="02020603050405020304" pitchFamily="18" charset="0"/>
                <a:cs typeface="Times New Roman" panose="02020603050405020304" pitchFamily="18" charset="0"/>
              </a:rPr>
              <a:t>html</a:t>
            </a:r>
            <a:r>
              <a:rPr lang="zh-CN" altLang="en-US" sz="1400" dirty="0">
                <a:latin typeface="Times New Roman" panose="02020603050405020304" pitchFamily="18" charset="0"/>
                <a:cs typeface="Times New Roman" panose="02020603050405020304" pitchFamily="18" charset="0"/>
              </a:rPr>
              <a:t>代码：</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&lt;input type="radio" name="map" id="map1" value="1"/&gt;&lt;label for="map1"&gt;</a:t>
            </a:r>
            <a:r>
              <a:rPr lang="zh-CN" altLang="en-US" sz="1400" dirty="0">
                <a:latin typeface="Times New Roman" panose="02020603050405020304" pitchFamily="18" charset="0"/>
                <a:cs typeface="Times New Roman" panose="02020603050405020304" pitchFamily="18" charset="0"/>
              </a:rPr>
              <a:t>瑜珈用品</a:t>
            </a:r>
            <a:r>
              <a:rPr lang="en-US" sz="1400" dirty="0">
                <a:latin typeface="Times New Roman" panose="02020603050405020304" pitchFamily="18" charset="0"/>
                <a:cs typeface="Times New Roman" panose="02020603050405020304" pitchFamily="18" charset="0"/>
              </a:rPr>
              <a:t>&lt;/label&gt;</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&lt;input type="radio" name="map" id="map2" value="2"/&gt;&lt;label for="map2"&gt;</a:t>
            </a:r>
            <a:r>
              <a:rPr lang="zh-CN" altLang="en-US" sz="1400" dirty="0">
                <a:latin typeface="Times New Roman" panose="02020603050405020304" pitchFamily="18" charset="0"/>
                <a:cs typeface="Times New Roman" panose="02020603050405020304" pitchFamily="18" charset="0"/>
              </a:rPr>
              <a:t>户外用品</a:t>
            </a:r>
            <a:r>
              <a:rPr lang="en-US" sz="1400" dirty="0">
                <a:latin typeface="Times New Roman" panose="02020603050405020304" pitchFamily="18" charset="0"/>
                <a:cs typeface="Times New Roman" panose="02020603050405020304" pitchFamily="18" charset="0"/>
              </a:rPr>
              <a:t>&lt;/label&gt;</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&lt;input type="radio" name="map" id="map3" value="3"/&gt;&lt;label for="map3"&gt;</a:t>
            </a:r>
            <a:r>
              <a:rPr lang="zh-CN" altLang="en-US" sz="1400" dirty="0">
                <a:latin typeface="Times New Roman" panose="02020603050405020304" pitchFamily="18" charset="0"/>
                <a:cs typeface="Times New Roman" panose="02020603050405020304" pitchFamily="18" charset="0"/>
              </a:rPr>
              <a:t>球类</a:t>
            </a:r>
            <a:r>
              <a:rPr lang="en-US" sz="1400" dirty="0">
                <a:latin typeface="Times New Roman" panose="02020603050405020304" pitchFamily="18" charset="0"/>
                <a:cs typeface="Times New Roman" panose="02020603050405020304" pitchFamily="18" charset="0"/>
              </a:rPr>
              <a:t>&lt;/label&gt;</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&lt;input type="radio" name="map" id="map4" value="4"/&gt;&lt;label for="map4"&gt;</a:t>
            </a:r>
            <a:r>
              <a:rPr lang="zh-CN" altLang="en-US" sz="1400" dirty="0">
                <a:latin typeface="Times New Roman" panose="02020603050405020304" pitchFamily="18" charset="0"/>
                <a:cs typeface="Times New Roman" panose="02020603050405020304" pitchFamily="18" charset="0"/>
              </a:rPr>
              <a:t>自行车</a:t>
            </a:r>
            <a:r>
              <a:rPr lang="en-US" sz="1400" dirty="0">
                <a:latin typeface="Times New Roman" panose="02020603050405020304" pitchFamily="18" charset="0"/>
                <a:cs typeface="Times New Roman" panose="02020603050405020304" pitchFamily="18" charset="0"/>
              </a:rPr>
              <a:t>&lt;/label&gt;</a:t>
            </a:r>
            <a:endParaRPr lang="en-US" sz="1400" dirty="0">
              <a:latin typeface="Times New Roman" panose="02020603050405020304" pitchFamily="18" charset="0"/>
              <a:cs typeface="Times New Roman" panose="02020603050405020304" pitchFamily="18" charset="0"/>
            </a:endParaRPr>
          </a:p>
          <a:p>
            <a:r>
              <a:rPr lang="zh-CN" altLang="en-US" sz="1400" dirty="0">
                <a:solidFill>
                  <a:srgbClr val="0000FF"/>
                </a:solidFill>
                <a:latin typeface="宋体" panose="02010600030101010101" pitchFamily="2" charset="-122"/>
                <a:ea typeface="宋体" panose="02010600030101010101" pitchFamily="2" charset="-122"/>
                <a:cs typeface="Times New Roman" panose="02020603050405020304" pitchFamily="18" charset="0"/>
              </a:rPr>
              <a:t>如果集合为</a:t>
            </a:r>
            <a:r>
              <a:rPr lang="en-US" sz="1400" dirty="0">
                <a:solidFill>
                  <a:srgbClr val="0000FF"/>
                </a:solidFill>
                <a:latin typeface="宋体" panose="02010600030101010101" pitchFamily="2" charset="-122"/>
                <a:ea typeface="宋体" panose="02010600030101010101" pitchFamily="2" charset="-122"/>
                <a:cs typeface="Times New Roman" panose="02020603050405020304" pitchFamily="18" charset="0"/>
              </a:rPr>
              <a:t>list</a:t>
            </a:r>
            <a:endParaRPr lang="en-US" sz="1400" dirty="0">
              <a:latin typeface="宋体" panose="02010600030101010101" pitchFamily="2" charset="-122"/>
              <a:ea typeface="宋体" panose="02010600030101010101" pitchFamily="2" charset="-122"/>
              <a:cs typeface="Times New Roman" panose="02020603050405020304" pitchFamily="18" charset="0"/>
            </a:endParaRPr>
          </a:p>
          <a:p>
            <a:r>
              <a:rPr lang="en-US" sz="1400" dirty="0">
                <a:solidFill>
                  <a:srgbClr val="FF0000"/>
                </a:solidFill>
                <a:latin typeface="宋体" panose="02010600030101010101" pitchFamily="2" charset="-122"/>
                <a:ea typeface="宋体" panose="02010600030101010101" pitchFamily="2" charset="-122"/>
                <a:cs typeface="Times New Roman" panose="02020603050405020304" pitchFamily="18" charset="0"/>
              </a:rPr>
              <a:t>&lt;</a:t>
            </a:r>
            <a:r>
              <a:rPr lang="en-US" sz="1400" dirty="0" err="1">
                <a:solidFill>
                  <a:srgbClr val="FF0000"/>
                </a:solidFill>
                <a:latin typeface="宋体" panose="02010600030101010101" pitchFamily="2" charset="-122"/>
                <a:ea typeface="宋体" panose="02010600030101010101" pitchFamily="2" charset="-122"/>
                <a:cs typeface="Times New Roman" panose="02020603050405020304" pitchFamily="18" charset="0"/>
              </a:rPr>
              <a:t>s:radio</a:t>
            </a:r>
            <a:r>
              <a:rPr lang="en-US" sz="1400" dirty="0">
                <a:solidFill>
                  <a:srgbClr val="FF0000"/>
                </a:solidFill>
                <a:latin typeface="宋体" panose="02010600030101010101" pitchFamily="2" charset="-122"/>
                <a:ea typeface="宋体" panose="02010600030101010101" pitchFamily="2" charset="-122"/>
                <a:cs typeface="Times New Roman" panose="02020603050405020304" pitchFamily="18" charset="0"/>
              </a:rPr>
              <a:t> name="list" list="{'</a:t>
            </a:r>
            <a:r>
              <a:rPr lang="en-US" sz="1400" dirty="0" err="1">
                <a:solidFill>
                  <a:srgbClr val="FF0000"/>
                </a:solidFill>
                <a:latin typeface="宋体" panose="02010600030101010101" pitchFamily="2" charset="-122"/>
                <a:ea typeface="宋体" panose="02010600030101010101" pitchFamily="2" charset="-122"/>
                <a:cs typeface="Times New Roman" panose="02020603050405020304" pitchFamily="18" charset="0"/>
              </a:rPr>
              <a:t>Java','.Net</a:t>
            </a:r>
            <a:r>
              <a:rPr lang="en-US" sz="1400" dirty="0">
                <a:solidFill>
                  <a:srgbClr val="FF0000"/>
                </a:solidFill>
                <a:latin typeface="宋体" panose="02010600030101010101" pitchFamily="2" charset="-122"/>
                <a:ea typeface="宋体" panose="02010600030101010101" pitchFamily="2" charset="-122"/>
                <a:cs typeface="Times New Roman" panose="02020603050405020304" pitchFamily="18" charset="0"/>
              </a:rPr>
              <a:t>'}" value="'Java'"/&gt;</a:t>
            </a:r>
            <a:endParaRPr lang="en-US" sz="1400" dirty="0">
              <a:solidFill>
                <a:srgbClr val="FF0000"/>
              </a:solidFill>
              <a:latin typeface="宋体" panose="02010600030101010101" pitchFamily="2" charset="-122"/>
              <a:ea typeface="宋体" panose="02010600030101010101" pitchFamily="2" charset="-122"/>
              <a:cs typeface="Times New Roman" panose="02020603050405020304" pitchFamily="18" charset="0"/>
            </a:endParaRPr>
          </a:p>
          <a:p>
            <a:r>
              <a:rPr lang="zh-CN" altLang="en-US" sz="1400" dirty="0">
                <a:latin typeface="宋体" panose="02010600030101010101" pitchFamily="2" charset="-122"/>
                <a:ea typeface="宋体" panose="02010600030101010101" pitchFamily="2" charset="-122"/>
                <a:cs typeface="Times New Roman" panose="02020603050405020304" pitchFamily="18" charset="0"/>
              </a:rPr>
              <a:t>生成如下</a:t>
            </a:r>
            <a:r>
              <a:rPr lang="en-US" sz="1400" dirty="0">
                <a:latin typeface="宋体" panose="02010600030101010101" pitchFamily="2" charset="-122"/>
                <a:ea typeface="宋体" panose="02010600030101010101" pitchFamily="2" charset="-122"/>
                <a:cs typeface="Times New Roman" panose="02020603050405020304" pitchFamily="18" charset="0"/>
              </a:rPr>
              <a:t>html</a:t>
            </a:r>
            <a:r>
              <a:rPr lang="zh-CN" altLang="en-US" sz="1400" dirty="0">
                <a:latin typeface="宋体" panose="02010600030101010101" pitchFamily="2" charset="-122"/>
                <a:ea typeface="宋体" panose="02010600030101010101" pitchFamily="2" charset="-122"/>
                <a:cs typeface="Times New Roman" panose="02020603050405020304" pitchFamily="18" charset="0"/>
              </a:rPr>
              <a:t>代码：</a:t>
            </a:r>
            <a:endParaRPr lang="en-US" sz="1400" dirty="0">
              <a:latin typeface="宋体" panose="02010600030101010101" pitchFamily="2" charset="-122"/>
              <a:ea typeface="宋体" panose="02010600030101010101" pitchFamily="2" charset="-122"/>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&lt;input type="radio" name="list" checked="checked" value="Java"/&gt;&lt;label&gt;Java&lt;/label&gt;</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&lt;input type="radio" name="list" value=".Net"/&gt;&lt;label&gt;.Net&lt;/label&gt;</a:t>
            </a:r>
            <a:endParaRPr 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select </a:t>
            </a:r>
            <a:r>
              <a:rPr lang="zh-CN" altLang="en-US" dirty="0"/>
              <a:t>标签</a:t>
            </a:r>
            <a:endParaRPr lang="zh-CN" altLang="en-US" dirty="0"/>
          </a:p>
        </p:txBody>
      </p:sp>
      <p:pic>
        <p:nvPicPr>
          <p:cNvPr id="4" name="Picture 6"/>
          <p:cNvPicPr>
            <a:picLocks noChangeAspect="1" noChangeArrowheads="1"/>
          </p:cNvPicPr>
          <p:nvPr/>
        </p:nvPicPr>
        <p:blipFill>
          <a:blip r:embed="rId1"/>
          <a:srcRect/>
          <a:stretch>
            <a:fillRect/>
          </a:stretch>
        </p:blipFill>
        <p:spPr bwMode="auto">
          <a:xfrm>
            <a:off x="461554" y="818043"/>
            <a:ext cx="8149647" cy="2029114"/>
          </a:xfrm>
          <a:prstGeom prst="rect">
            <a:avLst/>
          </a:prstGeom>
          <a:noFill/>
          <a:ln w="9525" cmpd="sng">
            <a:solidFill>
              <a:srgbClr val="0000FF"/>
            </a:solidFill>
            <a:miter lim="800000"/>
            <a:headEnd/>
            <a:tailEnd/>
          </a:ln>
          <a:effectLst/>
        </p:spPr>
      </p:pic>
      <p:sp>
        <p:nvSpPr>
          <p:cNvPr id="6" name="TextBox 19"/>
          <p:cNvSpPr txBox="1">
            <a:spLocks noChangeArrowheads="1"/>
          </p:cNvSpPr>
          <p:nvPr/>
        </p:nvSpPr>
        <p:spPr bwMode="auto">
          <a:xfrm>
            <a:off x="461554" y="2994648"/>
            <a:ext cx="8143875" cy="3671887"/>
          </a:xfrm>
          <a:prstGeom prst="rect">
            <a:avLst/>
          </a:prstGeom>
          <a:noFill/>
          <a:ln w="9525">
            <a:noFill/>
            <a:miter lim="800000"/>
          </a:ln>
        </p:spPr>
        <p:txBody>
          <a:bodyPr lIns="91436" tIns="45718" rIns="91436" bIns="45718">
            <a:spAutoFit/>
          </a:bodyPr>
          <a:lstStyle/>
          <a:p>
            <a:r>
              <a:rPr lang="zh-CN" altLang="en-US" sz="1400" dirty="0">
                <a:solidFill>
                  <a:srgbClr val="0000FF"/>
                </a:solidFill>
                <a:latin typeface="Times New Roman" panose="02020603050405020304" pitchFamily="18" charset="0"/>
                <a:ea typeface="宋体" panose="02010600030101010101" pitchFamily="2" charset="-122"/>
              </a:rPr>
              <a:t>如果集合为</a:t>
            </a:r>
            <a:r>
              <a:rPr lang="en-US" sz="1400" dirty="0">
                <a:solidFill>
                  <a:srgbClr val="0000FF"/>
                </a:solidFill>
                <a:latin typeface="Times New Roman" panose="02020603050405020304" pitchFamily="18" charset="0"/>
              </a:rPr>
              <a:t>list</a:t>
            </a:r>
            <a:endParaRPr lang="en-US" sz="1400" dirty="0">
              <a:solidFill>
                <a:srgbClr val="FF0000"/>
              </a:solidFill>
              <a:latin typeface="Times New Roman" panose="02020603050405020304" pitchFamily="18" charset="0"/>
            </a:endParaRPr>
          </a:p>
          <a:p>
            <a:pPr>
              <a:lnSpc>
                <a:spcPct val="90000"/>
              </a:lnSpc>
              <a:spcBef>
                <a:spcPct val="20000"/>
              </a:spcBef>
              <a:buClr>
                <a:prstClr val="black"/>
              </a:buClr>
              <a:buSzPct val="70000"/>
              <a:buFont typeface="Wingdings" panose="05000000000000000000" pitchFamily="2" charset="2"/>
              <a:buNone/>
            </a:pPr>
            <a:r>
              <a:rPr lang="en-US" sz="1400" dirty="0">
                <a:solidFill>
                  <a:srgbClr val="FF0000"/>
                </a:solidFill>
                <a:latin typeface="Times New Roman" panose="02020603050405020304" pitchFamily="18" charset="0"/>
              </a:rPr>
              <a:t>&lt;s:select name="list" list="{'</a:t>
            </a:r>
            <a:r>
              <a:rPr lang="en-US" sz="1400" dirty="0" err="1">
                <a:solidFill>
                  <a:srgbClr val="FF0000"/>
                </a:solidFill>
                <a:latin typeface="Times New Roman" panose="02020603050405020304" pitchFamily="18" charset="0"/>
              </a:rPr>
              <a:t>Java','.Net</a:t>
            </a:r>
            <a:r>
              <a:rPr lang="en-US" sz="1400" dirty="0">
                <a:solidFill>
                  <a:srgbClr val="FF0000"/>
                </a:solidFill>
                <a:latin typeface="Times New Roman" panose="02020603050405020304" pitchFamily="18" charset="0"/>
              </a:rPr>
              <a:t>'}" value="'Java'"/&gt;</a:t>
            </a:r>
            <a:endParaRPr lang="en-US" sz="1400" dirty="0">
              <a:solidFill>
                <a:srgbClr val="FF0000"/>
              </a:solidFill>
              <a:latin typeface="Times New Roman" panose="02020603050405020304" pitchFamily="18" charset="0"/>
            </a:endParaRPr>
          </a:p>
          <a:p>
            <a:pPr>
              <a:lnSpc>
                <a:spcPct val="90000"/>
              </a:lnSpc>
              <a:spcBef>
                <a:spcPct val="20000"/>
              </a:spcBef>
              <a:buClr>
                <a:prstClr val="black"/>
              </a:buClr>
              <a:buSzPct val="70000"/>
              <a:buFont typeface="Wingdings" panose="05000000000000000000" pitchFamily="2" charset="2"/>
              <a:buNone/>
            </a:pPr>
            <a:r>
              <a:rPr lang="zh-CN" altLang="en-US" sz="1400" dirty="0">
                <a:solidFill>
                  <a:prstClr val="black"/>
                </a:solidFill>
                <a:latin typeface="Times New Roman" panose="02020603050405020304" pitchFamily="18" charset="0"/>
                <a:ea typeface="宋体" panose="02010600030101010101" pitchFamily="2" charset="-122"/>
              </a:rPr>
              <a:t>生成如下</a:t>
            </a:r>
            <a:r>
              <a:rPr lang="en-US" sz="1400" dirty="0">
                <a:solidFill>
                  <a:prstClr val="black"/>
                </a:solidFill>
                <a:latin typeface="Times New Roman" panose="02020603050405020304" pitchFamily="18" charset="0"/>
              </a:rPr>
              <a:t>html</a:t>
            </a:r>
            <a:r>
              <a:rPr lang="zh-CN" altLang="en-US" sz="1400" dirty="0">
                <a:solidFill>
                  <a:prstClr val="black"/>
                </a:solidFill>
                <a:latin typeface="Times New Roman" panose="02020603050405020304" pitchFamily="18" charset="0"/>
                <a:ea typeface="宋体" panose="02010600030101010101" pitchFamily="2" charset="-122"/>
              </a:rPr>
              <a:t>代码：</a:t>
            </a:r>
            <a:endParaRPr lang="en-US" sz="1400" dirty="0">
              <a:solidFill>
                <a:srgbClr val="FF0000"/>
              </a:solidFill>
              <a:latin typeface="Times New Roman" panose="02020603050405020304" pitchFamily="18" charset="0"/>
            </a:endParaRPr>
          </a:p>
          <a:p>
            <a:pPr>
              <a:lnSpc>
                <a:spcPct val="90000"/>
              </a:lnSpc>
              <a:spcBef>
                <a:spcPct val="20000"/>
              </a:spcBef>
              <a:buClr>
                <a:prstClr val="black"/>
              </a:buClr>
              <a:buSzPct val="70000"/>
              <a:buFont typeface="Wingdings" panose="05000000000000000000" pitchFamily="2" charset="2"/>
              <a:buNone/>
            </a:pPr>
            <a:r>
              <a:rPr lang="en-US" sz="1400" dirty="0">
                <a:solidFill>
                  <a:prstClr val="black"/>
                </a:solidFill>
                <a:latin typeface="Times New Roman" panose="02020603050405020304" pitchFamily="18" charset="0"/>
              </a:rPr>
              <a:t>&lt;select name="list" id="list"&gt;</a:t>
            </a:r>
            <a:endParaRPr lang="en-US" sz="1400" dirty="0">
              <a:solidFill>
                <a:prstClr val="black"/>
              </a:solidFill>
              <a:latin typeface="Times New Roman" panose="02020603050405020304" pitchFamily="18" charset="0"/>
            </a:endParaRPr>
          </a:p>
          <a:p>
            <a:pPr>
              <a:lnSpc>
                <a:spcPct val="90000"/>
              </a:lnSpc>
              <a:spcBef>
                <a:spcPct val="20000"/>
              </a:spcBef>
              <a:buClr>
                <a:prstClr val="black"/>
              </a:buClr>
              <a:buSzPct val="70000"/>
              <a:buFont typeface="Wingdings" panose="05000000000000000000" pitchFamily="2" charset="2"/>
              <a:buNone/>
            </a:pPr>
            <a:r>
              <a:rPr lang="en-US" sz="1400" dirty="0">
                <a:solidFill>
                  <a:prstClr val="black"/>
                </a:solidFill>
                <a:latin typeface="Times New Roman" panose="02020603050405020304" pitchFamily="18" charset="0"/>
              </a:rPr>
              <a:t>    &lt;option value="Java" selected="selected"&gt;Java&lt;/option&gt;</a:t>
            </a:r>
            <a:endParaRPr lang="en-US" sz="1400" dirty="0">
              <a:solidFill>
                <a:prstClr val="black"/>
              </a:solidFill>
              <a:latin typeface="Times New Roman" panose="02020603050405020304" pitchFamily="18" charset="0"/>
            </a:endParaRPr>
          </a:p>
          <a:p>
            <a:pPr>
              <a:lnSpc>
                <a:spcPct val="90000"/>
              </a:lnSpc>
              <a:spcBef>
                <a:spcPct val="20000"/>
              </a:spcBef>
              <a:buClr>
                <a:prstClr val="black"/>
              </a:buClr>
              <a:buSzPct val="70000"/>
              <a:buFont typeface="Wingdings" panose="05000000000000000000" pitchFamily="2" charset="2"/>
              <a:buNone/>
            </a:pPr>
            <a:r>
              <a:rPr lang="en-US" sz="1400" dirty="0">
                <a:solidFill>
                  <a:prstClr val="black"/>
                </a:solidFill>
                <a:latin typeface="Times New Roman" panose="02020603050405020304" pitchFamily="18" charset="0"/>
              </a:rPr>
              <a:t>    &lt;option value="</a:t>
            </a:r>
            <a:r>
              <a:rPr lang="en-US" sz="1400" dirty="0" err="1">
                <a:solidFill>
                  <a:prstClr val="black"/>
                </a:solidFill>
                <a:latin typeface="Times New Roman" panose="02020603050405020304" pitchFamily="18" charset="0"/>
              </a:rPr>
              <a:t>.Net</a:t>
            </a:r>
            <a:r>
              <a:rPr lang="en-US" sz="1400" dirty="0">
                <a:solidFill>
                  <a:prstClr val="black"/>
                </a:solidFill>
                <a:latin typeface="Times New Roman" panose="02020603050405020304" pitchFamily="18" charset="0"/>
              </a:rPr>
              <a:t>"&gt;</a:t>
            </a:r>
            <a:r>
              <a:rPr lang="en-US" sz="1400" dirty="0" err="1">
                <a:solidFill>
                  <a:prstClr val="black"/>
                </a:solidFill>
                <a:latin typeface="Times New Roman" panose="02020603050405020304" pitchFamily="18" charset="0"/>
              </a:rPr>
              <a:t>.Net</a:t>
            </a:r>
            <a:r>
              <a:rPr lang="en-US" sz="1400" dirty="0">
                <a:solidFill>
                  <a:prstClr val="black"/>
                </a:solidFill>
                <a:latin typeface="Times New Roman" panose="02020603050405020304" pitchFamily="18" charset="0"/>
              </a:rPr>
              <a:t>&lt;/option&gt;</a:t>
            </a:r>
            <a:endParaRPr lang="en-US" sz="1400" dirty="0">
              <a:solidFill>
                <a:prstClr val="black"/>
              </a:solidFill>
              <a:latin typeface="Times New Roman" panose="02020603050405020304" pitchFamily="18" charset="0"/>
            </a:endParaRPr>
          </a:p>
          <a:p>
            <a:pPr>
              <a:lnSpc>
                <a:spcPct val="90000"/>
              </a:lnSpc>
              <a:spcBef>
                <a:spcPct val="20000"/>
              </a:spcBef>
              <a:buClr>
                <a:prstClr val="black"/>
              </a:buClr>
              <a:buSzPct val="70000"/>
              <a:buFont typeface="Wingdings" panose="05000000000000000000" pitchFamily="2" charset="2"/>
              <a:buNone/>
            </a:pPr>
            <a:r>
              <a:rPr lang="en-US" sz="1400" dirty="0">
                <a:solidFill>
                  <a:prstClr val="black"/>
                </a:solidFill>
                <a:latin typeface="Times New Roman" panose="02020603050405020304" pitchFamily="18" charset="0"/>
              </a:rPr>
              <a:t>&lt;/select&gt;</a:t>
            </a:r>
            <a:endParaRPr lang="en-US" sz="1400" dirty="0">
              <a:solidFill>
                <a:prstClr val="black"/>
              </a:solidFill>
              <a:latin typeface="Times New Roman" panose="02020603050405020304" pitchFamily="18" charset="0"/>
            </a:endParaRPr>
          </a:p>
          <a:p>
            <a:pPr>
              <a:lnSpc>
                <a:spcPct val="90000"/>
              </a:lnSpc>
              <a:spcBef>
                <a:spcPct val="20000"/>
              </a:spcBef>
              <a:buClr>
                <a:prstClr val="black"/>
              </a:buClr>
              <a:buSzPct val="70000"/>
            </a:pPr>
            <a:endParaRPr lang="zh-CN" altLang="en-US" sz="2400" dirty="0">
              <a:solidFill>
                <a:srgbClr val="0000FF"/>
              </a:solidFill>
              <a:latin typeface="Times New Roman" panose="02020603050405020304" pitchFamily="18" charset="0"/>
              <a:ea typeface="宋体" panose="02010600030101010101" pitchFamily="2" charset="-122"/>
            </a:endParaRPr>
          </a:p>
          <a:p>
            <a:pPr>
              <a:lnSpc>
                <a:spcPct val="90000"/>
              </a:lnSpc>
              <a:spcBef>
                <a:spcPct val="20000"/>
              </a:spcBef>
              <a:buClr>
                <a:prstClr val="black"/>
              </a:buClr>
              <a:buSzPct val="70000"/>
            </a:pPr>
            <a:r>
              <a:rPr lang="zh-CN" altLang="en-US" sz="1400" dirty="0">
                <a:solidFill>
                  <a:srgbClr val="0000FF"/>
                </a:solidFill>
                <a:latin typeface="Times New Roman" panose="02020603050405020304" pitchFamily="18" charset="0"/>
                <a:ea typeface="宋体" panose="02010600030101010101" pitchFamily="2" charset="-122"/>
              </a:rPr>
              <a:t>如果集合里存放的是</a:t>
            </a:r>
            <a:r>
              <a:rPr lang="en-US" sz="1400" dirty="0">
                <a:solidFill>
                  <a:srgbClr val="0000FF"/>
                </a:solidFill>
                <a:latin typeface="Times New Roman" panose="02020603050405020304" pitchFamily="18" charset="0"/>
              </a:rPr>
              <a:t>javabean</a:t>
            </a:r>
            <a:r>
              <a:rPr lang="en-US" sz="1400" dirty="0">
                <a:solidFill>
                  <a:prstClr val="black"/>
                </a:solidFill>
                <a:latin typeface="Times New Roman" panose="02020603050405020304" pitchFamily="18" charset="0"/>
              </a:rPr>
              <a:t>(id</a:t>
            </a:r>
            <a:r>
              <a:rPr lang="zh-CN" altLang="en-US" sz="1400" dirty="0">
                <a:solidFill>
                  <a:prstClr val="black"/>
                </a:solidFill>
                <a:latin typeface="Times New Roman" panose="02020603050405020304" pitchFamily="18" charset="0"/>
                <a:ea typeface="宋体" panose="02010600030101010101" pitchFamily="2" charset="-122"/>
              </a:rPr>
              <a:t>和</a:t>
            </a:r>
            <a:r>
              <a:rPr lang="en-US" sz="1400" dirty="0">
                <a:solidFill>
                  <a:prstClr val="black"/>
                </a:solidFill>
                <a:latin typeface="Times New Roman" panose="02020603050405020304" pitchFamily="18" charset="0"/>
              </a:rPr>
              <a:t>name</a:t>
            </a:r>
            <a:r>
              <a:rPr lang="zh-CN" altLang="en-US" sz="1400" dirty="0">
                <a:solidFill>
                  <a:prstClr val="black"/>
                </a:solidFill>
                <a:latin typeface="Times New Roman" panose="02020603050405020304" pitchFamily="18" charset="0"/>
                <a:ea typeface="宋体" panose="02010600030101010101" pitchFamily="2" charset="-122"/>
              </a:rPr>
              <a:t>为</a:t>
            </a:r>
            <a:r>
              <a:rPr lang="en-US" sz="1400" dirty="0">
                <a:solidFill>
                  <a:prstClr val="black"/>
                </a:solidFill>
                <a:latin typeface="Times New Roman" panose="02020603050405020304" pitchFamily="18" charset="0"/>
              </a:rPr>
              <a:t>Person</a:t>
            </a:r>
            <a:r>
              <a:rPr lang="zh-CN" altLang="en-US" sz="1400" dirty="0">
                <a:solidFill>
                  <a:prstClr val="black"/>
                </a:solidFill>
                <a:latin typeface="Times New Roman" panose="02020603050405020304" pitchFamily="18" charset="0"/>
                <a:ea typeface="宋体" panose="02010600030101010101" pitchFamily="2" charset="-122"/>
              </a:rPr>
              <a:t>的属性</a:t>
            </a:r>
            <a:r>
              <a:rPr lang="en-US" sz="1400" dirty="0">
                <a:solidFill>
                  <a:prstClr val="black"/>
                </a:solidFill>
                <a:latin typeface="Times New Roman" panose="02020603050405020304" pitchFamily="18" charset="0"/>
              </a:rPr>
              <a:t>)</a:t>
            </a:r>
            <a:endParaRPr lang="en-US" sz="1400" dirty="0">
              <a:solidFill>
                <a:srgbClr val="FF0000"/>
              </a:solidFill>
              <a:latin typeface="Times New Roman" panose="02020603050405020304" pitchFamily="18" charset="0"/>
            </a:endParaRPr>
          </a:p>
          <a:p>
            <a:pPr>
              <a:lnSpc>
                <a:spcPct val="90000"/>
              </a:lnSpc>
              <a:spcBef>
                <a:spcPct val="20000"/>
              </a:spcBef>
              <a:buClr>
                <a:prstClr val="black"/>
              </a:buClr>
              <a:buSzPct val="70000"/>
              <a:buFont typeface="Wingdings" panose="05000000000000000000" pitchFamily="2" charset="2"/>
              <a:buNone/>
            </a:pPr>
            <a:r>
              <a:rPr lang="en-US" sz="1400" dirty="0">
                <a:solidFill>
                  <a:srgbClr val="FF0000"/>
                </a:solidFill>
                <a:latin typeface="Times New Roman" panose="02020603050405020304" pitchFamily="18" charset="0"/>
              </a:rPr>
              <a:t>&lt;s:select name="beans" list="#request.persons" listKey="personid" listValue="name"/&gt;</a:t>
            </a:r>
            <a:endParaRPr lang="en-US" sz="1400" dirty="0">
              <a:solidFill>
                <a:srgbClr val="FF0000"/>
              </a:solidFill>
              <a:latin typeface="Times New Roman" panose="02020603050405020304" pitchFamily="18" charset="0"/>
            </a:endParaRPr>
          </a:p>
          <a:p>
            <a:r>
              <a:rPr lang="zh-CN" altLang="en-US" sz="1400" dirty="0">
                <a:solidFill>
                  <a:prstClr val="black"/>
                </a:solidFill>
                <a:latin typeface="Times New Roman" panose="02020603050405020304" pitchFamily="18" charset="0"/>
                <a:ea typeface="宋体" panose="02010600030101010101" pitchFamily="2" charset="-122"/>
              </a:rPr>
              <a:t>生成如下</a:t>
            </a:r>
            <a:r>
              <a:rPr lang="en-US" sz="1400" dirty="0">
                <a:solidFill>
                  <a:prstClr val="black"/>
                </a:solidFill>
                <a:latin typeface="Times New Roman" panose="02020603050405020304" pitchFamily="18" charset="0"/>
              </a:rPr>
              <a:t>html</a:t>
            </a:r>
            <a:r>
              <a:rPr lang="zh-CN" altLang="en-US" sz="1400" dirty="0">
                <a:solidFill>
                  <a:prstClr val="black"/>
                </a:solidFill>
                <a:latin typeface="Times New Roman" panose="02020603050405020304" pitchFamily="18" charset="0"/>
                <a:ea typeface="宋体" panose="02010600030101010101" pitchFamily="2" charset="-122"/>
              </a:rPr>
              <a:t>代码：</a:t>
            </a:r>
            <a:endParaRPr lang="en-US" sz="1400" dirty="0">
              <a:solidFill>
                <a:prstClr val="black"/>
              </a:solidFill>
              <a:latin typeface="Times New Roman" panose="02020603050405020304" pitchFamily="18" charset="0"/>
            </a:endParaRPr>
          </a:p>
          <a:p>
            <a:pPr>
              <a:lnSpc>
                <a:spcPct val="90000"/>
              </a:lnSpc>
              <a:spcBef>
                <a:spcPct val="20000"/>
              </a:spcBef>
              <a:buClr>
                <a:prstClr val="black"/>
              </a:buClr>
              <a:buSzPct val="70000"/>
              <a:buFont typeface="Wingdings" panose="05000000000000000000" pitchFamily="2" charset="2"/>
              <a:buNone/>
            </a:pPr>
            <a:r>
              <a:rPr lang="en-US" sz="1400" dirty="0">
                <a:solidFill>
                  <a:prstClr val="black"/>
                </a:solidFill>
                <a:latin typeface="Times New Roman" panose="02020603050405020304" pitchFamily="18" charset="0"/>
              </a:rPr>
              <a:t>&lt;select name="beans" id="beans"&gt;</a:t>
            </a:r>
            <a:endParaRPr lang="en-US" sz="1400" dirty="0">
              <a:solidFill>
                <a:prstClr val="black"/>
              </a:solidFill>
              <a:latin typeface="Times New Roman" panose="02020603050405020304" pitchFamily="18" charset="0"/>
            </a:endParaRPr>
          </a:p>
          <a:p>
            <a:pPr>
              <a:lnSpc>
                <a:spcPct val="90000"/>
              </a:lnSpc>
              <a:spcBef>
                <a:spcPct val="20000"/>
              </a:spcBef>
              <a:buClr>
                <a:prstClr val="black"/>
              </a:buClr>
              <a:buSzPct val="70000"/>
              <a:buFont typeface="Wingdings" panose="05000000000000000000" pitchFamily="2" charset="2"/>
              <a:buNone/>
            </a:pPr>
            <a:r>
              <a:rPr lang="en-US" sz="1400" dirty="0">
                <a:solidFill>
                  <a:prstClr val="black"/>
                </a:solidFill>
                <a:latin typeface="Times New Roman" panose="02020603050405020304" pitchFamily="18" charset="0"/>
              </a:rPr>
              <a:t>    &lt;option value="1"&gt;</a:t>
            </a:r>
            <a:r>
              <a:rPr lang="zh-CN" altLang="en-US" sz="1400" dirty="0">
                <a:solidFill>
                  <a:prstClr val="black"/>
                </a:solidFill>
                <a:latin typeface="Times New Roman" panose="02020603050405020304" pitchFamily="18" charset="0"/>
                <a:ea typeface="宋体" panose="02010600030101010101" pitchFamily="2" charset="-122"/>
              </a:rPr>
              <a:t>第一个</a:t>
            </a:r>
            <a:r>
              <a:rPr lang="en-US" sz="1400" dirty="0">
                <a:solidFill>
                  <a:prstClr val="black"/>
                </a:solidFill>
                <a:latin typeface="Times New Roman" panose="02020603050405020304" pitchFamily="18" charset="0"/>
              </a:rPr>
              <a:t>&lt;/option&gt;</a:t>
            </a:r>
            <a:endParaRPr lang="en-US" sz="1400" dirty="0">
              <a:solidFill>
                <a:prstClr val="black"/>
              </a:solidFill>
              <a:latin typeface="Times New Roman" panose="02020603050405020304" pitchFamily="18" charset="0"/>
            </a:endParaRPr>
          </a:p>
          <a:p>
            <a:pPr>
              <a:lnSpc>
                <a:spcPct val="90000"/>
              </a:lnSpc>
              <a:spcBef>
                <a:spcPct val="20000"/>
              </a:spcBef>
              <a:buClr>
                <a:prstClr val="black"/>
              </a:buClr>
              <a:buSzPct val="70000"/>
              <a:buFont typeface="Wingdings" panose="05000000000000000000" pitchFamily="2" charset="2"/>
              <a:buNone/>
            </a:pPr>
            <a:r>
              <a:rPr lang="en-US" sz="1400" dirty="0">
                <a:solidFill>
                  <a:prstClr val="black"/>
                </a:solidFill>
                <a:latin typeface="Times New Roman" panose="02020603050405020304" pitchFamily="18" charset="0"/>
              </a:rPr>
              <a:t>    &lt;option value="2"&gt;</a:t>
            </a:r>
            <a:r>
              <a:rPr lang="zh-CN" altLang="en-US" sz="1400" dirty="0">
                <a:solidFill>
                  <a:prstClr val="black"/>
                </a:solidFill>
                <a:latin typeface="Times New Roman" panose="02020603050405020304" pitchFamily="18" charset="0"/>
                <a:ea typeface="宋体" panose="02010600030101010101" pitchFamily="2" charset="-122"/>
              </a:rPr>
              <a:t>第二个</a:t>
            </a:r>
            <a:r>
              <a:rPr lang="en-US" sz="1400" dirty="0">
                <a:solidFill>
                  <a:prstClr val="black"/>
                </a:solidFill>
                <a:latin typeface="Times New Roman" panose="02020603050405020304" pitchFamily="18" charset="0"/>
              </a:rPr>
              <a:t>&lt;/option&gt;</a:t>
            </a:r>
            <a:endParaRPr lang="en-US" sz="1400" dirty="0">
              <a:solidFill>
                <a:prstClr val="black"/>
              </a:solidFill>
              <a:latin typeface="Times New Roman" panose="02020603050405020304" pitchFamily="18" charset="0"/>
            </a:endParaRPr>
          </a:p>
          <a:p>
            <a:pPr>
              <a:lnSpc>
                <a:spcPct val="90000"/>
              </a:lnSpc>
              <a:spcBef>
                <a:spcPct val="20000"/>
              </a:spcBef>
              <a:buClr>
                <a:prstClr val="black"/>
              </a:buClr>
              <a:buSzPct val="70000"/>
              <a:buFont typeface="Wingdings" panose="05000000000000000000" pitchFamily="2" charset="2"/>
              <a:buNone/>
            </a:pPr>
            <a:r>
              <a:rPr lang="en-US" sz="1400" dirty="0">
                <a:solidFill>
                  <a:prstClr val="black"/>
                </a:solidFill>
                <a:latin typeface="Times New Roman" panose="02020603050405020304" pitchFamily="18" charset="0"/>
              </a:rPr>
              <a:t>&lt;/select&gt;</a:t>
            </a:r>
            <a:endParaRPr lang="en-US" sz="1400" dirty="0">
              <a:solidFill>
                <a:prstClr val="black"/>
              </a:solidFill>
              <a:latin typeface="Times New Roman" panose="02020603050405020304" pitchFamily="18"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select</a:t>
            </a:r>
            <a:r>
              <a:rPr lang="zh-CN" altLang="en-US" dirty="0" smtClean="0"/>
              <a:t>标签</a:t>
            </a:r>
            <a:endParaRPr lang="zh-CN" altLang="en-US" dirty="0"/>
          </a:p>
        </p:txBody>
      </p:sp>
      <p:sp>
        <p:nvSpPr>
          <p:cNvPr id="4" name="TextBox 19"/>
          <p:cNvSpPr txBox="1">
            <a:spLocks noChangeArrowheads="1"/>
          </p:cNvSpPr>
          <p:nvPr/>
        </p:nvSpPr>
        <p:spPr bwMode="auto">
          <a:xfrm>
            <a:off x="449873" y="1003125"/>
            <a:ext cx="8143875" cy="2376487"/>
          </a:xfrm>
          <a:prstGeom prst="rect">
            <a:avLst/>
          </a:prstGeom>
          <a:noFill/>
          <a:ln w="9525">
            <a:noFill/>
            <a:miter lim="800000"/>
          </a:ln>
        </p:spPr>
        <p:txBody>
          <a:bodyPr lIns="91436" tIns="45718" rIns="91436" bIns="45718">
            <a:spAutoFit/>
          </a:bodyPr>
          <a:lstStyle/>
          <a:p>
            <a:r>
              <a:rPr lang="zh-CN" altLang="en-US" sz="1400" dirty="0">
                <a:solidFill>
                  <a:srgbClr val="0000FF"/>
                </a:solidFill>
                <a:latin typeface="Times New Roman" panose="02020603050405020304" pitchFamily="18" charset="0"/>
                <a:ea typeface="宋体" panose="02010600030101010101" pitchFamily="2" charset="-122"/>
              </a:rPr>
              <a:t>如果集合为</a:t>
            </a:r>
            <a:r>
              <a:rPr lang="en-US" sz="1400" dirty="0">
                <a:solidFill>
                  <a:srgbClr val="0000FF"/>
                </a:solidFill>
                <a:latin typeface="Times New Roman" panose="02020603050405020304" pitchFamily="18" charset="0"/>
              </a:rPr>
              <a:t>MAP</a:t>
            </a:r>
            <a:endParaRPr lang="en-US" sz="1400" dirty="0">
              <a:solidFill>
                <a:prstClr val="black"/>
              </a:solidFill>
              <a:latin typeface="Times New Roman" panose="02020603050405020304" pitchFamily="18" charset="0"/>
            </a:endParaRPr>
          </a:p>
          <a:p>
            <a:pPr>
              <a:lnSpc>
                <a:spcPct val="90000"/>
              </a:lnSpc>
              <a:spcBef>
                <a:spcPct val="20000"/>
              </a:spcBef>
              <a:buClr>
                <a:prstClr val="black"/>
              </a:buClr>
              <a:buSzPct val="70000"/>
              <a:buFont typeface="Wingdings" panose="05000000000000000000" pitchFamily="2" charset="2"/>
              <a:buNone/>
            </a:pPr>
            <a:r>
              <a:rPr lang="en-US" sz="1400" dirty="0">
                <a:solidFill>
                  <a:srgbClr val="FF0000"/>
                </a:solidFill>
                <a:latin typeface="Times New Roman" panose="02020603050405020304" pitchFamily="18" charset="0"/>
              </a:rPr>
              <a:t>&lt;</a:t>
            </a:r>
            <a:r>
              <a:rPr lang="en-US" sz="1400" dirty="0" err="1">
                <a:solidFill>
                  <a:srgbClr val="FF0000"/>
                </a:solidFill>
                <a:latin typeface="Times New Roman" panose="02020603050405020304" pitchFamily="18" charset="0"/>
              </a:rPr>
              <a:t>s:select</a:t>
            </a:r>
            <a:r>
              <a:rPr lang="en-US" sz="1400" dirty="0">
                <a:solidFill>
                  <a:srgbClr val="FF0000"/>
                </a:solidFill>
                <a:latin typeface="Times New Roman" panose="02020603050405020304" pitchFamily="18" charset="0"/>
              </a:rPr>
              <a:t> name="map" list="#{1:'</a:t>
            </a:r>
            <a:r>
              <a:rPr lang="zh-CN" altLang="en-US" sz="1400" dirty="0">
                <a:solidFill>
                  <a:srgbClr val="FF0000"/>
                </a:solidFill>
                <a:latin typeface="Times New Roman" panose="02020603050405020304" pitchFamily="18" charset="0"/>
                <a:ea typeface="宋体" panose="02010600030101010101" pitchFamily="2" charset="-122"/>
              </a:rPr>
              <a:t>瑜珈用品</a:t>
            </a:r>
            <a:r>
              <a:rPr lang="en-US" sz="1400" dirty="0">
                <a:solidFill>
                  <a:srgbClr val="FF0000"/>
                </a:solidFill>
                <a:latin typeface="Times New Roman" panose="02020603050405020304" pitchFamily="18" charset="0"/>
              </a:rPr>
              <a:t>',2:'</a:t>
            </a:r>
            <a:r>
              <a:rPr lang="zh-CN" altLang="en-US" sz="1400" dirty="0">
                <a:solidFill>
                  <a:srgbClr val="FF0000"/>
                </a:solidFill>
                <a:latin typeface="Times New Roman" panose="02020603050405020304" pitchFamily="18" charset="0"/>
                <a:ea typeface="宋体" panose="02010600030101010101" pitchFamily="2" charset="-122"/>
              </a:rPr>
              <a:t>户外用品</a:t>
            </a:r>
            <a:r>
              <a:rPr lang="en-US" sz="1400" dirty="0">
                <a:solidFill>
                  <a:srgbClr val="FF0000"/>
                </a:solidFill>
                <a:latin typeface="Times New Roman" panose="02020603050405020304" pitchFamily="18" charset="0"/>
              </a:rPr>
              <a:t>',3:'</a:t>
            </a:r>
            <a:r>
              <a:rPr lang="zh-CN" altLang="en-US" sz="1400" dirty="0">
                <a:solidFill>
                  <a:srgbClr val="FF0000"/>
                </a:solidFill>
                <a:latin typeface="Times New Roman" panose="02020603050405020304" pitchFamily="18" charset="0"/>
                <a:ea typeface="宋体" panose="02010600030101010101" pitchFamily="2" charset="-122"/>
              </a:rPr>
              <a:t>球类</a:t>
            </a:r>
            <a:r>
              <a:rPr lang="en-US" sz="1400" dirty="0">
                <a:solidFill>
                  <a:srgbClr val="FF0000"/>
                </a:solidFill>
                <a:latin typeface="Times New Roman" panose="02020603050405020304" pitchFamily="18" charset="0"/>
              </a:rPr>
              <a:t>',4:'</a:t>
            </a:r>
            <a:r>
              <a:rPr lang="zh-CN" altLang="en-US" sz="1400" dirty="0">
                <a:solidFill>
                  <a:srgbClr val="FF0000"/>
                </a:solidFill>
                <a:latin typeface="Times New Roman" panose="02020603050405020304" pitchFamily="18" charset="0"/>
                <a:ea typeface="宋体" panose="02010600030101010101" pitchFamily="2" charset="-122"/>
              </a:rPr>
              <a:t>自行车</a:t>
            </a:r>
            <a:r>
              <a:rPr lang="en-US" sz="1400" dirty="0">
                <a:solidFill>
                  <a:srgbClr val="FF0000"/>
                </a:solidFill>
                <a:latin typeface="Times New Roman" panose="02020603050405020304" pitchFamily="18" charset="0"/>
              </a:rPr>
              <a:t>'}" listKey="key" listValue="value" value="1"/&gt;</a:t>
            </a:r>
            <a:endParaRPr lang="en-US" sz="1400" dirty="0">
              <a:solidFill>
                <a:srgbClr val="FF0000"/>
              </a:solidFill>
              <a:latin typeface="Times New Roman" panose="02020603050405020304" pitchFamily="18" charset="0"/>
            </a:endParaRPr>
          </a:p>
          <a:p>
            <a:pPr>
              <a:lnSpc>
                <a:spcPct val="90000"/>
              </a:lnSpc>
              <a:spcBef>
                <a:spcPct val="20000"/>
              </a:spcBef>
              <a:buClr>
                <a:prstClr val="black"/>
              </a:buClr>
              <a:buSzPct val="70000"/>
              <a:buFont typeface="Wingdings" panose="05000000000000000000" pitchFamily="2" charset="2"/>
              <a:buNone/>
            </a:pPr>
            <a:r>
              <a:rPr lang="zh-CN" altLang="en-US" sz="1400" dirty="0">
                <a:solidFill>
                  <a:prstClr val="black"/>
                </a:solidFill>
                <a:latin typeface="Times New Roman" panose="02020603050405020304" pitchFamily="18" charset="0"/>
                <a:ea typeface="宋体" panose="02010600030101010101" pitchFamily="2" charset="-122"/>
              </a:rPr>
              <a:t>生成如下</a:t>
            </a:r>
            <a:r>
              <a:rPr lang="en-US" sz="1400" dirty="0">
                <a:solidFill>
                  <a:prstClr val="black"/>
                </a:solidFill>
                <a:latin typeface="Times New Roman" panose="02020603050405020304" pitchFamily="18" charset="0"/>
              </a:rPr>
              <a:t>html</a:t>
            </a:r>
            <a:r>
              <a:rPr lang="zh-CN" altLang="en-US" sz="1400" dirty="0">
                <a:solidFill>
                  <a:prstClr val="black"/>
                </a:solidFill>
                <a:latin typeface="Times New Roman" panose="02020603050405020304" pitchFamily="18" charset="0"/>
                <a:ea typeface="宋体" panose="02010600030101010101" pitchFamily="2" charset="-122"/>
              </a:rPr>
              <a:t>代码：</a:t>
            </a:r>
            <a:endParaRPr lang="en-US" sz="1400" dirty="0">
              <a:solidFill>
                <a:srgbClr val="FF0000"/>
              </a:solidFill>
              <a:latin typeface="Times New Roman" panose="02020603050405020304" pitchFamily="18" charset="0"/>
            </a:endParaRPr>
          </a:p>
          <a:p>
            <a:pPr>
              <a:lnSpc>
                <a:spcPct val="90000"/>
              </a:lnSpc>
              <a:spcBef>
                <a:spcPct val="20000"/>
              </a:spcBef>
              <a:buClr>
                <a:prstClr val="black"/>
              </a:buClr>
              <a:buSzPct val="70000"/>
              <a:buFont typeface="Wingdings" panose="05000000000000000000" pitchFamily="2" charset="2"/>
              <a:buNone/>
            </a:pPr>
            <a:r>
              <a:rPr lang="en-US" sz="1400" dirty="0">
                <a:solidFill>
                  <a:prstClr val="black"/>
                </a:solidFill>
                <a:latin typeface="Times New Roman" panose="02020603050405020304" pitchFamily="18" charset="0"/>
              </a:rPr>
              <a:t>&lt;select name="map" id="map"&gt;</a:t>
            </a:r>
            <a:endParaRPr lang="en-US" sz="1400" dirty="0">
              <a:solidFill>
                <a:prstClr val="black"/>
              </a:solidFill>
              <a:latin typeface="Times New Roman" panose="02020603050405020304" pitchFamily="18" charset="0"/>
            </a:endParaRPr>
          </a:p>
          <a:p>
            <a:pPr>
              <a:lnSpc>
                <a:spcPct val="90000"/>
              </a:lnSpc>
              <a:spcBef>
                <a:spcPct val="20000"/>
              </a:spcBef>
              <a:buClr>
                <a:prstClr val="black"/>
              </a:buClr>
              <a:buSzPct val="70000"/>
              <a:buFont typeface="Wingdings" panose="05000000000000000000" pitchFamily="2" charset="2"/>
              <a:buNone/>
            </a:pPr>
            <a:r>
              <a:rPr lang="en-US" sz="1400" dirty="0">
                <a:solidFill>
                  <a:prstClr val="black"/>
                </a:solidFill>
                <a:latin typeface="Times New Roman" panose="02020603050405020304" pitchFamily="18" charset="0"/>
              </a:rPr>
              <a:t>    &lt;option value="1" selected="selected"&gt;</a:t>
            </a:r>
            <a:r>
              <a:rPr lang="zh-CN" altLang="en-US" sz="1400" dirty="0">
                <a:solidFill>
                  <a:prstClr val="black"/>
                </a:solidFill>
                <a:latin typeface="Times New Roman" panose="02020603050405020304" pitchFamily="18" charset="0"/>
                <a:ea typeface="宋体" panose="02010600030101010101" pitchFamily="2" charset="-122"/>
              </a:rPr>
              <a:t>瑜珈用品</a:t>
            </a:r>
            <a:r>
              <a:rPr lang="en-US" sz="1400" dirty="0">
                <a:solidFill>
                  <a:prstClr val="black"/>
                </a:solidFill>
                <a:latin typeface="Times New Roman" panose="02020603050405020304" pitchFamily="18" charset="0"/>
              </a:rPr>
              <a:t>&lt;/option&gt;</a:t>
            </a:r>
            <a:endParaRPr lang="en-US" sz="1400" dirty="0">
              <a:solidFill>
                <a:prstClr val="black"/>
              </a:solidFill>
              <a:latin typeface="Times New Roman" panose="02020603050405020304" pitchFamily="18" charset="0"/>
            </a:endParaRPr>
          </a:p>
          <a:p>
            <a:pPr>
              <a:lnSpc>
                <a:spcPct val="90000"/>
              </a:lnSpc>
              <a:spcBef>
                <a:spcPct val="20000"/>
              </a:spcBef>
              <a:buClr>
                <a:prstClr val="black"/>
              </a:buClr>
              <a:buSzPct val="70000"/>
              <a:buFont typeface="Wingdings" panose="05000000000000000000" pitchFamily="2" charset="2"/>
              <a:buNone/>
            </a:pPr>
            <a:r>
              <a:rPr lang="en-US" sz="1400" dirty="0">
                <a:solidFill>
                  <a:prstClr val="black"/>
                </a:solidFill>
                <a:latin typeface="Times New Roman" panose="02020603050405020304" pitchFamily="18" charset="0"/>
              </a:rPr>
              <a:t>    &lt;option value="2"&gt;</a:t>
            </a:r>
            <a:r>
              <a:rPr lang="zh-CN" altLang="en-US" sz="1400" dirty="0">
                <a:solidFill>
                  <a:prstClr val="black"/>
                </a:solidFill>
                <a:latin typeface="Times New Roman" panose="02020603050405020304" pitchFamily="18" charset="0"/>
                <a:ea typeface="宋体" panose="02010600030101010101" pitchFamily="2" charset="-122"/>
              </a:rPr>
              <a:t>户外用品</a:t>
            </a:r>
            <a:r>
              <a:rPr lang="en-US" sz="1400" dirty="0">
                <a:solidFill>
                  <a:prstClr val="black"/>
                </a:solidFill>
                <a:latin typeface="Times New Roman" panose="02020603050405020304" pitchFamily="18" charset="0"/>
              </a:rPr>
              <a:t>&lt;/option&gt;</a:t>
            </a:r>
            <a:endParaRPr lang="en-US" sz="1400" dirty="0">
              <a:solidFill>
                <a:prstClr val="black"/>
              </a:solidFill>
              <a:latin typeface="Times New Roman" panose="02020603050405020304" pitchFamily="18" charset="0"/>
            </a:endParaRPr>
          </a:p>
          <a:p>
            <a:pPr>
              <a:lnSpc>
                <a:spcPct val="90000"/>
              </a:lnSpc>
              <a:spcBef>
                <a:spcPct val="20000"/>
              </a:spcBef>
              <a:buClr>
                <a:prstClr val="black"/>
              </a:buClr>
              <a:buSzPct val="70000"/>
              <a:buFont typeface="Wingdings" panose="05000000000000000000" pitchFamily="2" charset="2"/>
              <a:buNone/>
            </a:pPr>
            <a:r>
              <a:rPr lang="en-US" sz="1400" dirty="0">
                <a:solidFill>
                  <a:prstClr val="black"/>
                </a:solidFill>
                <a:latin typeface="Times New Roman" panose="02020603050405020304" pitchFamily="18" charset="0"/>
              </a:rPr>
              <a:t>    &lt;option value="3"&gt;</a:t>
            </a:r>
            <a:r>
              <a:rPr lang="zh-CN" altLang="en-US" sz="1400" dirty="0">
                <a:solidFill>
                  <a:prstClr val="black"/>
                </a:solidFill>
                <a:latin typeface="Times New Roman" panose="02020603050405020304" pitchFamily="18" charset="0"/>
                <a:ea typeface="宋体" panose="02010600030101010101" pitchFamily="2" charset="-122"/>
              </a:rPr>
              <a:t>球类</a:t>
            </a:r>
            <a:r>
              <a:rPr lang="en-US" sz="1400" dirty="0">
                <a:solidFill>
                  <a:prstClr val="black"/>
                </a:solidFill>
                <a:latin typeface="Times New Roman" panose="02020603050405020304" pitchFamily="18" charset="0"/>
              </a:rPr>
              <a:t>&lt;/option&gt;</a:t>
            </a:r>
            <a:endParaRPr lang="en-US" sz="1400" dirty="0">
              <a:solidFill>
                <a:prstClr val="black"/>
              </a:solidFill>
              <a:latin typeface="Times New Roman" panose="02020603050405020304" pitchFamily="18" charset="0"/>
            </a:endParaRPr>
          </a:p>
          <a:p>
            <a:pPr>
              <a:lnSpc>
                <a:spcPct val="90000"/>
              </a:lnSpc>
              <a:spcBef>
                <a:spcPct val="20000"/>
              </a:spcBef>
              <a:buClr>
                <a:prstClr val="black"/>
              </a:buClr>
              <a:buSzPct val="70000"/>
              <a:buFont typeface="Wingdings" panose="05000000000000000000" pitchFamily="2" charset="2"/>
              <a:buNone/>
            </a:pPr>
            <a:r>
              <a:rPr lang="en-US" sz="1400" dirty="0">
                <a:solidFill>
                  <a:prstClr val="black"/>
                </a:solidFill>
                <a:latin typeface="Times New Roman" panose="02020603050405020304" pitchFamily="18" charset="0"/>
              </a:rPr>
              <a:t>    &lt;option value="4"&gt;</a:t>
            </a:r>
            <a:r>
              <a:rPr lang="zh-CN" altLang="en-US" sz="1400" dirty="0">
                <a:solidFill>
                  <a:prstClr val="black"/>
                </a:solidFill>
                <a:latin typeface="Times New Roman" panose="02020603050405020304" pitchFamily="18" charset="0"/>
                <a:ea typeface="宋体" panose="02010600030101010101" pitchFamily="2" charset="-122"/>
              </a:rPr>
              <a:t>自行车</a:t>
            </a:r>
            <a:r>
              <a:rPr lang="en-US" sz="1400" dirty="0">
                <a:solidFill>
                  <a:prstClr val="black"/>
                </a:solidFill>
                <a:latin typeface="Times New Roman" panose="02020603050405020304" pitchFamily="18" charset="0"/>
              </a:rPr>
              <a:t>&lt;/option&gt;</a:t>
            </a:r>
            <a:endParaRPr lang="en-US" sz="1400" dirty="0">
              <a:solidFill>
                <a:prstClr val="black"/>
              </a:solidFill>
              <a:latin typeface="Times New Roman" panose="02020603050405020304" pitchFamily="18" charset="0"/>
            </a:endParaRPr>
          </a:p>
          <a:p>
            <a:pPr>
              <a:lnSpc>
                <a:spcPct val="90000"/>
              </a:lnSpc>
              <a:spcBef>
                <a:spcPct val="20000"/>
              </a:spcBef>
              <a:buClr>
                <a:prstClr val="black"/>
              </a:buClr>
              <a:buSzPct val="70000"/>
              <a:buFont typeface="Wingdings" panose="05000000000000000000" pitchFamily="2" charset="2"/>
              <a:buNone/>
            </a:pPr>
            <a:r>
              <a:rPr lang="en-US" sz="1400" dirty="0">
                <a:solidFill>
                  <a:prstClr val="black"/>
                </a:solidFill>
                <a:latin typeface="Times New Roman" panose="02020603050405020304" pitchFamily="18" charset="0"/>
              </a:rPr>
              <a:t>&lt;/select&gt;</a:t>
            </a:r>
            <a:endParaRPr lang="en-US" sz="1400" dirty="0">
              <a:solidFill>
                <a:prstClr val="black"/>
              </a:solidFill>
              <a:latin typeface="Times New Roman" panose="02020603050405020304" pitchFamily="18"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s:doubleselect</a:t>
            </a:r>
            <a:r>
              <a:rPr lang="zh-CN" altLang="en-US" dirty="0" smtClean="0"/>
              <a:t>标签</a:t>
            </a:r>
            <a:endParaRPr lang="zh-CN" altLang="en-US" dirty="0"/>
          </a:p>
        </p:txBody>
      </p:sp>
      <p:sp>
        <p:nvSpPr>
          <p:cNvPr id="4" name="TextBox 19"/>
          <p:cNvSpPr txBox="1">
            <a:spLocks noChangeArrowheads="1"/>
          </p:cNvSpPr>
          <p:nvPr/>
        </p:nvSpPr>
        <p:spPr bwMode="auto">
          <a:xfrm>
            <a:off x="495028" y="912814"/>
            <a:ext cx="8143875" cy="5386086"/>
          </a:xfrm>
          <a:prstGeom prst="rect">
            <a:avLst/>
          </a:prstGeom>
          <a:noFill/>
          <a:ln w="9525">
            <a:noFill/>
            <a:miter lim="800000"/>
          </a:ln>
        </p:spPr>
        <p:txBody>
          <a:bodyPr lIns="91436" tIns="45718" rIns="91436" bIns="45718">
            <a:spAutoFit/>
          </a:bodyPr>
          <a:lstStyle/>
          <a:p>
            <a:r>
              <a:rPr lang="en-US" sz="1600" dirty="0">
                <a:solidFill>
                  <a:prstClr val="black"/>
                </a:solidFill>
                <a:latin typeface="Times New Roman" panose="02020603050405020304" pitchFamily="18" charset="0"/>
              </a:rPr>
              <a:t>&lt;s:doubleselect name="district" </a:t>
            </a:r>
            <a:r>
              <a:rPr lang="en-US" sz="1600" dirty="0">
                <a:solidFill>
                  <a:srgbClr val="3333FF"/>
                </a:solidFill>
                <a:latin typeface="Times New Roman" panose="02020603050405020304" pitchFamily="18" charset="0"/>
              </a:rPr>
              <a:t>list</a:t>
            </a:r>
            <a:r>
              <a:rPr lang="en-US" sz="1600" dirty="0">
                <a:solidFill>
                  <a:prstClr val="black"/>
                </a:solidFill>
                <a:latin typeface="Times New Roman" panose="02020603050405020304" pitchFamily="18" charset="0"/>
              </a:rPr>
              <a:t>="map.keySet()" </a:t>
            </a:r>
            <a:endParaRPr lang="en-US" sz="1600" dirty="0">
              <a:solidFill>
                <a:prstClr val="black"/>
              </a:solidFill>
              <a:latin typeface="Times New Roman" panose="02020603050405020304" pitchFamily="18" charset="0"/>
            </a:endParaRPr>
          </a:p>
          <a:p>
            <a:r>
              <a:rPr lang="en-US" sz="1600" dirty="0">
                <a:solidFill>
                  <a:prstClr val="black"/>
                </a:solidFill>
                <a:latin typeface="Times New Roman" panose="02020603050405020304" pitchFamily="18" charset="0"/>
              </a:rPr>
              <a:t>		</a:t>
            </a:r>
            <a:r>
              <a:rPr lang="en-US" sz="1600" dirty="0">
                <a:solidFill>
                  <a:srgbClr val="3333FF"/>
                </a:solidFill>
                <a:latin typeface="Times New Roman" panose="02020603050405020304" pitchFamily="18" charset="0"/>
              </a:rPr>
              <a:t>listKey</a:t>
            </a:r>
            <a:r>
              <a:rPr lang="en-US" sz="1600" dirty="0">
                <a:solidFill>
                  <a:prstClr val="black"/>
                </a:solidFill>
                <a:latin typeface="Times New Roman" panose="02020603050405020304" pitchFamily="18" charset="0"/>
              </a:rPr>
              <a:t>="districtId" </a:t>
            </a:r>
            <a:r>
              <a:rPr lang="en-US" sz="1600" dirty="0">
                <a:solidFill>
                  <a:srgbClr val="3333FF"/>
                </a:solidFill>
                <a:latin typeface="Times New Roman" panose="02020603050405020304" pitchFamily="18" charset="0"/>
              </a:rPr>
              <a:t>listValue</a:t>
            </a:r>
            <a:r>
              <a:rPr lang="en-US" sz="1600" dirty="0">
                <a:solidFill>
                  <a:prstClr val="black"/>
                </a:solidFill>
                <a:latin typeface="Times New Roman" panose="02020603050405020304" pitchFamily="18" charset="0"/>
              </a:rPr>
              <a:t>="districtName"</a:t>
            </a:r>
            <a:endParaRPr lang="en-US" sz="1600" dirty="0">
              <a:solidFill>
                <a:prstClr val="black"/>
              </a:solidFill>
              <a:latin typeface="Times New Roman" panose="02020603050405020304" pitchFamily="18" charset="0"/>
            </a:endParaRPr>
          </a:p>
          <a:p>
            <a:r>
              <a:rPr lang="en-US" sz="1600" dirty="0">
                <a:solidFill>
                  <a:prstClr val="black"/>
                </a:solidFill>
                <a:latin typeface="Times New Roman" panose="02020603050405020304" pitchFamily="18" charset="0"/>
              </a:rPr>
              <a:t>	  doubleName="street" </a:t>
            </a:r>
            <a:r>
              <a:rPr lang="en-US" sz="1600" dirty="0">
                <a:solidFill>
                  <a:srgbClr val="3333FF"/>
                </a:solidFill>
                <a:latin typeface="Times New Roman" panose="02020603050405020304" pitchFamily="18" charset="0"/>
              </a:rPr>
              <a:t>doubleList</a:t>
            </a:r>
            <a:r>
              <a:rPr lang="en-US" sz="1600" dirty="0">
                <a:solidFill>
                  <a:prstClr val="black"/>
                </a:solidFill>
                <a:latin typeface="Times New Roman" panose="02020603050405020304" pitchFamily="18" charset="0"/>
              </a:rPr>
              <a:t>="map.get(top)" </a:t>
            </a:r>
            <a:endParaRPr lang="en-US" sz="1600" dirty="0">
              <a:solidFill>
                <a:prstClr val="black"/>
              </a:solidFill>
              <a:latin typeface="Times New Roman" panose="02020603050405020304" pitchFamily="18" charset="0"/>
            </a:endParaRPr>
          </a:p>
          <a:p>
            <a:r>
              <a:rPr lang="en-US" sz="1600" dirty="0">
                <a:solidFill>
                  <a:prstClr val="black"/>
                </a:solidFill>
                <a:latin typeface="Times New Roman" panose="02020603050405020304" pitchFamily="18" charset="0"/>
              </a:rPr>
              <a:t>	  </a:t>
            </a:r>
            <a:r>
              <a:rPr lang="en-US" sz="1600" dirty="0">
                <a:solidFill>
                  <a:srgbClr val="3333FF"/>
                </a:solidFill>
                <a:latin typeface="Times New Roman" panose="02020603050405020304" pitchFamily="18" charset="0"/>
              </a:rPr>
              <a:t>doubleListKey</a:t>
            </a:r>
            <a:r>
              <a:rPr lang="en-US" sz="1600" dirty="0">
                <a:solidFill>
                  <a:prstClr val="black"/>
                </a:solidFill>
                <a:latin typeface="Times New Roman" panose="02020603050405020304" pitchFamily="18" charset="0"/>
              </a:rPr>
              <a:t>="streetId" </a:t>
            </a:r>
            <a:r>
              <a:rPr lang="en-US" sz="1600" dirty="0">
                <a:solidFill>
                  <a:srgbClr val="3333FF"/>
                </a:solidFill>
                <a:latin typeface="Times New Roman" panose="02020603050405020304" pitchFamily="18" charset="0"/>
              </a:rPr>
              <a:t>doubleListValue</a:t>
            </a:r>
            <a:r>
              <a:rPr lang="en-US" sz="1600" dirty="0">
                <a:solidFill>
                  <a:prstClr val="black"/>
                </a:solidFill>
                <a:latin typeface="Times New Roman" panose="02020603050405020304" pitchFamily="18" charset="0"/>
              </a:rPr>
              <a:t>="streetName</a:t>
            </a:r>
            <a:r>
              <a:rPr lang="en-US" sz="1600" dirty="0" smtClean="0">
                <a:solidFill>
                  <a:prstClr val="black"/>
                </a:solidFill>
                <a:latin typeface="Times New Roman" panose="02020603050405020304" pitchFamily="18" charset="0"/>
              </a:rPr>
              <a:t>"/&gt;</a:t>
            </a:r>
            <a:endParaRPr lang="en-US" sz="1600" dirty="0" smtClean="0">
              <a:solidFill>
                <a:prstClr val="black"/>
              </a:solidFill>
              <a:latin typeface="Times New Roman" panose="02020603050405020304" pitchFamily="18" charset="0"/>
            </a:endParaRPr>
          </a:p>
          <a:p>
            <a:endParaRPr lang="en-US" sz="1400" dirty="0" smtClean="0">
              <a:solidFill>
                <a:prstClr val="black"/>
              </a:solidFill>
              <a:latin typeface="Times New Roman" panose="02020603050405020304" pitchFamily="18" charset="0"/>
            </a:endParaRPr>
          </a:p>
          <a:p>
            <a:r>
              <a:rPr lang="en-US" sz="1400" dirty="0" smtClean="0">
                <a:solidFill>
                  <a:prstClr val="black"/>
                </a:solidFill>
                <a:latin typeface="Times New Roman" panose="02020603050405020304" pitchFamily="18" charset="0"/>
              </a:rPr>
              <a:t>private </a:t>
            </a:r>
            <a:r>
              <a:rPr lang="en-US" sz="1400" dirty="0">
                <a:solidFill>
                  <a:prstClr val="black"/>
                </a:solidFill>
                <a:latin typeface="Times New Roman" panose="02020603050405020304" pitchFamily="18" charset="0"/>
              </a:rPr>
              <a:t>Map&lt;District,List&lt;Street&gt;&gt; </a:t>
            </a:r>
            <a:r>
              <a:rPr lang="en-US" sz="1400" dirty="0">
                <a:solidFill>
                  <a:srgbClr val="3333FF"/>
                </a:solidFill>
                <a:latin typeface="Times New Roman" panose="02020603050405020304" pitchFamily="18" charset="0"/>
              </a:rPr>
              <a:t>map</a:t>
            </a:r>
            <a:r>
              <a:rPr lang="en-US" sz="1400" dirty="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地区</a:t>
            </a:r>
            <a:r>
              <a:rPr lang="en-US" altLang="zh-CN" sz="1400" dirty="0">
                <a:solidFill>
                  <a:prstClr val="black"/>
                </a:solidFill>
                <a:latin typeface="Times New Roman" panose="02020603050405020304" pitchFamily="18" charset="0"/>
              </a:rPr>
              <a:t>-</a:t>
            </a:r>
            <a:r>
              <a:rPr lang="zh-CN" altLang="en-US" sz="1400" dirty="0">
                <a:solidFill>
                  <a:prstClr val="black"/>
                </a:solidFill>
                <a:latin typeface="Times New Roman" panose="02020603050405020304" pitchFamily="18" charset="0"/>
              </a:rPr>
              <a:t>街道 级联</a:t>
            </a:r>
            <a:r>
              <a:rPr lang="zh-CN" altLang="en-US" sz="1400" dirty="0" smtClean="0">
                <a:solidFill>
                  <a:prstClr val="black"/>
                </a:solidFill>
                <a:latin typeface="Times New Roman" panose="02020603050405020304" pitchFamily="18" charset="0"/>
              </a:rPr>
              <a:t>集合</a:t>
            </a:r>
            <a:endParaRPr lang="en-US" altLang="zh-CN" sz="1400" dirty="0" smtClean="0">
              <a:solidFill>
                <a:prstClr val="black"/>
              </a:solidFill>
              <a:latin typeface="Times New Roman" panose="02020603050405020304" pitchFamily="18" charset="0"/>
            </a:endParaRPr>
          </a:p>
          <a:p>
            <a:r>
              <a:rPr lang="en-US" sz="1400" dirty="0">
                <a:solidFill>
                  <a:prstClr val="black"/>
                </a:solidFill>
                <a:latin typeface="Times New Roman" panose="02020603050405020304" pitchFamily="18" charset="0"/>
              </a:rPr>
              <a:t>District district1=new District(1,"</a:t>
            </a:r>
            <a:r>
              <a:rPr lang="zh-CN" altLang="en-US" sz="1400" dirty="0">
                <a:solidFill>
                  <a:prstClr val="black"/>
                </a:solidFill>
                <a:latin typeface="Times New Roman" panose="02020603050405020304" pitchFamily="18" charset="0"/>
              </a:rPr>
              <a:t>朝阳区</a:t>
            </a:r>
            <a:r>
              <a:rPr lang="en-US" altLang="zh-CN" sz="1400" dirty="0">
                <a:solidFill>
                  <a:prstClr val="black"/>
                </a:solidFill>
                <a:latin typeface="Times New Roman" panose="02020603050405020304" pitchFamily="18" charset="0"/>
              </a:rPr>
              <a:t>");</a:t>
            </a:r>
            <a:endParaRPr lang="en-US" altLang="zh-CN" sz="1400" dirty="0">
              <a:solidFill>
                <a:prstClr val="black"/>
              </a:solidFill>
              <a:latin typeface="Times New Roman" panose="02020603050405020304" pitchFamily="18" charset="0"/>
            </a:endParaRPr>
          </a:p>
          <a:p>
            <a:r>
              <a:rPr lang="en-US" sz="1400" dirty="0" smtClean="0">
                <a:solidFill>
                  <a:prstClr val="black"/>
                </a:solidFill>
                <a:latin typeface="Times New Roman" panose="02020603050405020304" pitchFamily="18" charset="0"/>
              </a:rPr>
              <a:t>District </a:t>
            </a:r>
            <a:r>
              <a:rPr lang="en-US" sz="1400" dirty="0">
                <a:solidFill>
                  <a:prstClr val="black"/>
                </a:solidFill>
                <a:latin typeface="Times New Roman" panose="02020603050405020304" pitchFamily="18" charset="0"/>
              </a:rPr>
              <a:t>district2=new District(2,"</a:t>
            </a:r>
            <a:r>
              <a:rPr lang="zh-CN" altLang="en-US" sz="1400" dirty="0">
                <a:solidFill>
                  <a:prstClr val="black"/>
                </a:solidFill>
                <a:latin typeface="Times New Roman" panose="02020603050405020304" pitchFamily="18" charset="0"/>
              </a:rPr>
              <a:t>东城区</a:t>
            </a:r>
            <a:r>
              <a:rPr lang="en-US" altLang="zh-CN" sz="1400" dirty="0">
                <a:solidFill>
                  <a:prstClr val="black"/>
                </a:solidFill>
                <a:latin typeface="Times New Roman" panose="02020603050405020304" pitchFamily="18" charset="0"/>
              </a:rPr>
              <a:t>");</a:t>
            </a:r>
            <a:endParaRPr lang="en-US" altLang="zh-CN" sz="1400" dirty="0">
              <a:solidFill>
                <a:prstClr val="black"/>
              </a:solidFill>
              <a:latin typeface="Times New Roman" panose="02020603050405020304" pitchFamily="18" charset="0"/>
            </a:endParaRPr>
          </a:p>
          <a:p>
            <a:r>
              <a:rPr lang="en-US" altLang="zh-CN" sz="1400" dirty="0">
                <a:solidFill>
                  <a:prstClr val="black"/>
                </a:solidFill>
                <a:latin typeface="Times New Roman" panose="02020603050405020304" pitchFamily="18" charset="0"/>
              </a:rPr>
              <a:t>		</a:t>
            </a:r>
            <a:endParaRPr lang="en-US" altLang="zh-CN" sz="1400" dirty="0">
              <a:solidFill>
                <a:prstClr val="black"/>
              </a:solidFill>
              <a:latin typeface="Times New Roman" panose="02020603050405020304" pitchFamily="18" charset="0"/>
            </a:endParaRPr>
          </a:p>
          <a:p>
            <a:r>
              <a:rPr lang="en-US" altLang="zh-CN" sz="1400" dirty="0" smtClean="0">
                <a:solidFill>
                  <a:prstClr val="black"/>
                </a:solidFill>
                <a:latin typeface="Times New Roman" panose="02020603050405020304" pitchFamily="18" charset="0"/>
              </a:rPr>
              <a:t>//</a:t>
            </a:r>
            <a:r>
              <a:rPr lang="zh-CN" altLang="en-US" sz="1400" dirty="0">
                <a:solidFill>
                  <a:prstClr val="black"/>
                </a:solidFill>
                <a:latin typeface="宋体" panose="02010600030101010101" pitchFamily="2" charset="-122"/>
                <a:ea typeface="宋体" panose="02010600030101010101" pitchFamily="2" charset="-122"/>
              </a:rPr>
              <a:t>创建三条街道信息</a:t>
            </a:r>
            <a:endParaRPr lang="zh-CN" altLang="en-US" sz="1400" dirty="0">
              <a:solidFill>
                <a:prstClr val="black"/>
              </a:solidFill>
              <a:latin typeface="宋体" panose="02010600030101010101" pitchFamily="2" charset="-122"/>
              <a:ea typeface="宋体" panose="02010600030101010101" pitchFamily="2" charset="-122"/>
            </a:endParaRPr>
          </a:p>
          <a:p>
            <a:r>
              <a:rPr lang="en-US" sz="1400" dirty="0" smtClean="0">
                <a:solidFill>
                  <a:prstClr val="black"/>
                </a:solidFill>
                <a:latin typeface="Times New Roman" panose="02020603050405020304" pitchFamily="18" charset="0"/>
              </a:rPr>
              <a:t>List&lt;Street</a:t>
            </a:r>
            <a:r>
              <a:rPr lang="en-US" sz="1400" dirty="0">
                <a:solidFill>
                  <a:prstClr val="black"/>
                </a:solidFill>
                <a:latin typeface="Times New Roman" panose="02020603050405020304" pitchFamily="18" charset="0"/>
              </a:rPr>
              <a:t>&gt; </a:t>
            </a:r>
            <a:r>
              <a:rPr lang="en-US" sz="1400" dirty="0">
                <a:solidFill>
                  <a:srgbClr val="3333FF"/>
                </a:solidFill>
                <a:latin typeface="Times New Roman" panose="02020603050405020304" pitchFamily="18" charset="0"/>
              </a:rPr>
              <a:t>streets1</a:t>
            </a:r>
            <a:r>
              <a:rPr lang="en-US" sz="1400" dirty="0">
                <a:solidFill>
                  <a:prstClr val="black"/>
                </a:solidFill>
                <a:latin typeface="Times New Roman" panose="02020603050405020304" pitchFamily="18" charset="0"/>
              </a:rPr>
              <a:t>=new ArrayList&lt;Street&gt;();</a:t>
            </a:r>
            <a:endParaRPr lang="en-US" sz="1400" dirty="0">
              <a:solidFill>
                <a:prstClr val="black"/>
              </a:solidFill>
              <a:latin typeface="Times New Roman" panose="02020603050405020304" pitchFamily="18" charset="0"/>
            </a:endParaRPr>
          </a:p>
          <a:p>
            <a:r>
              <a:rPr lang="en-US" sz="1400" dirty="0" smtClean="0">
                <a:solidFill>
                  <a:prstClr val="black"/>
                </a:solidFill>
                <a:latin typeface="Times New Roman" panose="02020603050405020304" pitchFamily="18" charset="0"/>
              </a:rPr>
              <a:t>List&lt;Street</a:t>
            </a:r>
            <a:r>
              <a:rPr lang="en-US" sz="1400" dirty="0">
                <a:solidFill>
                  <a:prstClr val="black"/>
                </a:solidFill>
                <a:latin typeface="Times New Roman" panose="02020603050405020304" pitchFamily="18" charset="0"/>
              </a:rPr>
              <a:t>&gt; </a:t>
            </a:r>
            <a:r>
              <a:rPr lang="en-US" sz="1400" dirty="0">
                <a:solidFill>
                  <a:srgbClr val="3333FF"/>
                </a:solidFill>
                <a:latin typeface="Times New Roman" panose="02020603050405020304" pitchFamily="18" charset="0"/>
              </a:rPr>
              <a:t>streets2</a:t>
            </a:r>
            <a:r>
              <a:rPr lang="en-US" sz="1400" dirty="0">
                <a:solidFill>
                  <a:prstClr val="black"/>
                </a:solidFill>
                <a:latin typeface="Times New Roman" panose="02020603050405020304" pitchFamily="18" charset="0"/>
              </a:rPr>
              <a:t>=new ArrayList&lt;Street&gt;();</a:t>
            </a:r>
            <a:endParaRPr lang="en-US" sz="1400" dirty="0">
              <a:solidFill>
                <a:prstClr val="black"/>
              </a:solidFill>
              <a:latin typeface="Times New Roman" panose="02020603050405020304" pitchFamily="18" charset="0"/>
            </a:endParaRPr>
          </a:p>
          <a:p>
            <a:r>
              <a:rPr lang="en-US" sz="1400" dirty="0" smtClean="0">
                <a:solidFill>
                  <a:prstClr val="black"/>
                </a:solidFill>
                <a:latin typeface="Times New Roman" panose="02020603050405020304" pitchFamily="18" charset="0"/>
              </a:rPr>
              <a:t>Street </a:t>
            </a:r>
            <a:r>
              <a:rPr lang="en-US" sz="1400" dirty="0">
                <a:solidFill>
                  <a:prstClr val="black"/>
                </a:solidFill>
                <a:latin typeface="Times New Roman" panose="02020603050405020304" pitchFamily="18" charset="0"/>
              </a:rPr>
              <a:t>street1=new Street(1,"</a:t>
            </a:r>
            <a:r>
              <a:rPr lang="zh-CN" altLang="en-US" sz="1400" dirty="0">
                <a:solidFill>
                  <a:prstClr val="black"/>
                </a:solidFill>
                <a:latin typeface="Times New Roman" panose="02020603050405020304" pitchFamily="18" charset="0"/>
              </a:rPr>
              <a:t>朝阳一街</a:t>
            </a:r>
            <a:r>
              <a:rPr lang="en-US" altLang="zh-CN" sz="1400" dirty="0">
                <a:solidFill>
                  <a:prstClr val="black"/>
                </a:solidFill>
                <a:latin typeface="Times New Roman" panose="02020603050405020304" pitchFamily="18" charset="0"/>
              </a:rPr>
              <a:t>",</a:t>
            </a:r>
            <a:r>
              <a:rPr lang="en-US" sz="1400" dirty="0">
                <a:solidFill>
                  <a:prstClr val="black"/>
                </a:solidFill>
                <a:latin typeface="Times New Roman" panose="02020603050405020304" pitchFamily="18" charset="0"/>
              </a:rPr>
              <a:t>district1);</a:t>
            </a:r>
            <a:endParaRPr lang="en-US" sz="1400" dirty="0">
              <a:solidFill>
                <a:prstClr val="black"/>
              </a:solidFill>
              <a:latin typeface="Times New Roman" panose="02020603050405020304" pitchFamily="18" charset="0"/>
            </a:endParaRPr>
          </a:p>
          <a:p>
            <a:r>
              <a:rPr lang="en-US" sz="1400" dirty="0" smtClean="0">
                <a:solidFill>
                  <a:prstClr val="black"/>
                </a:solidFill>
                <a:latin typeface="Times New Roman" panose="02020603050405020304" pitchFamily="18" charset="0"/>
              </a:rPr>
              <a:t>Street </a:t>
            </a:r>
            <a:r>
              <a:rPr lang="en-US" sz="1400" dirty="0">
                <a:solidFill>
                  <a:prstClr val="black"/>
                </a:solidFill>
                <a:latin typeface="Times New Roman" panose="02020603050405020304" pitchFamily="18" charset="0"/>
              </a:rPr>
              <a:t>street2=new Street(2,"</a:t>
            </a:r>
            <a:r>
              <a:rPr lang="zh-CN" altLang="en-US" sz="1400" dirty="0">
                <a:solidFill>
                  <a:prstClr val="black"/>
                </a:solidFill>
                <a:latin typeface="Times New Roman" panose="02020603050405020304" pitchFamily="18" charset="0"/>
              </a:rPr>
              <a:t>东城一街</a:t>
            </a:r>
            <a:r>
              <a:rPr lang="en-US" altLang="zh-CN" sz="1400" dirty="0">
                <a:solidFill>
                  <a:prstClr val="black"/>
                </a:solidFill>
                <a:latin typeface="Times New Roman" panose="02020603050405020304" pitchFamily="18" charset="0"/>
              </a:rPr>
              <a:t>",</a:t>
            </a:r>
            <a:r>
              <a:rPr lang="en-US" sz="1400" dirty="0">
                <a:solidFill>
                  <a:prstClr val="black"/>
                </a:solidFill>
                <a:latin typeface="Times New Roman" panose="02020603050405020304" pitchFamily="18" charset="0"/>
              </a:rPr>
              <a:t>district2);</a:t>
            </a:r>
            <a:endParaRPr lang="en-US" sz="1400" dirty="0">
              <a:solidFill>
                <a:prstClr val="black"/>
              </a:solidFill>
              <a:latin typeface="Times New Roman" panose="02020603050405020304" pitchFamily="18" charset="0"/>
            </a:endParaRPr>
          </a:p>
          <a:p>
            <a:r>
              <a:rPr lang="en-US" sz="1400" dirty="0" smtClean="0">
                <a:solidFill>
                  <a:prstClr val="black"/>
                </a:solidFill>
                <a:latin typeface="Times New Roman" panose="02020603050405020304" pitchFamily="18" charset="0"/>
              </a:rPr>
              <a:t>Street </a:t>
            </a:r>
            <a:r>
              <a:rPr lang="en-US" sz="1400" dirty="0">
                <a:solidFill>
                  <a:prstClr val="black"/>
                </a:solidFill>
                <a:latin typeface="Times New Roman" panose="02020603050405020304" pitchFamily="18" charset="0"/>
              </a:rPr>
              <a:t>street3=new Street(3,"</a:t>
            </a:r>
            <a:r>
              <a:rPr lang="zh-CN" altLang="en-US" sz="1400" dirty="0">
                <a:solidFill>
                  <a:prstClr val="black"/>
                </a:solidFill>
                <a:latin typeface="Times New Roman" panose="02020603050405020304" pitchFamily="18" charset="0"/>
              </a:rPr>
              <a:t>东城二街</a:t>
            </a:r>
            <a:r>
              <a:rPr lang="en-US" altLang="zh-CN" sz="1400" dirty="0">
                <a:solidFill>
                  <a:prstClr val="black"/>
                </a:solidFill>
                <a:latin typeface="Times New Roman" panose="02020603050405020304" pitchFamily="18" charset="0"/>
              </a:rPr>
              <a:t>",</a:t>
            </a:r>
            <a:r>
              <a:rPr lang="en-US" sz="1400" dirty="0">
                <a:solidFill>
                  <a:prstClr val="black"/>
                </a:solidFill>
                <a:latin typeface="Times New Roman" panose="02020603050405020304" pitchFamily="18" charset="0"/>
              </a:rPr>
              <a:t>district2);</a:t>
            </a:r>
            <a:endParaRPr lang="en-US" sz="1400" dirty="0">
              <a:solidFill>
                <a:prstClr val="black"/>
              </a:solidFill>
              <a:latin typeface="Times New Roman" panose="02020603050405020304" pitchFamily="18" charset="0"/>
            </a:endParaRPr>
          </a:p>
          <a:p>
            <a:r>
              <a:rPr lang="en-US" sz="1400" dirty="0">
                <a:solidFill>
                  <a:prstClr val="black"/>
                </a:solidFill>
                <a:latin typeface="Times New Roman" panose="02020603050405020304" pitchFamily="18" charset="0"/>
              </a:rPr>
              <a:t>		</a:t>
            </a:r>
            <a:endParaRPr lang="en-US" sz="1400" dirty="0">
              <a:solidFill>
                <a:prstClr val="black"/>
              </a:solidFill>
              <a:latin typeface="Times New Roman" panose="02020603050405020304" pitchFamily="18" charset="0"/>
            </a:endParaRPr>
          </a:p>
          <a:p>
            <a:r>
              <a:rPr lang="en-US" sz="1400" dirty="0" smtClean="0">
                <a:solidFill>
                  <a:prstClr val="black"/>
                </a:solidFill>
                <a:latin typeface="宋体" panose="02010600030101010101" pitchFamily="2" charset="-122"/>
                <a:ea typeface="宋体" panose="02010600030101010101" pitchFamily="2" charset="-122"/>
              </a:rPr>
              <a:t>//</a:t>
            </a:r>
            <a:r>
              <a:rPr lang="zh-CN" altLang="en-US" sz="1400" dirty="0">
                <a:solidFill>
                  <a:prstClr val="black"/>
                </a:solidFill>
                <a:latin typeface="宋体" panose="02010600030101010101" pitchFamily="2" charset="-122"/>
                <a:ea typeface="宋体" panose="02010600030101010101" pitchFamily="2" charset="-122"/>
              </a:rPr>
              <a:t>创建相应街道集合，一个地区的街道为一个集合</a:t>
            </a:r>
            <a:endParaRPr lang="zh-CN" altLang="en-US" sz="1400" dirty="0">
              <a:solidFill>
                <a:prstClr val="black"/>
              </a:solidFill>
              <a:latin typeface="宋体" panose="02010600030101010101" pitchFamily="2" charset="-122"/>
              <a:ea typeface="宋体" panose="02010600030101010101" pitchFamily="2" charset="-122"/>
            </a:endParaRPr>
          </a:p>
          <a:p>
            <a:r>
              <a:rPr lang="en-US" sz="1400" dirty="0" smtClean="0">
                <a:solidFill>
                  <a:prstClr val="black"/>
                </a:solidFill>
                <a:latin typeface="Times New Roman" panose="02020603050405020304" pitchFamily="18" charset="0"/>
              </a:rPr>
              <a:t>streets1.add(street1);  //</a:t>
            </a:r>
            <a:r>
              <a:rPr lang="zh-CN" altLang="en-US" sz="1400" dirty="0" smtClean="0">
                <a:solidFill>
                  <a:prstClr val="black"/>
                </a:solidFill>
                <a:latin typeface="Times New Roman" panose="02020603050405020304" pitchFamily="18" charset="0"/>
              </a:rPr>
              <a:t>第一个地区的街道信息</a:t>
            </a:r>
            <a:endParaRPr lang="zh-CN" altLang="en-US" sz="1400" dirty="0" smtClean="0">
              <a:solidFill>
                <a:prstClr val="black"/>
              </a:solidFill>
              <a:latin typeface="Times New Roman" panose="02020603050405020304" pitchFamily="18" charset="0"/>
            </a:endParaRPr>
          </a:p>
          <a:p>
            <a:r>
              <a:rPr lang="en-US" sz="1400" dirty="0" smtClean="0">
                <a:solidFill>
                  <a:prstClr val="black"/>
                </a:solidFill>
                <a:latin typeface="Times New Roman" panose="02020603050405020304" pitchFamily="18" charset="0"/>
              </a:rPr>
              <a:t>streets2.add(street2); //</a:t>
            </a:r>
            <a:r>
              <a:rPr lang="zh-CN" altLang="en-US" sz="1400" dirty="0" smtClean="0">
                <a:solidFill>
                  <a:prstClr val="black"/>
                </a:solidFill>
                <a:latin typeface="Times New Roman" panose="02020603050405020304" pitchFamily="18" charset="0"/>
              </a:rPr>
              <a:t>第二个地区的街道信息</a:t>
            </a:r>
            <a:endParaRPr lang="zh-CN" altLang="en-US" sz="1400" dirty="0" smtClean="0">
              <a:solidFill>
                <a:prstClr val="black"/>
              </a:solidFill>
              <a:latin typeface="Times New Roman" panose="02020603050405020304" pitchFamily="18" charset="0"/>
            </a:endParaRPr>
          </a:p>
          <a:p>
            <a:r>
              <a:rPr lang="en-US" sz="1400" dirty="0" smtClean="0">
                <a:solidFill>
                  <a:prstClr val="black"/>
                </a:solidFill>
                <a:latin typeface="Times New Roman" panose="02020603050405020304" pitchFamily="18" charset="0"/>
              </a:rPr>
              <a:t>streets2.add(street3</a:t>
            </a:r>
            <a:r>
              <a:rPr lang="en-US" sz="1400" dirty="0">
                <a:solidFill>
                  <a:prstClr val="black"/>
                </a:solidFill>
                <a:latin typeface="Times New Roman" panose="02020603050405020304" pitchFamily="18" charset="0"/>
              </a:rPr>
              <a:t>);//</a:t>
            </a:r>
            <a:r>
              <a:rPr lang="zh-CN" altLang="en-US" sz="1400" dirty="0">
                <a:solidFill>
                  <a:prstClr val="black"/>
                </a:solidFill>
                <a:latin typeface="Times New Roman" panose="02020603050405020304" pitchFamily="18" charset="0"/>
              </a:rPr>
              <a:t>第二个地区的街道信息</a:t>
            </a:r>
            <a:endParaRPr lang="zh-CN" altLang="en-US" sz="1400" dirty="0">
              <a:solidFill>
                <a:prstClr val="black"/>
              </a:solidFill>
              <a:latin typeface="Times New Roman" panose="02020603050405020304" pitchFamily="18" charset="0"/>
            </a:endParaRPr>
          </a:p>
          <a:p>
            <a:r>
              <a:rPr lang="zh-CN" altLang="en-US" sz="1400" dirty="0">
                <a:solidFill>
                  <a:prstClr val="black"/>
                </a:solidFill>
                <a:latin typeface="Times New Roman" panose="02020603050405020304" pitchFamily="18" charset="0"/>
              </a:rPr>
              <a:t>		</a:t>
            </a:r>
            <a:endParaRPr lang="zh-CN" altLang="en-US" sz="1400" dirty="0">
              <a:solidFill>
                <a:prstClr val="black"/>
              </a:solidFill>
              <a:latin typeface="Times New Roman" panose="02020603050405020304" pitchFamily="18" charset="0"/>
            </a:endParaRPr>
          </a:p>
          <a:p>
            <a:r>
              <a:rPr lang="en-US" sz="1400" dirty="0" smtClean="0">
                <a:solidFill>
                  <a:prstClr val="black"/>
                </a:solidFill>
                <a:latin typeface="Times New Roman" panose="02020603050405020304" pitchFamily="18" charset="0"/>
              </a:rPr>
              <a:t>map=new </a:t>
            </a:r>
            <a:r>
              <a:rPr lang="en-US" sz="1400" dirty="0">
                <a:solidFill>
                  <a:prstClr val="black"/>
                </a:solidFill>
                <a:latin typeface="Times New Roman" panose="02020603050405020304" pitchFamily="18" charset="0"/>
              </a:rPr>
              <a:t>HashMap&lt;District,List&lt;Street&gt;&gt;();</a:t>
            </a:r>
            <a:endParaRPr lang="en-US" sz="1400" dirty="0">
              <a:solidFill>
                <a:prstClr val="black"/>
              </a:solidFill>
              <a:latin typeface="Times New Roman" panose="02020603050405020304" pitchFamily="18" charset="0"/>
            </a:endParaRPr>
          </a:p>
          <a:p>
            <a:r>
              <a:rPr lang="en-US" sz="1400" dirty="0" smtClean="0">
                <a:solidFill>
                  <a:srgbClr val="3333FF"/>
                </a:solidFill>
                <a:latin typeface="Times New Roman" panose="02020603050405020304" pitchFamily="18" charset="0"/>
              </a:rPr>
              <a:t>map.put(district1</a:t>
            </a:r>
            <a:r>
              <a:rPr lang="en-US" sz="1400" dirty="0">
                <a:solidFill>
                  <a:srgbClr val="3333FF"/>
                </a:solidFill>
                <a:latin typeface="Times New Roman" panose="02020603050405020304" pitchFamily="18" charset="0"/>
              </a:rPr>
              <a:t>, streets1);</a:t>
            </a:r>
            <a:endParaRPr lang="en-US" sz="1400" dirty="0">
              <a:solidFill>
                <a:srgbClr val="3333FF"/>
              </a:solidFill>
              <a:latin typeface="Times New Roman" panose="02020603050405020304" pitchFamily="18" charset="0"/>
            </a:endParaRPr>
          </a:p>
          <a:p>
            <a:r>
              <a:rPr lang="en-US" sz="1400" dirty="0" smtClean="0">
                <a:solidFill>
                  <a:srgbClr val="3333FF"/>
                </a:solidFill>
                <a:latin typeface="Times New Roman" panose="02020603050405020304" pitchFamily="18" charset="0"/>
              </a:rPr>
              <a:t>map.put(district2</a:t>
            </a:r>
            <a:r>
              <a:rPr lang="en-US" sz="1400" dirty="0">
                <a:solidFill>
                  <a:srgbClr val="3333FF"/>
                </a:solidFill>
                <a:latin typeface="Times New Roman" panose="02020603050405020304" pitchFamily="18" charset="0"/>
              </a:rPr>
              <a:t>, streets2);</a:t>
            </a:r>
            <a:endParaRPr lang="en-US" sz="1400" dirty="0">
              <a:solidFill>
                <a:srgbClr val="3333FF"/>
              </a:solidFill>
              <a:latin typeface="Times New Roman" panose="02020603050405020304" pitchFamily="18"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主题</a:t>
            </a:r>
            <a:endParaRPr lang="zh-CN" altLang="en-US" dirty="0"/>
          </a:p>
        </p:txBody>
      </p:sp>
      <p:sp>
        <p:nvSpPr>
          <p:cNvPr id="4" name="TextBox 19"/>
          <p:cNvSpPr txBox="1">
            <a:spLocks noChangeArrowheads="1"/>
          </p:cNvSpPr>
          <p:nvPr/>
        </p:nvSpPr>
        <p:spPr bwMode="auto">
          <a:xfrm>
            <a:off x="339634" y="1236486"/>
            <a:ext cx="8353425" cy="2838450"/>
          </a:xfrm>
          <a:prstGeom prst="rect">
            <a:avLst/>
          </a:prstGeom>
          <a:noFill/>
          <a:ln w="9525">
            <a:noFill/>
            <a:miter lim="800000"/>
          </a:ln>
        </p:spPr>
        <p:txBody>
          <a:bodyPr lIns="91436" tIns="45718" rIns="91436" bIns="45718">
            <a:spAutoFit/>
          </a:bodyPr>
          <a:lstStyle/>
          <a:p>
            <a:r>
              <a:rPr lang="zh-CN" altLang="en-US" b="1" dirty="0">
                <a:solidFill>
                  <a:prstClr val="black"/>
                </a:solidFill>
                <a:latin typeface="Times New Roman" panose="02020603050405020304" pitchFamily="18" charset="0"/>
                <a:ea typeface="宋体" panose="02010600030101010101" pitchFamily="2" charset="-122"/>
              </a:rPr>
              <a:t>主题</a:t>
            </a:r>
            <a:r>
              <a:rPr lang="en-US" dirty="0">
                <a:solidFill>
                  <a:prstClr val="black"/>
                </a:solidFill>
                <a:latin typeface="Times New Roman" panose="02020603050405020304" pitchFamily="18" charset="0"/>
              </a:rPr>
              <a:t>: </a:t>
            </a:r>
            <a:r>
              <a:rPr lang="zh-CN" altLang="en-US" dirty="0">
                <a:solidFill>
                  <a:prstClr val="black"/>
                </a:solidFill>
                <a:latin typeface="Times New Roman" panose="02020603050405020304" pitchFamily="18" charset="0"/>
                <a:ea typeface="宋体" panose="02010600030101010101" pitchFamily="2" charset="-122"/>
              </a:rPr>
              <a:t>为了让所有的 </a:t>
            </a:r>
            <a:r>
              <a:rPr lang="en-US" dirty="0">
                <a:solidFill>
                  <a:prstClr val="black"/>
                </a:solidFill>
                <a:latin typeface="Times New Roman" panose="02020603050405020304" pitchFamily="18" charset="0"/>
              </a:rPr>
              <a:t>UI </a:t>
            </a:r>
            <a:r>
              <a:rPr lang="zh-CN" altLang="en-US" dirty="0">
                <a:solidFill>
                  <a:prstClr val="black"/>
                </a:solidFill>
                <a:latin typeface="Times New Roman" panose="02020603050405020304" pitchFamily="18" charset="0"/>
                <a:ea typeface="宋体" panose="02010600030101010101" pitchFamily="2" charset="-122"/>
              </a:rPr>
              <a:t>标签能够产生同样的视觉效果而归集到一起的一组模板</a:t>
            </a:r>
            <a:r>
              <a:rPr lang="en-US" dirty="0">
                <a:solidFill>
                  <a:prstClr val="black"/>
                </a:solidFill>
                <a:latin typeface="Times New Roman" panose="02020603050405020304" pitchFamily="18" charset="0"/>
              </a:rPr>
              <a:t>. </a:t>
            </a:r>
            <a:r>
              <a:rPr lang="zh-CN" altLang="en-US" dirty="0">
                <a:solidFill>
                  <a:prstClr val="black"/>
                </a:solidFill>
                <a:latin typeface="Times New Roman" panose="02020603050405020304" pitchFamily="18" charset="0"/>
                <a:ea typeface="宋体" panose="02010600030101010101" pitchFamily="2" charset="-122"/>
              </a:rPr>
              <a:t>即</a:t>
            </a:r>
            <a:r>
              <a:rPr lang="zh-CN" altLang="en-US" b="1" dirty="0">
                <a:solidFill>
                  <a:srgbClr val="FF3300"/>
                </a:solidFill>
                <a:latin typeface="Times New Roman" panose="02020603050405020304" pitchFamily="18" charset="0"/>
                <a:ea typeface="宋体" panose="02010600030101010101" pitchFamily="2" charset="-122"/>
              </a:rPr>
              <a:t>风格相近的模板被打包为一个主题</a:t>
            </a:r>
            <a:endParaRPr lang="zh-CN" altLang="en-US" b="1" dirty="0">
              <a:solidFill>
                <a:srgbClr val="FF3300"/>
              </a:solidFill>
              <a:latin typeface="Times New Roman" panose="02020603050405020304" pitchFamily="18" charset="0"/>
              <a:ea typeface="宋体" panose="02010600030101010101" pitchFamily="2" charset="-122"/>
            </a:endParaRPr>
          </a:p>
          <a:p>
            <a:pPr marL="742950" lvl="1" indent="-285750"/>
            <a:r>
              <a:rPr lang="en-US" dirty="0">
                <a:solidFill>
                  <a:prstClr val="black"/>
                </a:solidFill>
                <a:latin typeface="Times New Roman" panose="02020603050405020304" pitchFamily="18" charset="0"/>
              </a:rPr>
              <a:t>    1</a:t>
            </a:r>
            <a:r>
              <a:rPr lang="zh-CN" altLang="en-US" dirty="0">
                <a:solidFill>
                  <a:prstClr val="black"/>
                </a:solidFill>
                <a:latin typeface="Times New Roman" panose="02020603050405020304" pitchFamily="18" charset="0"/>
                <a:ea typeface="宋体" panose="02010600030101010101" pitchFamily="2" charset="-122"/>
              </a:rPr>
              <a:t>、</a:t>
            </a:r>
            <a:r>
              <a:rPr lang="en-US" dirty="0">
                <a:solidFill>
                  <a:srgbClr val="FF0000"/>
                </a:solidFill>
                <a:latin typeface="Times New Roman" panose="02020603050405020304" pitchFamily="18" charset="0"/>
              </a:rPr>
              <a:t>simple: </a:t>
            </a:r>
            <a:r>
              <a:rPr lang="zh-CN" altLang="en-US" dirty="0">
                <a:solidFill>
                  <a:srgbClr val="FF0000"/>
                </a:solidFill>
                <a:latin typeface="Times New Roman" panose="02020603050405020304" pitchFamily="18" charset="0"/>
                <a:ea typeface="宋体" panose="02010600030101010101" pitchFamily="2" charset="-122"/>
              </a:rPr>
              <a:t>把 </a:t>
            </a:r>
            <a:r>
              <a:rPr lang="en-US" dirty="0">
                <a:solidFill>
                  <a:srgbClr val="FF0000"/>
                </a:solidFill>
                <a:latin typeface="Times New Roman" panose="02020603050405020304" pitchFamily="18" charset="0"/>
              </a:rPr>
              <a:t>UI </a:t>
            </a:r>
            <a:r>
              <a:rPr lang="zh-CN" altLang="en-US" dirty="0">
                <a:solidFill>
                  <a:srgbClr val="FF0000"/>
                </a:solidFill>
                <a:latin typeface="Times New Roman" panose="02020603050405020304" pitchFamily="18" charset="0"/>
                <a:ea typeface="宋体" panose="02010600030101010101" pitchFamily="2" charset="-122"/>
              </a:rPr>
              <a:t>标签翻译成最简单的 </a:t>
            </a:r>
            <a:r>
              <a:rPr lang="en-US" dirty="0">
                <a:solidFill>
                  <a:srgbClr val="FF0000"/>
                </a:solidFill>
                <a:latin typeface="Times New Roman" panose="02020603050405020304" pitchFamily="18" charset="0"/>
              </a:rPr>
              <a:t>HTML </a:t>
            </a:r>
            <a:r>
              <a:rPr lang="zh-CN" altLang="en-US" dirty="0">
                <a:solidFill>
                  <a:srgbClr val="FF0000"/>
                </a:solidFill>
                <a:latin typeface="Times New Roman" panose="02020603050405020304" pitchFamily="18" charset="0"/>
                <a:ea typeface="宋体" panose="02010600030101010101" pitchFamily="2" charset="-122"/>
              </a:rPr>
              <a:t>对应元素</a:t>
            </a:r>
            <a:r>
              <a:rPr lang="en-US" dirty="0">
                <a:solidFill>
                  <a:srgbClr val="FF0000"/>
                </a:solidFill>
                <a:latin typeface="Times New Roman" panose="02020603050405020304" pitchFamily="18" charset="0"/>
              </a:rPr>
              <a:t>, </a:t>
            </a:r>
            <a:r>
              <a:rPr lang="zh-CN" altLang="en-US" dirty="0">
                <a:solidFill>
                  <a:srgbClr val="FF0000"/>
                </a:solidFill>
                <a:latin typeface="Times New Roman" panose="02020603050405020304" pitchFamily="18" charset="0"/>
                <a:ea typeface="宋体" panose="02010600030101010101" pitchFamily="2" charset="-122"/>
              </a:rPr>
              <a:t>而且会忽视行标属性</a:t>
            </a:r>
            <a:endParaRPr lang="zh-CN" altLang="en-US" dirty="0">
              <a:solidFill>
                <a:srgbClr val="FF0000"/>
              </a:solidFill>
              <a:latin typeface="Times New Roman" panose="02020603050405020304" pitchFamily="18" charset="0"/>
              <a:ea typeface="宋体" panose="02010600030101010101" pitchFamily="2" charset="-122"/>
            </a:endParaRPr>
          </a:p>
          <a:p>
            <a:pPr marL="742950" lvl="1" indent="-285750"/>
            <a:r>
              <a:rPr lang="en-US" dirty="0">
                <a:solidFill>
                  <a:prstClr val="black"/>
                </a:solidFill>
                <a:latin typeface="Times New Roman" panose="02020603050405020304" pitchFamily="18" charset="0"/>
              </a:rPr>
              <a:t>    2</a:t>
            </a:r>
            <a:r>
              <a:rPr lang="zh-CN" altLang="en-US" dirty="0">
                <a:solidFill>
                  <a:prstClr val="black"/>
                </a:solidFill>
                <a:latin typeface="Times New Roman" panose="02020603050405020304" pitchFamily="18" charset="0"/>
                <a:ea typeface="宋体" panose="02010600030101010101" pitchFamily="2" charset="-122"/>
              </a:rPr>
              <a:t>、</a:t>
            </a:r>
            <a:r>
              <a:rPr lang="en-US" dirty="0">
                <a:solidFill>
                  <a:prstClr val="black"/>
                </a:solidFill>
                <a:latin typeface="Times New Roman" panose="02020603050405020304" pitchFamily="18" charset="0"/>
              </a:rPr>
              <a:t>xhtml: xhtml </a:t>
            </a:r>
            <a:r>
              <a:rPr lang="zh-CN" altLang="en-US" dirty="0">
                <a:solidFill>
                  <a:prstClr val="black"/>
                </a:solidFill>
                <a:latin typeface="Times New Roman" panose="02020603050405020304" pitchFamily="18" charset="0"/>
                <a:ea typeface="宋体" panose="02010600030101010101" pitchFamily="2" charset="-122"/>
              </a:rPr>
              <a:t>是默认的主题</a:t>
            </a:r>
            <a:r>
              <a:rPr lang="en-US" dirty="0">
                <a:solidFill>
                  <a:prstClr val="black"/>
                </a:solidFill>
                <a:latin typeface="Times New Roman" panose="02020603050405020304" pitchFamily="18" charset="0"/>
              </a:rPr>
              <a:t>. </a:t>
            </a:r>
            <a:r>
              <a:rPr lang="zh-CN" altLang="en-US" dirty="0">
                <a:solidFill>
                  <a:prstClr val="black"/>
                </a:solidFill>
                <a:latin typeface="Times New Roman" panose="02020603050405020304" pitchFamily="18" charset="0"/>
                <a:ea typeface="宋体" panose="02010600030101010101" pitchFamily="2" charset="-122"/>
              </a:rPr>
              <a:t>这个主题的模板通过使用一个布局表格提供了一种自动化的排版机制</a:t>
            </a:r>
            <a:r>
              <a:rPr lang="en-US" dirty="0">
                <a:solidFill>
                  <a:prstClr val="black"/>
                </a:solidFill>
                <a:latin typeface="Times New Roman" panose="02020603050405020304" pitchFamily="18" charset="0"/>
              </a:rPr>
              <a:t>.</a:t>
            </a:r>
            <a:r>
              <a:rPr lang="zh-CN" altLang="en-US" dirty="0">
                <a:solidFill>
                  <a:prstClr val="black"/>
                </a:solidFill>
                <a:latin typeface="Times New Roman" panose="02020603050405020304" pitchFamily="18" charset="0"/>
                <a:ea typeface="宋体" panose="02010600030101010101" pitchFamily="2" charset="-122"/>
              </a:rPr>
              <a:t>（</a:t>
            </a:r>
            <a:r>
              <a:rPr lang="zh-CN" altLang="en-US" dirty="0">
                <a:solidFill>
                  <a:srgbClr val="FF0000"/>
                </a:solidFill>
                <a:latin typeface="Times New Roman" panose="02020603050405020304" pitchFamily="18" charset="0"/>
                <a:ea typeface="宋体" panose="02010600030101010101" pitchFamily="2" charset="-122"/>
              </a:rPr>
              <a:t>默认值</a:t>
            </a:r>
            <a:r>
              <a:rPr lang="zh-CN" altLang="en-US" dirty="0">
                <a:solidFill>
                  <a:prstClr val="black"/>
                </a:solidFill>
                <a:latin typeface="Times New Roman" panose="02020603050405020304" pitchFamily="18" charset="0"/>
                <a:ea typeface="宋体" panose="02010600030101010101" pitchFamily="2" charset="-122"/>
              </a:rPr>
              <a:t>）</a:t>
            </a:r>
            <a:endParaRPr lang="zh-CN" altLang="en-US" dirty="0">
              <a:solidFill>
                <a:prstClr val="black"/>
              </a:solidFill>
              <a:latin typeface="Times New Roman" panose="02020603050405020304" pitchFamily="18" charset="0"/>
              <a:ea typeface="宋体" panose="02010600030101010101" pitchFamily="2" charset="-122"/>
            </a:endParaRPr>
          </a:p>
          <a:p>
            <a:pPr marL="742950" lvl="1" indent="-285750"/>
            <a:r>
              <a:rPr lang="en-US" dirty="0">
                <a:solidFill>
                  <a:prstClr val="black"/>
                </a:solidFill>
                <a:latin typeface="Times New Roman" panose="02020603050405020304" pitchFamily="18" charset="0"/>
              </a:rPr>
              <a:t>    3</a:t>
            </a:r>
            <a:r>
              <a:rPr lang="zh-CN" altLang="en-US" dirty="0">
                <a:solidFill>
                  <a:prstClr val="black"/>
                </a:solidFill>
                <a:latin typeface="Times New Roman" panose="02020603050405020304" pitchFamily="18" charset="0"/>
                <a:ea typeface="宋体" panose="02010600030101010101" pitchFamily="2" charset="-122"/>
              </a:rPr>
              <a:t>、</a:t>
            </a:r>
            <a:r>
              <a:rPr lang="en-US" dirty="0">
                <a:solidFill>
                  <a:prstClr val="black"/>
                </a:solidFill>
                <a:latin typeface="Times New Roman" panose="02020603050405020304" pitchFamily="18" charset="0"/>
              </a:rPr>
              <a:t>css_xhtml: </a:t>
            </a:r>
            <a:r>
              <a:rPr lang="zh-CN" altLang="en-US" dirty="0">
                <a:solidFill>
                  <a:prstClr val="black"/>
                </a:solidFill>
                <a:latin typeface="Times New Roman" panose="02020603050405020304" pitchFamily="18" charset="0"/>
                <a:ea typeface="宋体" panose="02010600030101010101" pitchFamily="2" charset="-122"/>
              </a:rPr>
              <a:t>这个主题里的模板与 </a:t>
            </a:r>
            <a:r>
              <a:rPr lang="en-US" dirty="0">
                <a:solidFill>
                  <a:prstClr val="black"/>
                </a:solidFill>
                <a:latin typeface="Times New Roman" panose="02020603050405020304" pitchFamily="18" charset="0"/>
              </a:rPr>
              <a:t>xhtml </a:t>
            </a:r>
            <a:r>
              <a:rPr lang="zh-CN" altLang="en-US" dirty="0">
                <a:solidFill>
                  <a:prstClr val="black"/>
                </a:solidFill>
                <a:latin typeface="Times New Roman" panose="02020603050405020304" pitchFamily="18" charset="0"/>
                <a:ea typeface="宋体" panose="02010600030101010101" pitchFamily="2" charset="-122"/>
              </a:rPr>
              <a:t>主题里的模板很相似</a:t>
            </a:r>
            <a:r>
              <a:rPr lang="en-US" dirty="0">
                <a:solidFill>
                  <a:prstClr val="black"/>
                </a:solidFill>
                <a:latin typeface="Times New Roman" panose="02020603050405020304" pitchFamily="18" charset="0"/>
              </a:rPr>
              <a:t>, </a:t>
            </a:r>
            <a:r>
              <a:rPr lang="zh-CN" altLang="en-US" dirty="0">
                <a:solidFill>
                  <a:prstClr val="black"/>
                </a:solidFill>
                <a:latin typeface="Times New Roman" panose="02020603050405020304" pitchFamily="18" charset="0"/>
                <a:ea typeface="宋体" panose="02010600030101010101" pitchFamily="2" charset="-122"/>
              </a:rPr>
              <a:t>但它们将使用 </a:t>
            </a:r>
            <a:r>
              <a:rPr lang="en-US" dirty="0">
                <a:solidFill>
                  <a:prstClr val="black"/>
                </a:solidFill>
                <a:latin typeface="Times New Roman" panose="02020603050405020304" pitchFamily="18" charset="0"/>
              </a:rPr>
              <a:t>css </a:t>
            </a:r>
            <a:r>
              <a:rPr lang="zh-CN" altLang="en-US" dirty="0">
                <a:solidFill>
                  <a:prstClr val="black"/>
                </a:solidFill>
                <a:latin typeface="Times New Roman" panose="02020603050405020304" pitchFamily="18" charset="0"/>
                <a:ea typeface="宋体" panose="02010600030101010101" pitchFamily="2" charset="-122"/>
              </a:rPr>
              <a:t>来进行布局和排版</a:t>
            </a:r>
            <a:endParaRPr lang="zh-CN" altLang="en-US" dirty="0">
              <a:solidFill>
                <a:prstClr val="black"/>
              </a:solidFill>
              <a:latin typeface="Times New Roman" panose="02020603050405020304" pitchFamily="18" charset="0"/>
              <a:ea typeface="宋体" panose="02010600030101010101" pitchFamily="2" charset="-122"/>
            </a:endParaRPr>
          </a:p>
          <a:p>
            <a:pPr marL="742950" lvl="1" indent="-285750"/>
            <a:r>
              <a:rPr lang="en-US" dirty="0">
                <a:solidFill>
                  <a:prstClr val="black"/>
                </a:solidFill>
                <a:latin typeface="Times New Roman" panose="02020603050405020304" pitchFamily="18" charset="0"/>
              </a:rPr>
              <a:t>    4</a:t>
            </a:r>
            <a:r>
              <a:rPr lang="zh-CN" altLang="en-US" dirty="0">
                <a:solidFill>
                  <a:prstClr val="black"/>
                </a:solidFill>
                <a:latin typeface="Times New Roman" panose="02020603050405020304" pitchFamily="18" charset="0"/>
                <a:ea typeface="宋体" panose="02010600030101010101" pitchFamily="2" charset="-122"/>
              </a:rPr>
              <a:t>、</a:t>
            </a:r>
            <a:r>
              <a:rPr lang="en-US" dirty="0">
                <a:solidFill>
                  <a:prstClr val="black"/>
                </a:solidFill>
                <a:latin typeface="Times New Roman" panose="02020603050405020304" pitchFamily="18" charset="0"/>
              </a:rPr>
              <a:t>ajax: </a:t>
            </a:r>
            <a:r>
              <a:rPr lang="zh-CN" altLang="en-US" dirty="0">
                <a:solidFill>
                  <a:prstClr val="black"/>
                </a:solidFill>
                <a:latin typeface="Times New Roman" panose="02020603050405020304" pitchFamily="18" charset="0"/>
                <a:ea typeface="宋体" panose="02010600030101010101" pitchFamily="2" charset="-122"/>
              </a:rPr>
              <a:t>这个主题里的模板以 </a:t>
            </a:r>
            <a:r>
              <a:rPr lang="en-US" dirty="0">
                <a:solidFill>
                  <a:prstClr val="black"/>
                </a:solidFill>
                <a:latin typeface="Times New Roman" panose="02020603050405020304" pitchFamily="18" charset="0"/>
              </a:rPr>
              <a:t>xhtml </a:t>
            </a:r>
            <a:r>
              <a:rPr lang="zh-CN" altLang="en-US" dirty="0">
                <a:solidFill>
                  <a:prstClr val="black"/>
                </a:solidFill>
                <a:latin typeface="Times New Roman" panose="02020603050405020304" pitchFamily="18" charset="0"/>
                <a:ea typeface="宋体" panose="02010600030101010101" pitchFamily="2" charset="-122"/>
              </a:rPr>
              <a:t>主题里德模板为基础</a:t>
            </a:r>
            <a:r>
              <a:rPr lang="en-US" dirty="0">
                <a:solidFill>
                  <a:prstClr val="black"/>
                </a:solidFill>
                <a:latin typeface="Times New Roman" panose="02020603050405020304" pitchFamily="18" charset="0"/>
              </a:rPr>
              <a:t>, </a:t>
            </a:r>
            <a:r>
              <a:rPr lang="zh-CN" altLang="en-US" dirty="0">
                <a:solidFill>
                  <a:prstClr val="black"/>
                </a:solidFill>
                <a:latin typeface="Times New Roman" panose="02020603050405020304" pitchFamily="18" charset="0"/>
                <a:ea typeface="宋体" panose="02010600030101010101" pitchFamily="2" charset="-122"/>
              </a:rPr>
              <a:t>但增加了一些 </a:t>
            </a:r>
            <a:r>
              <a:rPr lang="en-US" dirty="0">
                <a:solidFill>
                  <a:prstClr val="black"/>
                </a:solidFill>
                <a:latin typeface="Times New Roman" panose="02020603050405020304" pitchFamily="18" charset="0"/>
              </a:rPr>
              <a:t>Ajax </a:t>
            </a:r>
            <a:r>
              <a:rPr lang="zh-CN" altLang="en-US" dirty="0">
                <a:solidFill>
                  <a:prstClr val="black"/>
                </a:solidFill>
                <a:latin typeface="Times New Roman" panose="02020603050405020304" pitchFamily="18" charset="0"/>
                <a:ea typeface="宋体" panose="02010600030101010101" pitchFamily="2" charset="-122"/>
              </a:rPr>
              <a:t>功能</a:t>
            </a:r>
            <a:r>
              <a:rPr lang="en-US" dirty="0">
                <a:solidFill>
                  <a:prstClr val="black"/>
                </a:solidFill>
                <a:latin typeface="Times New Roman" panose="02020603050405020304" pitchFamily="18" charset="0"/>
              </a:rPr>
              <a:t>. </a:t>
            </a:r>
            <a:endParaRPr lang="zh-CN" altLang="en-US" b="1" dirty="0">
              <a:solidFill>
                <a:prstClr val="black"/>
              </a:solidFill>
              <a:latin typeface="Times New Roman" panose="02020603050405020304" pitchFamily="18" charset="0"/>
              <a:ea typeface="宋体" panose="02010600030101010101" pitchFamily="2" charset="-122"/>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主题</a:t>
            </a:r>
            <a:endParaRPr lang="zh-CN" altLang="en-US" dirty="0"/>
          </a:p>
        </p:txBody>
      </p:sp>
      <p:sp>
        <p:nvSpPr>
          <p:cNvPr id="4" name="Rectangle 3"/>
          <p:cNvSpPr txBox="1">
            <a:spLocks noChangeArrowheads="1"/>
          </p:cNvSpPr>
          <p:nvPr/>
        </p:nvSpPr>
        <p:spPr>
          <a:xfrm>
            <a:off x="457024" y="1176338"/>
            <a:ext cx="8280400" cy="3671887"/>
          </a:xfrm>
          <a:prstGeom prst="rect">
            <a:avLst/>
          </a:prstGeom>
        </p:spPr>
        <p:txBody>
          <a:bodyPr vert="horz" lIns="91440" tIns="45720" rIns="91440" bIns="45720" rtlCol="0">
            <a:normAutofit fontScale="92500" lnSpcReduction="20000"/>
          </a:bodyPr>
          <a:lstStyle>
            <a:lvl1pPr marL="357505" indent="-357505" algn="just" defTabSz="914400" rtl="0" eaLnBrk="1" latinLnBrk="0" hangingPunct="1">
              <a:lnSpc>
                <a:spcPct val="110000"/>
              </a:lnSpc>
              <a:spcBef>
                <a:spcPts val="1800"/>
              </a:spcBef>
              <a:spcAft>
                <a:spcPts val="0"/>
              </a:spcAft>
              <a:buClr>
                <a:schemeClr val="accent1">
                  <a:lumMod val="50000"/>
                </a:schemeClr>
              </a:buClr>
              <a:buSzPct val="60000"/>
              <a:buFont typeface="Wingdings" panose="05000000000000000000" pitchFamily="2" charset="2"/>
              <a:buChar char="q"/>
              <a:defRPr sz="1800" kern="1200" baseline="0">
                <a:solidFill>
                  <a:schemeClr val="tx1"/>
                </a:solidFill>
                <a:latin typeface="华文中宋" panose="02010600040101010101" pitchFamily="2" charset="-122"/>
                <a:ea typeface="华文中宋" panose="02010600040101010101" pitchFamily="2" charset="-122"/>
                <a:cs typeface="+mn-cs"/>
              </a:defRPr>
            </a:lvl1pPr>
            <a:lvl2pPr marL="355600" indent="-17780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700" kern="1200" baseline="0">
                <a:solidFill>
                  <a:schemeClr val="tx1"/>
                </a:solidFill>
                <a:latin typeface="宋体" panose="02010600030101010101" pitchFamily="2" charset="-122"/>
                <a:ea typeface="宋体" panose="02010600030101010101" pitchFamily="2" charset="-122"/>
                <a:cs typeface="+mn-cs"/>
              </a:defRPr>
            </a:lvl2pPr>
            <a:lvl3pPr marL="914400" indent="0" algn="l" defTabSz="914400" rtl="0" eaLnBrk="1" latinLnBrk="0" hangingPunct="1">
              <a:lnSpc>
                <a:spcPct val="90000"/>
              </a:lnSpc>
              <a:spcBef>
                <a:spcPts val="500"/>
              </a:spcBef>
              <a:buFontTx/>
              <a:buNone/>
              <a:defRPr sz="16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sz="1600" b="1" dirty="0" smtClean="0"/>
              <a:t>修改主题</a:t>
            </a:r>
            <a:r>
              <a:rPr lang="en-US" sz="1600" b="1" dirty="0" smtClean="0"/>
              <a:t>:</a:t>
            </a:r>
            <a:endParaRPr lang="en-US" sz="1600" b="1" dirty="0" smtClean="0"/>
          </a:p>
          <a:p>
            <a:pPr>
              <a:lnSpc>
                <a:spcPct val="80000"/>
              </a:lnSpc>
              <a:buFont typeface="Wingdings" panose="05000000000000000000" pitchFamily="2" charset="2"/>
              <a:buNone/>
            </a:pPr>
            <a:r>
              <a:rPr lang="zh-CN" altLang="en-US" sz="1600" dirty="0" smtClean="0"/>
              <a:t>  </a:t>
            </a:r>
            <a:r>
              <a:rPr lang="en-US" sz="1600" dirty="0" smtClean="0"/>
              <a:t>A</a:t>
            </a:r>
            <a:r>
              <a:rPr lang="zh-CN" altLang="en-US" sz="1600" dirty="0" smtClean="0"/>
              <a:t>、通过 </a:t>
            </a:r>
            <a:r>
              <a:rPr lang="en-US" sz="1600" dirty="0" smtClean="0"/>
              <a:t>UI </a:t>
            </a:r>
            <a:r>
              <a:rPr lang="zh-CN" altLang="en-US" sz="1600" dirty="0" smtClean="0"/>
              <a:t>标签的 </a:t>
            </a:r>
            <a:r>
              <a:rPr lang="en-US" sz="1600" dirty="0" smtClean="0"/>
              <a:t>theme</a:t>
            </a:r>
            <a:r>
              <a:rPr lang="zh-CN" altLang="en-US" sz="1600" dirty="0" smtClean="0"/>
              <a:t>属性</a:t>
            </a:r>
            <a:r>
              <a:rPr lang="en-US" sz="1600" dirty="0" smtClean="0"/>
              <a:t>(</a:t>
            </a:r>
            <a:r>
              <a:rPr lang="zh-CN" altLang="en-US" sz="1600" dirty="0" smtClean="0"/>
              <a:t>只适用于当前的标签</a:t>
            </a:r>
            <a:r>
              <a:rPr lang="en-US" sz="1600" dirty="0" smtClean="0"/>
              <a:t>)</a:t>
            </a:r>
            <a:endParaRPr lang="en-US" sz="1600" dirty="0" smtClean="0"/>
          </a:p>
          <a:p>
            <a:pPr>
              <a:lnSpc>
                <a:spcPct val="80000"/>
              </a:lnSpc>
              <a:buFont typeface="Wingdings" panose="05000000000000000000" pitchFamily="2" charset="2"/>
              <a:buNone/>
            </a:pPr>
            <a:endParaRPr lang="en-US" sz="1600" dirty="0" smtClean="0"/>
          </a:p>
          <a:p>
            <a:pPr lvl="1">
              <a:lnSpc>
                <a:spcPct val="80000"/>
              </a:lnSpc>
              <a:buFont typeface="Wingdings" panose="05000000000000000000" pitchFamily="2" charset="2"/>
              <a:buNone/>
            </a:pPr>
            <a:r>
              <a:rPr lang="en-US" sz="1600" dirty="0" smtClean="0"/>
              <a:t>    &lt;s:textfield name="username"  label="</a:t>
            </a:r>
            <a:r>
              <a:rPr lang="zh-CN" altLang="en-US" sz="1600" dirty="0" smtClean="0"/>
              <a:t>用户名</a:t>
            </a:r>
            <a:r>
              <a:rPr lang="en-US" sz="1600" dirty="0" smtClean="0"/>
              <a:t>“</a:t>
            </a:r>
            <a:endParaRPr lang="en-US" sz="1600" dirty="0" smtClean="0"/>
          </a:p>
          <a:p>
            <a:pPr lvl="1">
              <a:lnSpc>
                <a:spcPct val="80000"/>
              </a:lnSpc>
              <a:buFont typeface="Wingdings" panose="05000000000000000000" pitchFamily="2" charset="2"/>
              <a:buNone/>
            </a:pPr>
            <a:r>
              <a:rPr lang="en-US" sz="1600" dirty="0" smtClean="0"/>
              <a:t>                                                     theme="simple"&gt;&lt;/s:textfield&gt;</a:t>
            </a:r>
            <a:endParaRPr lang="zh-CN" altLang="en-US" sz="1600" dirty="0" smtClean="0"/>
          </a:p>
          <a:p>
            <a:pPr lvl="1">
              <a:lnSpc>
                <a:spcPct val="80000"/>
              </a:lnSpc>
              <a:buFont typeface="Wingdings" panose="05000000000000000000" pitchFamily="2" charset="2"/>
              <a:buNone/>
            </a:pPr>
            <a:r>
              <a:rPr lang="en-US" sz="1600" b="1" dirty="0" smtClean="0"/>
              <a:t>B</a:t>
            </a:r>
            <a:r>
              <a:rPr lang="zh-CN" altLang="en-US" sz="1600" b="1" dirty="0" smtClean="0"/>
              <a:t>、在一个表单里</a:t>
            </a:r>
            <a:r>
              <a:rPr lang="en-US" sz="1600" b="1" dirty="0" smtClean="0"/>
              <a:t>, </a:t>
            </a:r>
            <a:r>
              <a:rPr lang="zh-CN" altLang="en-US" sz="1600" b="1" dirty="0" smtClean="0"/>
              <a:t>若没有给出某个 </a:t>
            </a:r>
            <a:r>
              <a:rPr lang="en-US" sz="1600" b="1" dirty="0" smtClean="0"/>
              <a:t>UI </a:t>
            </a:r>
            <a:r>
              <a:rPr lang="zh-CN" altLang="en-US" sz="1600" b="1" dirty="0" smtClean="0"/>
              <a:t>标签的 </a:t>
            </a:r>
            <a:r>
              <a:rPr lang="en-US" sz="1600" b="1" dirty="0" smtClean="0"/>
              <a:t>theme </a:t>
            </a:r>
            <a:r>
              <a:rPr lang="zh-CN" altLang="en-US" sz="1600" b="1" dirty="0" smtClean="0"/>
              <a:t>属性</a:t>
            </a:r>
            <a:r>
              <a:rPr lang="en-US" sz="1600" b="1" dirty="0" smtClean="0"/>
              <a:t>, </a:t>
            </a:r>
            <a:r>
              <a:rPr lang="zh-CN" altLang="en-US" sz="1600" b="1" dirty="0" smtClean="0"/>
              <a:t>它将使用这个表单的主题</a:t>
            </a:r>
            <a:endParaRPr lang="zh-CN" altLang="en-US" sz="1600" b="1" dirty="0" smtClean="0"/>
          </a:p>
          <a:p>
            <a:pPr lvl="1">
              <a:lnSpc>
                <a:spcPct val="80000"/>
              </a:lnSpc>
              <a:buFont typeface="Wingdings" panose="05000000000000000000" pitchFamily="2" charset="2"/>
              <a:buNone/>
            </a:pPr>
            <a:r>
              <a:rPr lang="zh-CN" altLang="en-US" sz="1600" b="1" dirty="0" smtClean="0"/>
              <a:t>     </a:t>
            </a:r>
            <a:r>
              <a:rPr lang="en-US" sz="1600" dirty="0" smtClean="0"/>
              <a:t>(</a:t>
            </a:r>
            <a:r>
              <a:rPr lang="zh-CN" altLang="en-US" sz="1600" dirty="0" smtClean="0"/>
              <a:t>适用于整个</a:t>
            </a:r>
            <a:r>
              <a:rPr lang="en-US" sz="1600" dirty="0" smtClean="0"/>
              <a:t>form</a:t>
            </a:r>
            <a:r>
              <a:rPr lang="zh-CN" altLang="en-US" sz="1600" dirty="0" smtClean="0"/>
              <a:t>标签</a:t>
            </a:r>
            <a:r>
              <a:rPr lang="en-US" sz="1600" dirty="0" smtClean="0"/>
              <a:t>)</a:t>
            </a:r>
            <a:endParaRPr lang="en-US" sz="1600" b="1" dirty="0" smtClean="0"/>
          </a:p>
          <a:p>
            <a:pPr lvl="1">
              <a:lnSpc>
                <a:spcPct val="80000"/>
              </a:lnSpc>
              <a:buFont typeface="Wingdings" panose="05000000000000000000" pitchFamily="2" charset="2"/>
              <a:buNone/>
            </a:pPr>
            <a:r>
              <a:rPr lang="zh-CN" altLang="en-US" sz="1600" dirty="0" smtClean="0"/>
              <a:t>    </a:t>
            </a:r>
            <a:r>
              <a:rPr lang="en-US" sz="1600" dirty="0" smtClean="0"/>
              <a:t>&lt;s:form  action="" method="post" namespace="/ui“    theme="simple"&gt;</a:t>
            </a:r>
            <a:endParaRPr lang="zh-CN" altLang="en-US" sz="1600" dirty="0" smtClean="0"/>
          </a:p>
          <a:p>
            <a:pPr lvl="1">
              <a:lnSpc>
                <a:spcPct val="80000"/>
              </a:lnSpc>
            </a:pPr>
            <a:endParaRPr lang="zh-CN" altLang="en-US" sz="1600" dirty="0" smtClean="0"/>
          </a:p>
          <a:p>
            <a:pPr lvl="1">
              <a:lnSpc>
                <a:spcPct val="80000"/>
              </a:lnSpc>
              <a:buFont typeface="Wingdings" panose="05000000000000000000" pitchFamily="2" charset="2"/>
              <a:buNone/>
            </a:pPr>
            <a:r>
              <a:rPr lang="en-US" sz="1600" b="1" dirty="0" smtClean="0"/>
              <a:t>C</a:t>
            </a:r>
            <a:r>
              <a:rPr lang="zh-CN" altLang="en-US" sz="1600" b="1" dirty="0" smtClean="0"/>
              <a:t>、修改 </a:t>
            </a:r>
            <a:r>
              <a:rPr lang="en-US" sz="1600" b="1" dirty="0" smtClean="0"/>
              <a:t>struts.properties </a:t>
            </a:r>
            <a:r>
              <a:rPr lang="zh-CN" altLang="en-US" sz="1600" b="1" dirty="0" smtClean="0"/>
              <a:t>文件中的 </a:t>
            </a:r>
            <a:r>
              <a:rPr lang="en-US" sz="1600" b="1" dirty="0" smtClean="0"/>
              <a:t>struts.ui.theme </a:t>
            </a:r>
            <a:r>
              <a:rPr lang="zh-CN" altLang="en-US" sz="1600" b="1" dirty="0" smtClean="0"/>
              <a:t>属性</a:t>
            </a:r>
            <a:r>
              <a:rPr lang="en-US" sz="1600" b="1" dirty="0" smtClean="0"/>
              <a:t>.</a:t>
            </a:r>
            <a:r>
              <a:rPr lang="en-US" sz="1600" dirty="0" smtClean="0"/>
              <a:t> (</a:t>
            </a:r>
            <a:r>
              <a:rPr lang="zh-CN" altLang="en-US" sz="1600" dirty="0" smtClean="0"/>
              <a:t>适用整个环境</a:t>
            </a:r>
            <a:r>
              <a:rPr lang="en-US" sz="1600" dirty="0" smtClean="0"/>
              <a:t>)</a:t>
            </a:r>
            <a:endParaRPr lang="en-US" sz="1600" dirty="0" smtClean="0"/>
          </a:p>
          <a:p>
            <a:pPr lvl="1">
              <a:lnSpc>
                <a:spcPct val="80000"/>
              </a:lnSpc>
              <a:buFont typeface="Wingdings" panose="05000000000000000000" pitchFamily="2" charset="2"/>
              <a:buNone/>
            </a:pPr>
            <a:r>
              <a:rPr lang="zh-CN" altLang="en-US" dirty="0" smtClean="0"/>
              <a:t>         </a:t>
            </a:r>
            <a:r>
              <a:rPr lang="en-US" dirty="0" smtClean="0"/>
              <a:t>&lt;!-- </a:t>
            </a:r>
            <a:r>
              <a:rPr lang="zh-CN" altLang="en-US" dirty="0" smtClean="0"/>
              <a:t>设置</a:t>
            </a:r>
            <a:r>
              <a:rPr lang="en-US" dirty="0" smtClean="0"/>
              <a:t>ui</a:t>
            </a:r>
            <a:r>
              <a:rPr lang="zh-CN" altLang="en-US" dirty="0" smtClean="0"/>
              <a:t>标签的主题 </a:t>
            </a:r>
            <a:r>
              <a:rPr lang="en-US" dirty="0" smtClean="0"/>
              <a:t>--&gt;</a:t>
            </a:r>
            <a:endParaRPr lang="en-US" dirty="0" smtClean="0"/>
          </a:p>
          <a:p>
            <a:pPr lvl="1">
              <a:lnSpc>
                <a:spcPct val="80000"/>
              </a:lnSpc>
              <a:buFont typeface="Wingdings" panose="05000000000000000000" pitchFamily="2" charset="2"/>
              <a:buNone/>
            </a:pPr>
            <a:r>
              <a:rPr lang="en-US" dirty="0" smtClean="0"/>
              <a:t>         &lt;constant name="struts.ui.theme" value="simple"&gt;&lt;/constant&gt;</a:t>
            </a:r>
            <a:endParaRPr lang="zh-CN" altLang="en-US" sz="1600" dirty="0" smtClean="0"/>
          </a:p>
          <a:p>
            <a:pPr lvl="1">
              <a:lnSpc>
                <a:spcPct val="80000"/>
              </a:lnSpc>
              <a:buFont typeface="Wingdings" panose="05000000000000000000" pitchFamily="2" charset="2"/>
              <a:buNone/>
            </a:pPr>
            <a:endParaRPr lang="zh-CN" altLang="en-US" sz="1600" dirty="0" smtClean="0"/>
          </a:p>
          <a:p>
            <a:pPr lvl="1">
              <a:lnSpc>
                <a:spcPct val="80000"/>
              </a:lnSpc>
              <a:buFont typeface="Wingdings" panose="05000000000000000000" pitchFamily="2" charset="2"/>
              <a:buNone/>
            </a:pPr>
            <a:endParaRPr lang="zh-CN" altLang="en-US" sz="1600" dirty="0" smtClean="0"/>
          </a:p>
          <a:p>
            <a:pPr lvl="1">
              <a:lnSpc>
                <a:spcPct val="80000"/>
              </a:lnSpc>
              <a:buFont typeface="Wingdings" panose="05000000000000000000" pitchFamily="2" charset="2"/>
              <a:buNone/>
            </a:pPr>
            <a:r>
              <a:rPr lang="zh-CN" altLang="en-US" sz="1600" dirty="0" smtClean="0"/>
              <a:t>优先级：</a:t>
            </a:r>
            <a:r>
              <a:rPr lang="en-US" sz="1600" dirty="0" smtClean="0"/>
              <a:t>A&gt;B&gt;C</a:t>
            </a:r>
            <a:endParaRPr lang="en-US" sz="1600"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Ajax</a:t>
            </a:r>
            <a:endParaRPr lang="zh-CN" altLang="en-US" dirty="0"/>
          </a:p>
        </p:txBody>
      </p:sp>
      <p:sp>
        <p:nvSpPr>
          <p:cNvPr id="3" name="内容占位符 2"/>
          <p:cNvSpPr>
            <a:spLocks noGrp="1"/>
          </p:cNvSpPr>
          <p:nvPr>
            <p:ph idx="1"/>
          </p:nvPr>
        </p:nvSpPr>
        <p:spPr/>
        <p:txBody>
          <a:bodyPr/>
          <a:lstStyle/>
          <a:p>
            <a:pPr lvl="1"/>
            <a:r>
              <a:rPr lang="en-US" altLang="zh-CN" dirty="0"/>
              <a:t>Both Struts 1 and Struts 2 can return any type of response. We are not limited to forwarding to a server page. In Struts 1, you can just do something like:</a:t>
            </a:r>
            <a:endParaRPr lang="zh-CN" altLang="en-US" dirty="0"/>
          </a:p>
        </p:txBody>
      </p:sp>
      <p:graphicFrame>
        <p:nvGraphicFramePr>
          <p:cNvPr id="5" name="表格 4"/>
          <p:cNvGraphicFramePr>
            <a:graphicFrameLocks noGrp="1"/>
          </p:cNvGraphicFramePr>
          <p:nvPr/>
        </p:nvGraphicFramePr>
        <p:xfrm>
          <a:off x="966788" y="2257777"/>
          <a:ext cx="8177212" cy="1066800"/>
        </p:xfrm>
        <a:graphic>
          <a:graphicData uri="http://schemas.openxmlformats.org/drawingml/2006/table">
            <a:tbl>
              <a:tblPr/>
              <a:tblGrid>
                <a:gridCol w="8177212"/>
              </a:tblGrid>
              <a:tr h="907879">
                <a:tc>
                  <a:txBody>
                    <a:bodyPr/>
                    <a:lstStyle/>
                    <a:p>
                      <a:pPr algn="l" fontAlgn="base"/>
                      <a:r>
                        <a:rPr lang="en-US" sz="1400" b="0" i="0" dirty="0">
                          <a:solidFill>
                            <a:srgbClr val="000000"/>
                          </a:solidFill>
                          <a:effectLst/>
                          <a:latin typeface="Courier New" panose="02070309020205020404" pitchFamily="49" charset="0"/>
                        </a:rPr>
                        <a:t>response.setContentType("text/html");</a:t>
                      </a:r>
                      <a:endParaRPr lang="en-US" sz="1400" b="0" i="0" dirty="0">
                        <a:solidFill>
                          <a:srgbClr val="000000"/>
                        </a:solidFill>
                        <a:effectLst/>
                        <a:latin typeface="Courier New" panose="02070309020205020404" pitchFamily="49" charset="0"/>
                      </a:endParaRPr>
                    </a:p>
                    <a:p>
                      <a:pPr algn="l" fontAlgn="base"/>
                      <a:r>
                        <a:rPr lang="en-US" sz="1400" b="0" i="0" dirty="0">
                          <a:solidFill>
                            <a:srgbClr val="000000"/>
                          </a:solidFill>
                          <a:effectLst/>
                          <a:latin typeface="Courier New" panose="02070309020205020404" pitchFamily="49" charset="0"/>
                        </a:rPr>
                        <a:t>PrintWriter out = response.getWriter();</a:t>
                      </a:r>
                      <a:endParaRPr lang="en-US" sz="1400" b="0" i="0" dirty="0">
                        <a:solidFill>
                          <a:srgbClr val="000000"/>
                        </a:solidFill>
                        <a:effectLst/>
                        <a:latin typeface="Courier New" panose="02070309020205020404" pitchFamily="49" charset="0"/>
                      </a:endParaRPr>
                    </a:p>
                    <a:p>
                      <a:pPr algn="l" fontAlgn="base"/>
                      <a:r>
                        <a:rPr lang="en-US" sz="1400" b="0" i="0" dirty="0">
                          <a:solidFill>
                            <a:srgbClr val="000000"/>
                          </a:solidFill>
                          <a:effectLst/>
                          <a:latin typeface="Courier New" panose="02070309020205020404" pitchFamily="49" charset="0"/>
                        </a:rPr>
                        <a:t>out.println("Hello World!  This is an AJAX response from a Struts Action.");</a:t>
                      </a:r>
                      <a:endParaRPr lang="en-US" sz="1400" b="0" i="0" dirty="0">
                        <a:solidFill>
                          <a:srgbClr val="000000"/>
                        </a:solidFill>
                        <a:effectLst/>
                        <a:latin typeface="Courier New" panose="02070309020205020404" pitchFamily="49" charset="0"/>
                      </a:endParaRPr>
                    </a:p>
                    <a:p>
                      <a:pPr algn="l" fontAlgn="base"/>
                      <a:r>
                        <a:rPr lang="en-US" sz="1400" b="0" i="0" dirty="0">
                          <a:solidFill>
                            <a:srgbClr val="000000"/>
                          </a:solidFill>
                          <a:effectLst/>
                          <a:latin typeface="Courier New" panose="02070309020205020404" pitchFamily="49" charset="0"/>
                        </a:rPr>
                        <a:t>out.flush();</a:t>
                      </a:r>
                      <a:endParaRPr lang="en-US" sz="1400" b="0" i="0" dirty="0">
                        <a:solidFill>
                          <a:srgbClr val="000000"/>
                        </a:solidFill>
                        <a:effectLst/>
                        <a:latin typeface="Courier New" panose="02070309020205020404" pitchFamily="49" charset="0"/>
                      </a:endParaRPr>
                    </a:p>
                    <a:p>
                      <a:pPr algn="l" fontAlgn="base"/>
                      <a:r>
                        <a:rPr lang="en-US" sz="1400" b="0" i="0" dirty="0">
                          <a:solidFill>
                            <a:srgbClr val="000000"/>
                          </a:solidFill>
                          <a:effectLst/>
                          <a:latin typeface="Courier New" panose="02070309020205020404" pitchFamily="49" charset="0"/>
                        </a:rPr>
                        <a:t>return null;</a:t>
                      </a:r>
                      <a:endParaRPr lang="en-US" sz="1400" b="0" i="0" dirty="0">
                        <a:solidFill>
                          <a:srgbClr val="000000"/>
                        </a:solidFill>
                        <a:effectLst/>
                        <a:latin typeface="Courier New" panose="02070309020205020404" pitchFamily="49" charset="0"/>
                      </a:endParaRPr>
                    </a:p>
                  </a:txBody>
                  <a:tcPr marL="0" marR="0" marT="0" marB="0" anchor="ctr">
                    <a:lnL>
                      <a:noFill/>
                    </a:lnL>
                    <a:lnR>
                      <a:noFill/>
                    </a:lnR>
                    <a:lnT>
                      <a:noFill/>
                    </a:lnT>
                    <a:lnB>
                      <a:noFill/>
                    </a:lnB>
                  </a:tcPr>
                </a:tc>
              </a:tr>
            </a:tbl>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1"/>
            <a:r>
              <a:rPr lang="en-US" altLang="zh-CN" dirty="0"/>
              <a:t>Using a Struts 2 plugin (e.g., JSON plugin, jQuery plugin, etc.) is, in general, preferred to writing the response directly from within an action. See sections following this for further details.</a:t>
            </a:r>
            <a:endParaRPr lang="zh-CN" altLang="en-US" dirty="0"/>
          </a:p>
        </p:txBody>
      </p:sp>
      <p:sp>
        <p:nvSpPr>
          <p:cNvPr id="4" name="Rectangle 2"/>
          <p:cNvSpPr>
            <a:spLocks noChangeArrowheads="1"/>
          </p:cNvSpPr>
          <p:nvPr/>
        </p:nvSpPr>
        <p:spPr bwMode="auto">
          <a:xfrm>
            <a:off x="896270" y="2109724"/>
            <a:ext cx="5897127"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400" b="1" i="0" u="none" strike="noStrike" cap="none" normalizeH="0" baseline="0" dirty="0" smtClean="0">
                <a:ln>
                  <a:noFill/>
                </a:ln>
                <a:solidFill>
                  <a:srgbClr val="7F0055"/>
                </a:solidFill>
                <a:effectLst/>
                <a:latin typeface="Times New Roman" panose="02020603050405020304" pitchFamily="18" charset="0"/>
                <a:ea typeface="Courier New" panose="02070309020205020404" pitchFamily="49" charset="0"/>
                <a:cs typeface="Times New Roman" panose="02020603050405020304" pitchFamily="18" charset="0"/>
              </a:rPr>
              <a:t>public</a:t>
            </a:r>
            <a:r>
              <a:rPr kumimoji="0" lang="zh-CN" altLang="zh-CN" sz="12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kumimoji="0" lang="zh-CN" altLang="zh-CN" sz="1400" b="1" i="0" u="none" strike="noStrike" cap="none" normalizeH="0" baseline="0" dirty="0" smtClean="0">
                <a:ln>
                  <a:noFill/>
                </a:ln>
                <a:solidFill>
                  <a:srgbClr val="7F0055"/>
                </a:solidFill>
                <a:effectLst/>
                <a:latin typeface="Times New Roman" panose="02020603050405020304" pitchFamily="18" charset="0"/>
                <a:ea typeface="Courier New" panose="02070309020205020404" pitchFamily="49" charset="0"/>
                <a:cs typeface="Times New Roman" panose="02020603050405020304" pitchFamily="18" charset="0"/>
              </a:rPr>
              <a:t>class</a:t>
            </a:r>
            <a:r>
              <a:rPr kumimoji="0" lang="zh-CN" altLang="zh-CN" sz="12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kumimoji="0" lang="zh-CN" altLang="zh-CN" sz="14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TextResult </a:t>
            </a:r>
            <a:r>
              <a:rPr kumimoji="0" lang="zh-CN" altLang="zh-CN" sz="1400" b="1" i="0" u="none" strike="noStrike" cap="none" normalizeH="0" baseline="0" dirty="0" smtClean="0">
                <a:ln>
                  <a:noFill/>
                </a:ln>
                <a:solidFill>
                  <a:srgbClr val="7F0055"/>
                </a:solidFill>
                <a:effectLst/>
                <a:latin typeface="Times New Roman" panose="02020603050405020304" pitchFamily="18" charset="0"/>
                <a:ea typeface="Courier New" panose="02070309020205020404" pitchFamily="49" charset="0"/>
                <a:cs typeface="Times New Roman" panose="02020603050405020304" pitchFamily="18" charset="0"/>
              </a:rPr>
              <a:t>extends</a:t>
            </a:r>
            <a:r>
              <a:rPr kumimoji="0" lang="zh-CN" altLang="zh-CN" sz="12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kumimoji="0" lang="zh-CN" altLang="zh-CN" sz="14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ActionSupport  {</a:t>
            </a:r>
            <a:endParaRPr kumimoji="0" lang="zh-CN" altLang="zh-CN" sz="11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4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kumimoji="0" lang="zh-CN" altLang="zh-CN" sz="1400" b="1" i="0" u="none" strike="noStrike" cap="none" normalizeH="0" baseline="0" dirty="0" smtClean="0">
                <a:ln>
                  <a:noFill/>
                </a:ln>
                <a:solidFill>
                  <a:srgbClr val="7F0055"/>
                </a:solidFill>
                <a:effectLst/>
                <a:latin typeface="Times New Roman" panose="02020603050405020304" pitchFamily="18" charset="0"/>
                <a:ea typeface="Courier New" panose="02070309020205020404" pitchFamily="49" charset="0"/>
                <a:cs typeface="Times New Roman" panose="02020603050405020304" pitchFamily="18" charset="0"/>
              </a:rPr>
              <a:t>private</a:t>
            </a:r>
            <a:r>
              <a:rPr kumimoji="0" lang="zh-CN" altLang="zh-CN" sz="12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kumimoji="0" lang="zh-CN" altLang="zh-CN" sz="14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InputStream inputStream;</a:t>
            </a:r>
            <a:endParaRPr kumimoji="0" lang="zh-CN" altLang="zh-CN" sz="11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4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kumimoji="0" lang="zh-CN" altLang="zh-CN" sz="1400" b="1" i="0" u="none" strike="noStrike" cap="none" normalizeH="0" baseline="0" dirty="0" smtClean="0">
                <a:ln>
                  <a:noFill/>
                </a:ln>
                <a:solidFill>
                  <a:srgbClr val="7F0055"/>
                </a:solidFill>
                <a:effectLst/>
                <a:latin typeface="Times New Roman" panose="02020603050405020304" pitchFamily="18" charset="0"/>
                <a:ea typeface="Courier New" panose="02070309020205020404" pitchFamily="49" charset="0"/>
                <a:cs typeface="Times New Roman" panose="02020603050405020304" pitchFamily="18" charset="0"/>
              </a:rPr>
              <a:t>public</a:t>
            </a:r>
            <a:r>
              <a:rPr kumimoji="0" lang="zh-CN" altLang="zh-CN" sz="12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kumimoji="0" lang="zh-CN" altLang="zh-CN" sz="14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InputStream getInputStream() {</a:t>
            </a:r>
            <a:endParaRPr kumimoji="0" lang="zh-CN" altLang="zh-CN" sz="11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4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kumimoji="0" lang="zh-CN" altLang="zh-CN" sz="1400" b="1" i="0" u="none" strike="noStrike" cap="none" normalizeH="0" baseline="0" dirty="0" smtClean="0">
                <a:ln>
                  <a:noFill/>
                </a:ln>
                <a:solidFill>
                  <a:srgbClr val="7F0055"/>
                </a:solidFill>
                <a:effectLst/>
                <a:latin typeface="Times New Roman" panose="02020603050405020304" pitchFamily="18" charset="0"/>
                <a:ea typeface="Courier New" panose="02070309020205020404" pitchFamily="49" charset="0"/>
                <a:cs typeface="Times New Roman" panose="02020603050405020304" pitchFamily="18" charset="0"/>
              </a:rPr>
              <a:t>return</a:t>
            </a:r>
            <a:r>
              <a:rPr kumimoji="0" lang="zh-CN" altLang="zh-CN" sz="12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kumimoji="0" lang="zh-CN" altLang="zh-CN" sz="14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inputStream;</a:t>
            </a:r>
            <a:endParaRPr kumimoji="0" lang="zh-CN" altLang="zh-CN" sz="11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4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endParaRPr kumimoji="0" lang="zh-CN" altLang="zh-CN" sz="11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endParaRPr kumimoji="0" lang="zh-CN" altLang="zh-CN" sz="11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4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kumimoji="0" lang="zh-CN" altLang="zh-CN" sz="1400" b="1" i="0" u="none" strike="noStrike" cap="none" normalizeH="0" baseline="0" dirty="0" smtClean="0">
                <a:ln>
                  <a:noFill/>
                </a:ln>
                <a:solidFill>
                  <a:srgbClr val="7F0055"/>
                </a:solidFill>
                <a:effectLst/>
                <a:latin typeface="Times New Roman" panose="02020603050405020304" pitchFamily="18" charset="0"/>
                <a:ea typeface="Courier New" panose="02070309020205020404" pitchFamily="49" charset="0"/>
                <a:cs typeface="Times New Roman" panose="02020603050405020304" pitchFamily="18" charset="0"/>
              </a:rPr>
              <a:t>public</a:t>
            </a:r>
            <a:r>
              <a:rPr kumimoji="0" lang="zh-CN" altLang="zh-CN" sz="12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kumimoji="0" lang="zh-CN" altLang="zh-CN" sz="14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String execute() </a:t>
            </a:r>
            <a:r>
              <a:rPr kumimoji="0" lang="zh-CN" altLang="zh-CN" sz="1400" b="1" i="0" u="none" strike="noStrike" cap="none" normalizeH="0" baseline="0" dirty="0" smtClean="0">
                <a:ln>
                  <a:noFill/>
                </a:ln>
                <a:solidFill>
                  <a:srgbClr val="7F0055"/>
                </a:solidFill>
                <a:effectLst/>
                <a:latin typeface="Times New Roman" panose="02020603050405020304" pitchFamily="18" charset="0"/>
                <a:ea typeface="Courier New" panose="02070309020205020404" pitchFamily="49" charset="0"/>
                <a:cs typeface="Times New Roman" panose="02020603050405020304" pitchFamily="18" charset="0"/>
              </a:rPr>
              <a:t>throws</a:t>
            </a:r>
            <a:r>
              <a:rPr kumimoji="0" lang="zh-CN" altLang="zh-CN" sz="12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kumimoji="0" lang="zh-CN" altLang="zh-CN" sz="14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Exception {</a:t>
            </a:r>
            <a:endParaRPr kumimoji="0" lang="zh-CN" altLang="zh-CN" sz="11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4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inputStream = </a:t>
            </a:r>
            <a:r>
              <a:rPr kumimoji="0" lang="zh-CN" altLang="zh-CN" sz="1400" b="1" i="0" u="none" strike="noStrike" cap="none" normalizeH="0" baseline="0" dirty="0" smtClean="0">
                <a:ln>
                  <a:noFill/>
                </a:ln>
                <a:solidFill>
                  <a:srgbClr val="7F0055"/>
                </a:solidFill>
                <a:effectLst/>
                <a:latin typeface="Times New Roman" panose="02020603050405020304" pitchFamily="18" charset="0"/>
                <a:ea typeface="Courier New" panose="02070309020205020404" pitchFamily="49" charset="0"/>
                <a:cs typeface="Times New Roman" panose="02020603050405020304" pitchFamily="18" charset="0"/>
              </a:rPr>
              <a:t>new</a:t>
            </a:r>
            <a:r>
              <a:rPr kumimoji="0" lang="zh-CN" altLang="zh-CN" sz="12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kumimoji="0" lang="zh-CN" altLang="zh-CN" sz="14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ByteArrayInputStream</a:t>
            </a:r>
            <a:endParaRPr kumimoji="0" lang="en-US" altLang="zh-CN" sz="14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sz="1400" dirty="0">
                <a:solidFill>
                  <a:srgbClr val="000000"/>
                </a:solidFill>
                <a:latin typeface="Times New Roman" panose="02020603050405020304" pitchFamily="18" charset="0"/>
                <a:ea typeface="Courier New" panose="02070309020205020404" pitchFamily="49" charset="0"/>
                <a:cs typeface="Times New Roman" panose="02020603050405020304" pitchFamily="18" charset="0"/>
              </a:rPr>
              <a:t>	</a:t>
            </a:r>
            <a:r>
              <a:rPr kumimoji="0" lang="zh-CN" altLang="zh-CN" sz="14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a:t>
            </a:r>
            <a:r>
              <a:rPr kumimoji="0" lang="zh-CN" altLang="zh-CN" sz="1400" b="0" i="0" u="none" strike="noStrike" cap="none" normalizeH="0" baseline="0" dirty="0" smtClean="0">
                <a:ln>
                  <a:noFill/>
                </a:ln>
                <a:solidFill>
                  <a:srgbClr val="2A00FF"/>
                </a:solidFill>
                <a:effectLst/>
                <a:latin typeface="Times New Roman" panose="02020603050405020304" pitchFamily="18" charset="0"/>
                <a:ea typeface="Courier New" panose="02070309020205020404" pitchFamily="49" charset="0"/>
                <a:cs typeface="Times New Roman" panose="02020603050405020304" pitchFamily="18" charset="0"/>
              </a:rPr>
              <a:t>"Hello World! This is a text string response from a Struts 2 Action."</a:t>
            </a:r>
            <a:r>
              <a:rPr kumimoji="0" lang="zh-CN" altLang="zh-CN" sz="14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a:t>
            </a:r>
            <a:endParaRPr kumimoji="0" lang="en-US" altLang="zh-CN" sz="14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sz="1400" dirty="0">
                <a:solidFill>
                  <a:srgbClr val="000000"/>
                </a:solidFill>
                <a:latin typeface="Times New Roman" panose="02020603050405020304" pitchFamily="18" charset="0"/>
                <a:ea typeface="Courier New" panose="02070309020205020404" pitchFamily="49" charset="0"/>
                <a:cs typeface="Times New Roman" panose="02020603050405020304" pitchFamily="18" charset="0"/>
              </a:rPr>
              <a:t>	</a:t>
            </a:r>
            <a:r>
              <a:rPr kumimoji="0" lang="zh-CN" altLang="zh-CN" sz="14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getBytes(</a:t>
            </a:r>
            <a:r>
              <a:rPr kumimoji="0" lang="zh-CN" altLang="zh-CN" sz="1400" b="0" i="0" u="none" strike="noStrike" cap="none" normalizeH="0" baseline="0" dirty="0" smtClean="0">
                <a:ln>
                  <a:noFill/>
                </a:ln>
                <a:solidFill>
                  <a:srgbClr val="2A00FF"/>
                </a:solidFill>
                <a:effectLst/>
                <a:latin typeface="Times New Roman" panose="02020603050405020304" pitchFamily="18" charset="0"/>
                <a:ea typeface="Courier New" panose="02070309020205020404" pitchFamily="49" charset="0"/>
                <a:cs typeface="Times New Roman" panose="02020603050405020304" pitchFamily="18" charset="0"/>
              </a:rPr>
              <a:t>"UTF-8"</a:t>
            </a:r>
            <a:r>
              <a:rPr kumimoji="0" lang="zh-CN" altLang="zh-CN" sz="14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a:t>
            </a:r>
            <a:endParaRPr kumimoji="0" lang="zh-CN" altLang="zh-CN" sz="11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4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kumimoji="0" lang="zh-CN" altLang="zh-CN" sz="1400" b="1" i="0" u="none" strike="noStrike" cap="none" normalizeH="0" baseline="0" dirty="0" smtClean="0">
                <a:ln>
                  <a:noFill/>
                </a:ln>
                <a:solidFill>
                  <a:srgbClr val="7F0055"/>
                </a:solidFill>
                <a:effectLst/>
                <a:latin typeface="Times New Roman" panose="02020603050405020304" pitchFamily="18" charset="0"/>
                <a:ea typeface="Courier New" panose="02070309020205020404" pitchFamily="49" charset="0"/>
                <a:cs typeface="Times New Roman" panose="02020603050405020304" pitchFamily="18" charset="0"/>
              </a:rPr>
              <a:t>return</a:t>
            </a:r>
            <a:r>
              <a:rPr kumimoji="0" lang="zh-CN" altLang="zh-CN" sz="12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r>
              <a:rPr kumimoji="0" lang="zh-CN" altLang="zh-CN" sz="14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SUCCESS;</a:t>
            </a:r>
            <a:endParaRPr kumimoji="0" lang="zh-CN" altLang="zh-CN" sz="11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4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    }</a:t>
            </a:r>
            <a:endParaRPr kumimoji="0" lang="zh-CN" altLang="zh-CN" sz="11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400" b="0" i="0" u="none" strike="noStrike" cap="none" normalizeH="0" baseline="0" dirty="0" smtClean="0">
                <a:ln>
                  <a:noFill/>
                </a:ln>
                <a:solidFill>
                  <a:srgbClr val="000000"/>
                </a:solidFill>
                <a:effectLst/>
                <a:latin typeface="Times New Roman" panose="02020603050405020304" pitchFamily="18" charset="0"/>
                <a:ea typeface="Courier New" panose="02070309020205020404" pitchFamily="49" charset="0"/>
                <a:cs typeface="Times New Roman" panose="02020603050405020304" pitchFamily="18" charset="0"/>
              </a:rPr>
              <a:t>}</a:t>
            </a:r>
            <a:endParaRPr kumimoji="0" lang="zh-CN" altLang="zh-CN" sz="3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5" name="表格 4"/>
          <p:cNvGraphicFramePr>
            <a:graphicFrameLocks noGrp="1"/>
          </p:cNvGraphicFramePr>
          <p:nvPr/>
        </p:nvGraphicFramePr>
        <p:xfrm>
          <a:off x="896270" y="5158278"/>
          <a:ext cx="8177212" cy="1463040"/>
        </p:xfrm>
        <a:graphic>
          <a:graphicData uri="http://schemas.openxmlformats.org/drawingml/2006/table">
            <a:tbl>
              <a:tblPr/>
              <a:tblGrid>
                <a:gridCol w="8177212"/>
              </a:tblGrid>
              <a:tr h="1089454">
                <a:tc>
                  <a:txBody>
                    <a:bodyPr/>
                    <a:lstStyle/>
                    <a:p>
                      <a:pPr algn="l" fontAlgn="base"/>
                      <a:r>
                        <a:rPr lang="en-US" sz="1600" b="0" i="0" dirty="0">
                          <a:solidFill>
                            <a:srgbClr val="000000"/>
                          </a:solidFill>
                          <a:effectLst/>
                          <a:latin typeface="Times New Roman" panose="02020603050405020304" pitchFamily="18" charset="0"/>
                          <a:cs typeface="Times New Roman" panose="02020603050405020304" pitchFamily="18" charset="0"/>
                        </a:rPr>
                        <a:t>&lt;action name="text-result" class="actions.TextResult"&gt;</a:t>
                      </a:r>
                      <a:endParaRPr lang="en-US" sz="1600" b="0" i="0" dirty="0">
                        <a:solidFill>
                          <a:srgbClr val="000000"/>
                        </a:solidFill>
                        <a:effectLst/>
                        <a:latin typeface="Times New Roman" panose="02020603050405020304" pitchFamily="18" charset="0"/>
                        <a:cs typeface="Times New Roman" panose="02020603050405020304" pitchFamily="18" charset="0"/>
                      </a:endParaRPr>
                    </a:p>
                    <a:p>
                      <a:pPr algn="l" fontAlgn="base"/>
                      <a:r>
                        <a:rPr lang="en-US" sz="1600" b="0" i="0" dirty="0">
                          <a:solidFill>
                            <a:srgbClr val="000000"/>
                          </a:solidFill>
                          <a:effectLst/>
                          <a:latin typeface="Times New Roman" panose="02020603050405020304" pitchFamily="18" charset="0"/>
                          <a:cs typeface="Times New Roman" panose="02020603050405020304" pitchFamily="18" charset="0"/>
                        </a:rPr>
                        <a:t>    &lt;result type="stream"&gt;</a:t>
                      </a:r>
                      <a:endParaRPr lang="en-US" sz="1600" b="0" i="0" dirty="0">
                        <a:solidFill>
                          <a:srgbClr val="000000"/>
                        </a:solidFill>
                        <a:effectLst/>
                        <a:latin typeface="Times New Roman" panose="02020603050405020304" pitchFamily="18" charset="0"/>
                        <a:cs typeface="Times New Roman" panose="02020603050405020304" pitchFamily="18" charset="0"/>
                      </a:endParaRPr>
                    </a:p>
                    <a:p>
                      <a:pPr algn="l" fontAlgn="base"/>
                      <a:r>
                        <a:rPr lang="en-US" sz="1600" b="0" i="0" dirty="0">
                          <a:solidFill>
                            <a:srgbClr val="000000"/>
                          </a:solidFill>
                          <a:effectLst/>
                          <a:latin typeface="Times New Roman" panose="02020603050405020304" pitchFamily="18" charset="0"/>
                          <a:cs typeface="Times New Roman" panose="02020603050405020304" pitchFamily="18" charset="0"/>
                        </a:rPr>
                        <a:t>        &lt;param name="contentType"&gt;text/html&lt;/param&gt;</a:t>
                      </a:r>
                      <a:endParaRPr lang="en-US" sz="1600" b="0" i="0" dirty="0">
                        <a:solidFill>
                          <a:srgbClr val="000000"/>
                        </a:solidFill>
                        <a:effectLst/>
                        <a:latin typeface="Times New Roman" panose="02020603050405020304" pitchFamily="18" charset="0"/>
                        <a:cs typeface="Times New Roman" panose="02020603050405020304" pitchFamily="18" charset="0"/>
                      </a:endParaRPr>
                    </a:p>
                    <a:p>
                      <a:pPr algn="l" fontAlgn="base"/>
                      <a:r>
                        <a:rPr lang="en-US" sz="1600" b="0" i="0" dirty="0">
                          <a:solidFill>
                            <a:srgbClr val="000000"/>
                          </a:solidFill>
                          <a:effectLst/>
                          <a:latin typeface="Times New Roman" panose="02020603050405020304" pitchFamily="18" charset="0"/>
                          <a:cs typeface="Times New Roman" panose="02020603050405020304" pitchFamily="18" charset="0"/>
                        </a:rPr>
                        <a:t>        &lt;param name="inputName"&gt;inputStream&lt;/param&gt;</a:t>
                      </a:r>
                      <a:endParaRPr lang="en-US" sz="1600" b="0" i="0" dirty="0">
                        <a:solidFill>
                          <a:srgbClr val="000000"/>
                        </a:solidFill>
                        <a:effectLst/>
                        <a:latin typeface="Times New Roman" panose="02020603050405020304" pitchFamily="18" charset="0"/>
                        <a:cs typeface="Times New Roman" panose="02020603050405020304" pitchFamily="18" charset="0"/>
                      </a:endParaRPr>
                    </a:p>
                    <a:p>
                      <a:pPr algn="l" fontAlgn="base"/>
                      <a:r>
                        <a:rPr lang="en-US" sz="1600" b="0" i="0" dirty="0">
                          <a:solidFill>
                            <a:srgbClr val="000000"/>
                          </a:solidFill>
                          <a:effectLst/>
                          <a:latin typeface="Times New Roman" panose="02020603050405020304" pitchFamily="18" charset="0"/>
                          <a:cs typeface="Times New Roman" panose="02020603050405020304" pitchFamily="18" charset="0"/>
                        </a:rPr>
                        <a:t>    &lt;/result&gt;</a:t>
                      </a:r>
                      <a:endParaRPr lang="en-US" sz="1600" b="0" i="0" dirty="0">
                        <a:solidFill>
                          <a:srgbClr val="000000"/>
                        </a:solidFill>
                        <a:effectLst/>
                        <a:latin typeface="Times New Roman" panose="02020603050405020304" pitchFamily="18" charset="0"/>
                        <a:cs typeface="Times New Roman" panose="02020603050405020304" pitchFamily="18" charset="0"/>
                      </a:endParaRPr>
                    </a:p>
                    <a:p>
                      <a:pPr algn="l" fontAlgn="base"/>
                      <a:r>
                        <a:rPr lang="en-US" sz="1600" b="0" i="0" dirty="0">
                          <a:solidFill>
                            <a:srgbClr val="000000"/>
                          </a:solidFill>
                          <a:effectLst/>
                          <a:latin typeface="Times New Roman" panose="02020603050405020304" pitchFamily="18" charset="0"/>
                          <a:cs typeface="Times New Roman" panose="02020603050405020304" pitchFamily="18" charset="0"/>
                        </a:rPr>
                        <a:t>&lt;/action&gt;</a:t>
                      </a:r>
                      <a:endParaRPr lang="en-US" sz="1600" b="0" i="0"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tcPr>
                </a:tc>
              </a:tr>
            </a:tbl>
          </a:graphicData>
        </a:graphic>
      </p:graphicFrame>
      <p:sp>
        <p:nvSpPr>
          <p:cNvPr id="7" name="标题 1"/>
          <p:cNvSpPr txBox="1"/>
          <p:nvPr/>
        </p:nvSpPr>
        <p:spPr>
          <a:xfrm>
            <a:off x="461554" y="124668"/>
            <a:ext cx="7689669" cy="51380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400" b="1" i="0" kern="1200" baseline="0">
                <a:solidFill>
                  <a:schemeClr val="bg1"/>
                </a:solidFill>
                <a:latin typeface="宋体" panose="02010600030101010101" pitchFamily="2" charset="-122"/>
                <a:ea typeface="宋体" panose="02010600030101010101" pitchFamily="2" charset="-122"/>
                <a:cs typeface="+mj-cs"/>
              </a:defRPr>
            </a:lvl1pPr>
          </a:lstStyle>
          <a:p>
            <a:r>
              <a:rPr lang="en-US" altLang="zh-CN" dirty="0" smtClean="0"/>
              <a:t>Ajax</a:t>
            </a:r>
            <a:endParaRPr lang="zh-CN" altLang="en-US"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Ajax-struts2-json-plugin</a:t>
            </a:r>
            <a:endParaRPr lang="zh-CN" altLang="en-US" dirty="0"/>
          </a:p>
        </p:txBody>
      </p:sp>
      <p:sp>
        <p:nvSpPr>
          <p:cNvPr id="3" name="内容占位符 2"/>
          <p:cNvSpPr>
            <a:spLocks noGrp="1"/>
          </p:cNvSpPr>
          <p:nvPr>
            <p:ph idx="1"/>
          </p:nvPr>
        </p:nvSpPr>
        <p:spPr/>
        <p:txBody>
          <a:bodyPr/>
          <a:lstStyle/>
          <a:p>
            <a:r>
              <a:rPr lang="en-US" altLang="zh-CN" dirty="0"/>
              <a:t>struts-plugin.xml</a:t>
            </a:r>
            <a:endParaRPr lang="zh-CN" altLang="en-US" dirty="0"/>
          </a:p>
        </p:txBody>
      </p:sp>
      <p:pic>
        <p:nvPicPr>
          <p:cNvPr id="4" name="图片 3"/>
          <p:cNvPicPr>
            <a:picLocks noChangeAspect="1"/>
          </p:cNvPicPr>
          <p:nvPr/>
        </p:nvPicPr>
        <p:blipFill>
          <a:blip r:embed="rId1"/>
          <a:stretch>
            <a:fillRect/>
          </a:stretch>
        </p:blipFill>
        <p:spPr>
          <a:xfrm>
            <a:off x="907671" y="1431179"/>
            <a:ext cx="6553590" cy="1733377"/>
          </a:xfrm>
          <a:prstGeom prst="rect">
            <a:avLst/>
          </a:prstGeom>
        </p:spPr>
      </p:pic>
      <p:pic>
        <p:nvPicPr>
          <p:cNvPr id="5" name="图片 4"/>
          <p:cNvPicPr>
            <a:picLocks noChangeAspect="1"/>
          </p:cNvPicPr>
          <p:nvPr/>
        </p:nvPicPr>
        <p:blipFill>
          <a:blip r:embed="rId2"/>
          <a:stretch>
            <a:fillRect/>
          </a:stretch>
        </p:blipFill>
        <p:spPr>
          <a:xfrm>
            <a:off x="907671" y="3205010"/>
            <a:ext cx="6553590" cy="1774666"/>
          </a:xfrm>
          <a:prstGeom prst="rect">
            <a:avLst/>
          </a:prstGeom>
        </p:spPr>
      </p:pic>
      <p:pic>
        <p:nvPicPr>
          <p:cNvPr id="6" name="图片 5"/>
          <p:cNvPicPr>
            <a:picLocks noChangeAspect="1"/>
          </p:cNvPicPr>
          <p:nvPr/>
        </p:nvPicPr>
        <p:blipFill>
          <a:blip r:embed="rId3"/>
          <a:stretch>
            <a:fillRect/>
          </a:stretch>
        </p:blipFill>
        <p:spPr>
          <a:xfrm>
            <a:off x="907671" y="5020131"/>
            <a:ext cx="6553590" cy="1322420"/>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Ajax-struts2-json-plugin</a:t>
            </a:r>
            <a:endParaRPr lang="zh-CN" altLang="en-US" dirty="0"/>
          </a:p>
        </p:txBody>
      </p:sp>
      <p:sp>
        <p:nvSpPr>
          <p:cNvPr id="3" name="内容占位符 2"/>
          <p:cNvSpPr>
            <a:spLocks noGrp="1"/>
          </p:cNvSpPr>
          <p:nvPr>
            <p:ph idx="1"/>
          </p:nvPr>
        </p:nvSpPr>
        <p:spPr/>
        <p:txBody>
          <a:bodyPr/>
          <a:lstStyle/>
          <a:p>
            <a:r>
              <a:rPr lang="en-US" altLang="zh-CN" dirty="0"/>
              <a:t>r</a:t>
            </a:r>
            <a:r>
              <a:rPr lang="en-US" altLang="zh-CN" dirty="0" smtClean="0"/>
              <a:t>oot</a:t>
            </a:r>
            <a:r>
              <a:rPr lang="zh-CN" altLang="en-US" dirty="0" smtClean="0"/>
              <a:t>参数</a:t>
            </a:r>
            <a:endParaRPr lang="zh-CN" altLang="en-US" dirty="0"/>
          </a:p>
        </p:txBody>
      </p:sp>
      <p:pic>
        <p:nvPicPr>
          <p:cNvPr id="4" name="图片 3"/>
          <p:cNvPicPr>
            <a:picLocks noChangeAspect="1"/>
          </p:cNvPicPr>
          <p:nvPr/>
        </p:nvPicPr>
        <p:blipFill>
          <a:blip r:embed="rId1"/>
          <a:stretch>
            <a:fillRect/>
          </a:stretch>
        </p:blipFill>
        <p:spPr>
          <a:xfrm>
            <a:off x="1006885" y="1492526"/>
            <a:ext cx="6626101" cy="1457128"/>
          </a:xfrm>
          <a:prstGeom prst="rect">
            <a:avLst/>
          </a:prstGeom>
        </p:spPr>
      </p:pic>
      <p:pic>
        <p:nvPicPr>
          <p:cNvPr id="5" name="图片 4"/>
          <p:cNvPicPr>
            <a:picLocks noChangeAspect="1"/>
          </p:cNvPicPr>
          <p:nvPr/>
        </p:nvPicPr>
        <p:blipFill>
          <a:blip r:embed="rId2"/>
          <a:stretch>
            <a:fillRect/>
          </a:stretch>
        </p:blipFill>
        <p:spPr>
          <a:xfrm>
            <a:off x="996402" y="3089534"/>
            <a:ext cx="6902188" cy="158959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StrutsPrepareAndExecuteFilter(</a:t>
            </a:r>
            <a:r>
              <a:rPr lang="zh-CN" altLang="en-US" dirty="0" smtClean="0"/>
              <a:t>简介</a:t>
            </a:r>
            <a:r>
              <a:rPr lang="en-US" altLang="zh-CN" dirty="0" smtClean="0"/>
              <a:t>)</a:t>
            </a:r>
            <a:endParaRPr lang="zh-CN" altLang="en-US" dirty="0"/>
          </a:p>
        </p:txBody>
      </p:sp>
      <p:sp>
        <p:nvSpPr>
          <p:cNvPr id="3" name="内容占位符 2"/>
          <p:cNvSpPr>
            <a:spLocks noGrp="1"/>
          </p:cNvSpPr>
          <p:nvPr>
            <p:ph idx="1"/>
          </p:nvPr>
        </p:nvSpPr>
        <p:spPr/>
        <p:txBody>
          <a:bodyPr/>
          <a:lstStyle/>
          <a:p>
            <a:r>
              <a:rPr lang="zh-CN" altLang="en-US" dirty="0" smtClean="0"/>
              <a:t>前端控制器（</a:t>
            </a:r>
            <a:r>
              <a:rPr lang="en-US" altLang="zh-CN" dirty="0" smtClean="0">
                <a:latin typeface="宋体" panose="02010600030101010101" pitchFamily="2" charset="-122"/>
                <a:ea typeface="宋体" panose="02010600030101010101" pitchFamily="2" charset="-122"/>
              </a:rPr>
              <a:t>Struts2</a:t>
            </a:r>
            <a:r>
              <a:rPr lang="zh-CN" altLang="en-US" dirty="0" smtClean="0"/>
              <a:t>请求的入口）</a:t>
            </a:r>
            <a:endParaRPr lang="en-US" altLang="zh-CN" dirty="0"/>
          </a:p>
          <a:p>
            <a:pPr lvl="1"/>
            <a:r>
              <a:rPr lang="en-US" altLang="zh-CN" sz="1600" dirty="0" smtClean="0"/>
              <a:t>Handles </a:t>
            </a:r>
            <a:r>
              <a:rPr lang="en-US" altLang="zh-CN" sz="1600" dirty="0"/>
              <a:t>both the preparation and execution phases of the Struts dispatching process. This filter is better to use when you don't have another filter that needs access to action context information, such as Sitemesh</a:t>
            </a:r>
            <a:r>
              <a:rPr lang="en-US" altLang="zh-CN" sz="1600" dirty="0" smtClean="0"/>
              <a:t>.</a:t>
            </a:r>
            <a:endParaRPr lang="en-US" altLang="zh-CN" sz="1600" dirty="0" smtClean="0"/>
          </a:p>
          <a:p>
            <a:pPr lvl="1"/>
            <a:r>
              <a:rPr lang="zh-CN" altLang="en-US" dirty="0" smtClean="0"/>
              <a:t>、</a:t>
            </a:r>
            <a:endParaRPr lang="en-US" altLang="zh-CN" dirty="0" smtClean="0"/>
          </a:p>
          <a:p>
            <a:pPr lvl="1"/>
            <a:endParaRPr lang="en-US" altLang="zh-CN" dirty="0"/>
          </a:p>
          <a:p>
            <a:pPr lvl="1"/>
            <a:endParaRPr lang="en-US" altLang="zh-CN" dirty="0" smtClean="0"/>
          </a:p>
          <a:p>
            <a:pPr lvl="1"/>
            <a:endParaRPr lang="en-US" altLang="zh-CN" dirty="0"/>
          </a:p>
          <a:p>
            <a:pPr lvl="1"/>
            <a:endParaRPr lang="zh-CN" altLang="en-US" dirty="0"/>
          </a:p>
        </p:txBody>
      </p:sp>
      <p:pic>
        <p:nvPicPr>
          <p:cNvPr id="4" name="图片 3"/>
          <p:cNvPicPr>
            <a:picLocks noChangeAspect="1"/>
          </p:cNvPicPr>
          <p:nvPr/>
        </p:nvPicPr>
        <p:blipFill>
          <a:blip r:embed="rId1"/>
          <a:stretch>
            <a:fillRect/>
          </a:stretch>
        </p:blipFill>
        <p:spPr>
          <a:xfrm>
            <a:off x="842647" y="2374377"/>
            <a:ext cx="8024762" cy="1550476"/>
          </a:xfrm>
          <a:prstGeom prst="rect">
            <a:avLst/>
          </a:prstGeom>
        </p:spPr>
      </p:pic>
      <p:pic>
        <p:nvPicPr>
          <p:cNvPr id="6" name="图片 5"/>
          <p:cNvPicPr>
            <a:picLocks noChangeAspect="1"/>
          </p:cNvPicPr>
          <p:nvPr/>
        </p:nvPicPr>
        <p:blipFill>
          <a:blip r:embed="rId2"/>
          <a:stretch>
            <a:fillRect/>
          </a:stretch>
        </p:blipFill>
        <p:spPr>
          <a:xfrm>
            <a:off x="521695" y="4107485"/>
            <a:ext cx="8666666" cy="187013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Struts2</a:t>
            </a:r>
            <a:r>
              <a:rPr lang="zh-CN" altLang="en-US" dirty="0" smtClean="0"/>
              <a:t>注解</a:t>
            </a:r>
            <a:endParaRPr lang="zh-CN" altLang="en-US" dirty="0"/>
          </a:p>
        </p:txBody>
      </p:sp>
      <p:sp>
        <p:nvSpPr>
          <p:cNvPr id="3" name="内容占位符 2"/>
          <p:cNvSpPr>
            <a:spLocks noGrp="1"/>
          </p:cNvSpPr>
          <p:nvPr>
            <p:ph idx="1"/>
          </p:nvPr>
        </p:nvSpPr>
        <p:spPr/>
        <p:txBody>
          <a:bodyPr/>
          <a:lstStyle/>
          <a:p>
            <a:r>
              <a:rPr lang="zh-CN" altLang="en-US" dirty="0"/>
              <a:t>扫描</a:t>
            </a:r>
            <a:r>
              <a:rPr lang="zh-CN" altLang="en-US" dirty="0" smtClean="0"/>
              <a:t>方法</a:t>
            </a:r>
            <a:endParaRPr lang="en-US" altLang="zh-CN" dirty="0" smtClean="0"/>
          </a:p>
          <a:p>
            <a:pPr lvl="1"/>
            <a:r>
              <a:rPr lang="zh-CN" altLang="en-US" dirty="0"/>
              <a:t>许多</a:t>
            </a:r>
            <a:r>
              <a:rPr lang="en-US" altLang="zh-CN" dirty="0"/>
              <a:t>Struts 2</a:t>
            </a:r>
            <a:r>
              <a:rPr lang="zh-CN" altLang="en-US" dirty="0"/>
              <a:t>的文章或书籍说，可以配置过滤器的“</a:t>
            </a:r>
            <a:r>
              <a:rPr lang="en-US" altLang="zh-CN" dirty="0"/>
              <a:t>init-param”</a:t>
            </a:r>
            <a:r>
              <a:rPr lang="zh-CN" altLang="en-US" dirty="0"/>
              <a:t>或“</a:t>
            </a:r>
            <a:r>
              <a:rPr lang="en-US" altLang="zh-CN" dirty="0"/>
              <a:t>struts.convention.action.packages”</a:t>
            </a:r>
            <a:r>
              <a:rPr lang="zh-CN" altLang="en-US" dirty="0"/>
              <a:t>告诉</a:t>
            </a:r>
            <a:r>
              <a:rPr lang="en-US" altLang="zh-CN" dirty="0"/>
              <a:t>Struts2</a:t>
            </a:r>
            <a:r>
              <a:rPr lang="zh-CN" altLang="en-US" dirty="0"/>
              <a:t>，其中扫描注解的类。 </a:t>
            </a:r>
            <a:r>
              <a:rPr lang="zh-CN" altLang="en-US" dirty="0" smtClean="0"/>
              <a:t>例如</a:t>
            </a:r>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a:p>
          <a:p>
            <a:pPr lvl="1"/>
            <a:r>
              <a:rPr lang="zh-CN" altLang="en-US" sz="1600" dirty="0"/>
              <a:t>从测试</a:t>
            </a:r>
            <a:r>
              <a:rPr lang="en-US" altLang="zh-CN" sz="1600" dirty="0"/>
              <a:t>(Struts22.1.6</a:t>
            </a:r>
            <a:r>
              <a:rPr lang="zh-CN" altLang="en-US" sz="1600" dirty="0"/>
              <a:t>和</a:t>
            </a:r>
            <a:r>
              <a:rPr lang="en-US" altLang="zh-CN" sz="1600" dirty="0"/>
              <a:t>2.1.8</a:t>
            </a:r>
            <a:r>
              <a:rPr lang="zh-CN" altLang="en-US" sz="1600" dirty="0"/>
              <a:t>版本</a:t>
            </a:r>
            <a:r>
              <a:rPr lang="en-US" altLang="zh-CN" sz="1600" dirty="0"/>
              <a:t>)</a:t>
            </a:r>
            <a:r>
              <a:rPr lang="zh-CN" altLang="en-US" sz="1600" dirty="0"/>
              <a:t>，这是不正确的，不管你把在“</a:t>
            </a:r>
            <a:r>
              <a:rPr lang="en-US" altLang="zh-CN" sz="1600" dirty="0"/>
              <a:t>param-value”</a:t>
            </a:r>
            <a:r>
              <a:rPr lang="zh-CN" altLang="en-US" sz="1600" dirty="0"/>
              <a:t>还是 “</a:t>
            </a:r>
            <a:r>
              <a:rPr lang="en-US" altLang="zh-CN" sz="1600" dirty="0"/>
              <a:t>struts.convention.action.packages“, </a:t>
            </a:r>
            <a:r>
              <a:rPr lang="zh-CN" altLang="en-US" sz="1600" dirty="0"/>
              <a:t>在</a:t>
            </a:r>
            <a:r>
              <a:rPr lang="en-US" altLang="zh-CN" sz="1600" dirty="0"/>
              <a:t>Struts 2</a:t>
            </a:r>
            <a:r>
              <a:rPr lang="zh-CN" altLang="en-US" sz="1600" dirty="0"/>
              <a:t>会忽略它，并</a:t>
            </a:r>
            <a:r>
              <a:rPr lang="zh-CN" altLang="en-US" sz="1600" dirty="0">
                <a:solidFill>
                  <a:srgbClr val="3333FF"/>
                </a:solidFill>
              </a:rPr>
              <a:t>只扫描指定的文件夹命名：</a:t>
            </a:r>
            <a:r>
              <a:rPr lang="en-US" altLang="zh-CN" sz="1600" dirty="0">
                <a:solidFill>
                  <a:srgbClr val="3333FF"/>
                </a:solidFill>
              </a:rPr>
              <a:t>struts, struts2, action </a:t>
            </a:r>
            <a:r>
              <a:rPr lang="zh-CN" altLang="en-US" sz="1600" dirty="0">
                <a:solidFill>
                  <a:srgbClr val="3333FF"/>
                </a:solidFill>
              </a:rPr>
              <a:t>或 </a:t>
            </a:r>
            <a:r>
              <a:rPr lang="en-US" altLang="zh-CN" sz="1600" dirty="0">
                <a:solidFill>
                  <a:srgbClr val="3333FF"/>
                </a:solidFill>
              </a:rPr>
              <a:t>actions </a:t>
            </a:r>
            <a:r>
              <a:rPr lang="zh-CN" altLang="en-US" sz="1600" dirty="0"/>
              <a:t>。</a:t>
            </a:r>
            <a:endParaRPr lang="en-US" altLang="zh-CN" sz="1600" dirty="0" smtClean="0"/>
          </a:p>
          <a:p>
            <a:pPr lvl="1"/>
            <a:endParaRPr lang="zh-CN" altLang="en-US" dirty="0"/>
          </a:p>
        </p:txBody>
      </p:sp>
      <p:sp>
        <p:nvSpPr>
          <p:cNvPr id="5" name="Rectangle 2"/>
          <p:cNvSpPr>
            <a:spLocks noChangeArrowheads="1"/>
          </p:cNvSpPr>
          <p:nvPr/>
        </p:nvSpPr>
        <p:spPr bwMode="auto">
          <a:xfrm>
            <a:off x="889216" y="2288245"/>
            <a:ext cx="7989367" cy="1797827"/>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15870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&lt;filter&gt; </a:t>
            </a:r>
            <a:endParaRPr kumimoji="0" lang="en-US" altLang="zh-CN" sz="12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sz="1200" dirty="0">
                <a:solidFill>
                  <a:srgbClr val="333333"/>
                </a:solidFill>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&lt;filter-name&gt;struts2&lt;/filter-name&gt; </a:t>
            </a:r>
            <a:endParaRPr kumimoji="0" lang="en-US" altLang="zh-CN" sz="12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sz="1200" dirty="0">
                <a:solidFill>
                  <a:srgbClr val="333333"/>
                </a:solidFill>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&lt;filter-class&gt;org.apache.struts2.dispatcher.FilterDispatcher&lt;/filter-class&gt; </a:t>
            </a:r>
            <a:endParaRPr kumimoji="0" lang="en-US" altLang="zh-CN" sz="12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sz="1200" dirty="0">
                <a:solidFill>
                  <a:srgbClr val="333333"/>
                </a:solidFill>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&lt;init-param&gt;</a:t>
            </a:r>
            <a:endParaRPr kumimoji="0" lang="en-US" altLang="zh-CN" sz="12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sz="1200" dirty="0">
                <a:solidFill>
                  <a:srgbClr val="333333"/>
                </a:solidFill>
                <a:latin typeface="Courier New" panose="02070309020205020404" pitchFamily="49" charset="0"/>
                <a:cs typeface="Courier New" panose="02070309020205020404" pitchFamily="49" charset="0"/>
              </a:rPr>
              <a:t>	</a:t>
            </a:r>
            <a:r>
              <a:rPr lang="en-US" altLang="zh-CN" sz="1200" dirty="0" smtClean="0">
                <a:solidFill>
                  <a:srgbClr val="333333"/>
                </a:solidFill>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&lt;param-name&gt;actionPackages&lt;/param-name&gt; </a:t>
            </a:r>
            <a:endParaRPr kumimoji="0" lang="en-US" altLang="zh-CN" sz="12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sz="1200" dirty="0">
                <a:solidFill>
                  <a:srgbClr val="333333"/>
                </a:solidFill>
                <a:latin typeface="Courier New" panose="02070309020205020404" pitchFamily="49" charset="0"/>
                <a:cs typeface="Courier New" panose="02070309020205020404" pitchFamily="49" charset="0"/>
              </a:rPr>
              <a:t>	</a:t>
            </a:r>
            <a:r>
              <a:rPr lang="en-US" altLang="zh-CN" sz="1200" dirty="0" smtClean="0">
                <a:solidFill>
                  <a:srgbClr val="333333"/>
                </a:solidFill>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&lt;param-value&gt;com.</a:t>
            </a:r>
            <a:r>
              <a:rPr lang="en-US" altLang="zh-CN" sz="1200" dirty="0" smtClean="0">
                <a:solidFill>
                  <a:srgbClr val="333333"/>
                </a:solidFill>
                <a:latin typeface="Courier New" panose="02070309020205020404" pitchFamily="49" charset="0"/>
                <a:cs typeface="Courier New" panose="02070309020205020404" pitchFamily="49" charset="0"/>
              </a:rPr>
              <a:t>zhongzheng</a:t>
            </a:r>
            <a:r>
              <a:rPr kumimoji="0" lang="zh-CN" altLang="zh-CN" sz="12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.common&lt;/param-value&gt; </a:t>
            </a:r>
            <a:endParaRPr kumimoji="0" lang="en-US" altLang="zh-CN" sz="12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sz="1200" dirty="0">
                <a:solidFill>
                  <a:srgbClr val="333333"/>
                </a:solidFill>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&lt;/init-param&gt; </a:t>
            </a:r>
            <a:endParaRPr kumimoji="0" lang="en-US" altLang="zh-CN" sz="12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&lt;/filter&gt;</a:t>
            </a:r>
            <a:r>
              <a:rPr kumimoji="0" lang="zh-CN" altLang="zh-CN" sz="1200" b="0" i="0" u="none" strike="noStrike" cap="none" normalizeH="0" baseline="0" dirty="0" smtClean="0">
                <a:ln>
                  <a:noFill/>
                </a:ln>
                <a:solidFill>
                  <a:schemeClr val="tx1"/>
                </a:solidFill>
                <a:effectLst/>
              </a:rPr>
              <a:t> </a:t>
            </a:r>
            <a:endParaRPr kumimoji="0" lang="zh-CN" altLang="zh-CN" sz="12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Struts2</a:t>
            </a:r>
            <a:r>
              <a:rPr lang="zh-CN" altLang="en-US" dirty="0" smtClean="0"/>
              <a:t>注解</a:t>
            </a:r>
            <a:endParaRPr lang="zh-CN" altLang="en-US" dirty="0"/>
          </a:p>
        </p:txBody>
      </p:sp>
      <p:sp>
        <p:nvSpPr>
          <p:cNvPr id="3" name="内容占位符 2"/>
          <p:cNvSpPr>
            <a:spLocks noGrp="1"/>
          </p:cNvSpPr>
          <p:nvPr>
            <p:ph idx="1"/>
          </p:nvPr>
        </p:nvSpPr>
        <p:spPr/>
        <p:txBody>
          <a:bodyPr/>
          <a:lstStyle/>
          <a:p>
            <a:r>
              <a:rPr lang="zh-CN" altLang="en-US" dirty="0"/>
              <a:t>命名</a:t>
            </a:r>
            <a:r>
              <a:rPr lang="zh-CN" altLang="en-US" dirty="0" smtClean="0"/>
              <a:t>转换器</a:t>
            </a:r>
            <a:r>
              <a:rPr lang="en-US" altLang="zh-CN" dirty="0" smtClean="0"/>
              <a:t>:</a:t>
            </a:r>
            <a:endParaRPr lang="en-US" altLang="zh-CN" dirty="0" smtClean="0"/>
          </a:p>
          <a:p>
            <a:pPr lvl="1"/>
            <a:r>
              <a:rPr lang="en-US" altLang="zh-CN" dirty="0" smtClean="0"/>
              <a:t>Struts </a:t>
            </a:r>
            <a:r>
              <a:rPr lang="en-US" altLang="zh-CN" dirty="0"/>
              <a:t>2</a:t>
            </a:r>
            <a:r>
              <a:rPr lang="zh-CN" altLang="en-US" dirty="0"/>
              <a:t>的约定插件将所有的注解操作文件名转换为指定的格式。</a:t>
            </a:r>
            <a:endParaRPr lang="zh-CN" altLang="en-US" dirty="0"/>
          </a:p>
          <a:p>
            <a:pPr lvl="1"/>
            <a:r>
              <a:rPr lang="zh-CN" altLang="en-US" dirty="0"/>
              <a:t>例如 </a:t>
            </a:r>
            <a:r>
              <a:rPr lang="en-US" altLang="zh-CN" dirty="0"/>
              <a:t>: </a:t>
            </a:r>
            <a:r>
              <a:rPr lang="en-US" altLang="zh-CN" dirty="0" smtClean="0"/>
              <a:t>LoginAction.java</a:t>
            </a:r>
            <a:endParaRPr lang="en-US" altLang="zh-CN" dirty="0"/>
          </a:p>
          <a:p>
            <a:pPr lvl="1">
              <a:buClrTx/>
              <a:buFont typeface="Wingdings" panose="05000000000000000000" pitchFamily="2" charset="2"/>
              <a:buChar char="ü"/>
            </a:pPr>
            <a:r>
              <a:rPr lang="zh-CN" altLang="en-US" dirty="0" smtClean="0"/>
              <a:t> </a:t>
            </a:r>
            <a:r>
              <a:rPr lang="zh-CN" altLang="en-US" sz="1600" dirty="0" smtClean="0"/>
              <a:t>首先</a:t>
            </a:r>
            <a:r>
              <a:rPr lang="zh-CN" altLang="en-US" sz="1600" dirty="0"/>
              <a:t>，去掉“</a:t>
            </a:r>
            <a:r>
              <a:rPr lang="en-US" altLang="zh-CN" sz="1600" dirty="0"/>
              <a:t>Action”</a:t>
            </a:r>
            <a:r>
              <a:rPr lang="zh-CN" altLang="en-US" sz="1600" dirty="0"/>
              <a:t>字符在文件名的末尾，如果存在的话。</a:t>
            </a:r>
            <a:endParaRPr lang="zh-CN" altLang="en-US" sz="1600" dirty="0"/>
          </a:p>
          <a:p>
            <a:pPr lvl="1">
              <a:buClrTx/>
              <a:buFont typeface="Wingdings" panose="05000000000000000000" pitchFamily="2" charset="2"/>
              <a:buChar char="ü"/>
            </a:pPr>
            <a:r>
              <a:rPr lang="zh-CN" altLang="en-US" sz="1600" dirty="0" smtClean="0"/>
              <a:t> 其次</a:t>
            </a:r>
            <a:r>
              <a:rPr lang="zh-CN" altLang="en-US" sz="1600" dirty="0"/>
              <a:t>，转换文件名的第一个字母为小写</a:t>
            </a:r>
            <a:r>
              <a:rPr lang="zh-CN" altLang="en-US" sz="1600" dirty="0" smtClean="0"/>
              <a:t>。</a:t>
            </a:r>
            <a:endParaRPr lang="en-US" altLang="zh-CN" sz="1600" dirty="0" smtClean="0"/>
          </a:p>
          <a:p>
            <a:pPr marL="177800" lvl="1" indent="0">
              <a:buClrTx/>
              <a:buNone/>
            </a:pPr>
            <a:r>
              <a:rPr lang="en-US" altLang="zh-CN" sz="1600" dirty="0" smtClean="0"/>
              <a:t> LoginAction.action </a:t>
            </a:r>
            <a:r>
              <a:rPr lang="zh-CN" altLang="en-US" sz="1600" dirty="0"/>
              <a:t>将变为 </a:t>
            </a:r>
            <a:r>
              <a:rPr lang="en-US" altLang="zh-CN" sz="1600" dirty="0"/>
              <a:t>login.action</a:t>
            </a:r>
            <a:r>
              <a:rPr lang="zh-CN" altLang="en-US" sz="1600" dirty="0" smtClean="0"/>
              <a:t>。</a:t>
            </a:r>
            <a:endParaRPr lang="zh-CN" altLang="en-US" sz="1600" dirty="0" smtClean="0"/>
          </a:p>
          <a:p>
            <a:pPr marL="177800" lvl="1" indent="0">
              <a:buClrTx/>
              <a:buNone/>
            </a:pPr>
            <a:endParaRPr lang="en-US" altLang="zh-CN" sz="1600" dirty="0" smtClean="0"/>
          </a:p>
          <a:p>
            <a:pPr marL="177800" lvl="1" indent="0">
              <a:buClrTx/>
              <a:buNone/>
            </a:pPr>
            <a:r>
              <a:rPr lang="en-US" altLang="zh-CN" sz="1600" dirty="0" smtClean="0"/>
              <a:t>Struts2</a:t>
            </a:r>
            <a:r>
              <a:rPr lang="zh-CN" altLang="en-US" sz="1600" dirty="0" smtClean="0"/>
              <a:t>约定插件的“扫描方法”和“命名转换”特性真正带来了很多的便利和好处，只有当你的</a:t>
            </a:r>
            <a:r>
              <a:rPr lang="en-US" altLang="zh-CN" sz="1600" dirty="0" smtClean="0"/>
              <a:t>Struts2</a:t>
            </a:r>
            <a:r>
              <a:rPr lang="zh-CN" altLang="en-US" sz="1600" dirty="0" smtClean="0"/>
              <a:t>项目正确下面的命名约定才会带来好处</a:t>
            </a:r>
            <a:r>
              <a:rPr lang="en-US" altLang="zh-CN" sz="1600" dirty="0" smtClean="0"/>
              <a:t>; </a:t>
            </a:r>
            <a:r>
              <a:rPr lang="zh-CN" altLang="en-US" sz="1600" dirty="0" smtClean="0"/>
              <a:t>否则，这将是一场灾难。</a:t>
            </a:r>
            <a:endParaRPr lang="zh-CN" altLang="en-US" sz="1600"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Struts2</a:t>
            </a:r>
            <a:r>
              <a:rPr lang="zh-CN" altLang="en-US" dirty="0" smtClean="0"/>
              <a:t>注解</a:t>
            </a:r>
            <a:r>
              <a:rPr lang="en-US" altLang="zh-CN" dirty="0" smtClean="0"/>
              <a:t>-</a:t>
            </a:r>
            <a:r>
              <a:rPr lang="zh-CN" altLang="en-US" dirty="0" smtClean="0"/>
              <a:t>默认结果路径</a:t>
            </a:r>
            <a:endParaRPr lang="zh-CN" altLang="en-US" dirty="0"/>
          </a:p>
        </p:txBody>
      </p:sp>
      <p:sp>
        <p:nvSpPr>
          <p:cNvPr id="3" name="内容占位符 2"/>
          <p:cNvSpPr>
            <a:spLocks noGrp="1"/>
          </p:cNvSpPr>
          <p:nvPr>
            <p:ph idx="1"/>
          </p:nvPr>
        </p:nvSpPr>
        <p:spPr/>
        <p:txBody>
          <a:bodyPr/>
          <a:lstStyle/>
          <a:p>
            <a:r>
              <a:rPr lang="en-US" altLang="zh-CN" dirty="0"/>
              <a:t>@</a:t>
            </a:r>
            <a:r>
              <a:rPr lang="en-US" altLang="zh-CN" dirty="0" smtClean="0"/>
              <a:t>ResultPath</a:t>
            </a:r>
            <a:endParaRPr lang="en-US" altLang="zh-CN" dirty="0" smtClean="0"/>
          </a:p>
          <a:p>
            <a:pPr lvl="1"/>
            <a:r>
              <a:rPr lang="en-US" altLang="zh-CN" dirty="0"/>
              <a:t>Struts2</a:t>
            </a:r>
            <a:r>
              <a:rPr lang="zh-CN" altLang="en-US" dirty="0"/>
              <a:t>注解设置 “</a:t>
            </a:r>
            <a:r>
              <a:rPr lang="en-US" altLang="zh-CN" dirty="0"/>
              <a:t>WEB-INF/content</a:t>
            </a:r>
            <a:r>
              <a:rPr lang="en-US" altLang="zh-CN" dirty="0" smtClean="0"/>
              <a:t>/”</a:t>
            </a:r>
            <a:r>
              <a:rPr lang="zh-CN" altLang="en-US" dirty="0" smtClean="0"/>
              <a:t>作为</a:t>
            </a:r>
            <a:r>
              <a:rPr lang="zh-CN" altLang="en-US" dirty="0"/>
              <a:t>默认目录</a:t>
            </a:r>
            <a:r>
              <a:rPr lang="en-US" altLang="zh-CN" dirty="0"/>
              <a:t>, </a:t>
            </a:r>
            <a:endParaRPr lang="zh-CN" altLang="en-US" dirty="0"/>
          </a:p>
        </p:txBody>
      </p:sp>
      <p:pic>
        <p:nvPicPr>
          <p:cNvPr id="4" name="图片 3"/>
          <p:cNvPicPr>
            <a:picLocks noChangeAspect="1"/>
          </p:cNvPicPr>
          <p:nvPr/>
        </p:nvPicPr>
        <p:blipFill>
          <a:blip r:embed="rId1"/>
          <a:stretch>
            <a:fillRect/>
          </a:stretch>
        </p:blipFill>
        <p:spPr>
          <a:xfrm>
            <a:off x="461554" y="1703482"/>
            <a:ext cx="8343238" cy="3157524"/>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Struts2</a:t>
            </a:r>
            <a:r>
              <a:rPr lang="zh-CN" altLang="en-US" dirty="0" smtClean="0"/>
              <a:t>注解</a:t>
            </a:r>
            <a:r>
              <a:rPr lang="en-US" altLang="zh-CN" dirty="0" smtClean="0"/>
              <a:t>-</a:t>
            </a:r>
            <a:r>
              <a:rPr lang="zh-CN" altLang="en-US" dirty="0" smtClean="0"/>
              <a:t>定制</a:t>
            </a:r>
            <a:r>
              <a:rPr lang="zh-CN" altLang="en-US" dirty="0"/>
              <a:t>结果路径</a:t>
            </a:r>
            <a:endParaRPr lang="zh-CN" altLang="en-US" dirty="0"/>
          </a:p>
        </p:txBody>
      </p:sp>
      <p:pic>
        <p:nvPicPr>
          <p:cNvPr id="4" name="图片 3"/>
          <p:cNvPicPr>
            <a:picLocks noChangeAspect="1"/>
          </p:cNvPicPr>
          <p:nvPr/>
        </p:nvPicPr>
        <p:blipFill>
          <a:blip r:embed="rId1"/>
          <a:stretch>
            <a:fillRect/>
          </a:stretch>
        </p:blipFill>
        <p:spPr>
          <a:xfrm>
            <a:off x="339634" y="1660798"/>
            <a:ext cx="8412381" cy="3468667"/>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Struts2</a:t>
            </a:r>
            <a:r>
              <a:rPr lang="zh-CN" altLang="en-US" dirty="0"/>
              <a:t>注解</a:t>
            </a:r>
            <a:r>
              <a:rPr lang="en-US" altLang="zh-CN" dirty="0"/>
              <a:t>-</a:t>
            </a:r>
            <a:r>
              <a:rPr lang="zh-CN" altLang="en-US" dirty="0"/>
              <a:t>定制结果</a:t>
            </a:r>
            <a:r>
              <a:rPr lang="zh-CN" altLang="en-US" dirty="0" smtClean="0"/>
              <a:t>路径</a:t>
            </a:r>
            <a:endParaRPr lang="zh-CN" altLang="en-US" dirty="0"/>
          </a:p>
        </p:txBody>
      </p:sp>
      <p:sp>
        <p:nvSpPr>
          <p:cNvPr id="3" name="内容占位符 2"/>
          <p:cNvSpPr>
            <a:spLocks noGrp="1"/>
          </p:cNvSpPr>
          <p:nvPr>
            <p:ph idx="1"/>
          </p:nvPr>
        </p:nvSpPr>
        <p:spPr/>
        <p:txBody>
          <a:bodyPr/>
          <a:lstStyle/>
          <a:p>
            <a:r>
              <a:rPr lang="zh-CN" altLang="en-US" dirty="0"/>
              <a:t>全局</a:t>
            </a:r>
            <a:r>
              <a:rPr lang="en-US" altLang="zh-CN" dirty="0"/>
              <a:t>@</a:t>
            </a:r>
            <a:r>
              <a:rPr lang="en-US" altLang="zh-CN" dirty="0" smtClean="0"/>
              <a:t>ResultPath</a:t>
            </a:r>
            <a:endParaRPr lang="en-US" altLang="zh-CN" dirty="0" smtClean="0"/>
          </a:p>
          <a:p>
            <a:endParaRPr lang="zh-CN" altLang="en-US" dirty="0"/>
          </a:p>
        </p:txBody>
      </p:sp>
      <p:sp>
        <p:nvSpPr>
          <p:cNvPr id="4" name="圆角矩形 3"/>
          <p:cNvSpPr/>
          <p:nvPr/>
        </p:nvSpPr>
        <p:spPr>
          <a:xfrm>
            <a:off x="925689" y="1625600"/>
            <a:ext cx="7281333" cy="283351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en-US" altLang="zh-CN" dirty="0">
                <a:latin typeface="Times New Roman" panose="02020603050405020304" pitchFamily="18" charset="0"/>
                <a:cs typeface="Times New Roman" panose="02020603050405020304" pitchFamily="18" charset="0"/>
              </a:rPr>
              <a:t>&lt;?xml version="1.0" encoding="UTF-8" ?&gt;</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&lt;!DOCTYPE struts PUBLIC</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"-//Apache Software Foundation//DTD Struts Configuration 2.0//EN"</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"http://struts.apache.org/dtds/struts-2.0.dtd"&gt;</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&lt;struts&gt;</a:t>
            </a:r>
            <a:endParaRPr lang="en-US" altLang="zh-CN" dirty="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            </a:t>
            </a:r>
            <a:r>
              <a:rPr lang="en-US" altLang="zh-CN" b="1" dirty="0" smtClean="0">
                <a:solidFill>
                  <a:schemeClr val="bg2"/>
                </a:solidFill>
                <a:latin typeface="Times New Roman" panose="02020603050405020304" pitchFamily="18" charset="0"/>
                <a:cs typeface="Times New Roman" panose="02020603050405020304" pitchFamily="18" charset="0"/>
              </a:rPr>
              <a:t>&lt;</a:t>
            </a:r>
            <a:r>
              <a:rPr lang="en-US" altLang="zh-CN" b="1" dirty="0">
                <a:solidFill>
                  <a:schemeClr val="bg2"/>
                </a:solidFill>
                <a:latin typeface="Times New Roman" panose="02020603050405020304" pitchFamily="18" charset="0"/>
                <a:cs typeface="Times New Roman" panose="02020603050405020304" pitchFamily="18" charset="0"/>
              </a:rPr>
              <a:t>constant name="struts.convention.result.path" value="/"/&gt;</a:t>
            </a:r>
            <a:endParaRPr lang="en-US" altLang="zh-CN" b="1" dirty="0">
              <a:solidFill>
                <a:schemeClr val="bg2"/>
              </a:solidFill>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&lt;/struts&gt;</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Struts2</a:t>
            </a:r>
            <a:r>
              <a:rPr lang="zh-CN" altLang="en-US" dirty="0" smtClean="0"/>
              <a:t>注解</a:t>
            </a:r>
            <a:r>
              <a:rPr lang="zh-CN" altLang="en-US" dirty="0"/>
              <a:t>案例</a:t>
            </a:r>
            <a:endParaRPr lang="zh-CN" altLang="en-US" dirty="0"/>
          </a:p>
        </p:txBody>
      </p:sp>
      <p:pic>
        <p:nvPicPr>
          <p:cNvPr id="4" name="图片 3"/>
          <p:cNvPicPr>
            <a:picLocks noChangeAspect="1"/>
          </p:cNvPicPr>
          <p:nvPr/>
        </p:nvPicPr>
        <p:blipFill>
          <a:blip r:embed="rId1"/>
          <a:stretch>
            <a:fillRect/>
          </a:stretch>
        </p:blipFill>
        <p:spPr>
          <a:xfrm>
            <a:off x="761570" y="725010"/>
            <a:ext cx="7542857" cy="4976190"/>
          </a:xfrm>
          <a:prstGeom prst="rect">
            <a:avLst/>
          </a:prstGeom>
        </p:spPr>
      </p:pic>
      <p:pic>
        <p:nvPicPr>
          <p:cNvPr id="5" name="图片 4"/>
          <p:cNvPicPr>
            <a:picLocks noChangeAspect="1"/>
          </p:cNvPicPr>
          <p:nvPr/>
        </p:nvPicPr>
        <p:blipFill>
          <a:blip r:embed="rId2"/>
          <a:stretch>
            <a:fillRect/>
          </a:stretch>
        </p:blipFill>
        <p:spPr>
          <a:xfrm>
            <a:off x="844226" y="5539676"/>
            <a:ext cx="7377543" cy="1318324"/>
          </a:xfrm>
          <a:prstGeom prst="rect">
            <a:avLst/>
          </a:prstGeom>
        </p:spPr>
      </p:pic>
      <p:sp>
        <p:nvSpPr>
          <p:cNvPr id="6" name="下箭头 5"/>
          <p:cNvSpPr/>
          <p:nvPr/>
        </p:nvSpPr>
        <p:spPr>
          <a:xfrm>
            <a:off x="4290286" y="5170622"/>
            <a:ext cx="485422" cy="53057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基于注解的动态方法访问</a:t>
            </a:r>
            <a:endParaRPr lang="zh-CN" altLang="en-US" dirty="0"/>
          </a:p>
        </p:txBody>
      </p:sp>
      <p:sp>
        <p:nvSpPr>
          <p:cNvPr id="3" name="内容占位符 2"/>
          <p:cNvSpPr>
            <a:spLocks noGrp="1"/>
          </p:cNvSpPr>
          <p:nvPr>
            <p:ph idx="1"/>
          </p:nvPr>
        </p:nvSpPr>
        <p:spPr>
          <a:xfrm>
            <a:off x="461554" y="957622"/>
            <a:ext cx="8177349" cy="5900378"/>
          </a:xfrm>
        </p:spPr>
        <p:txBody>
          <a:bodyPr/>
          <a:lstStyle/>
          <a:p>
            <a:r>
              <a:rPr lang="zh-CN" altLang="en-US" dirty="0" smtClean="0"/>
              <a:t>实现步骤：</a:t>
            </a:r>
            <a:endParaRPr lang="en-US" altLang="zh-CN" dirty="0" smtClean="0"/>
          </a:p>
          <a:p>
            <a:pPr lvl="1"/>
            <a:r>
              <a:rPr lang="zh-CN" altLang="en-US" dirty="0" smtClean="0"/>
              <a:t>为</a:t>
            </a:r>
            <a:r>
              <a:rPr lang="en-US" altLang="zh-CN" dirty="0" smtClean="0"/>
              <a:t>Action</a:t>
            </a:r>
            <a:r>
              <a:rPr lang="zh-CN" altLang="en-US" dirty="0" smtClean="0"/>
              <a:t>类指定</a:t>
            </a:r>
            <a:r>
              <a:rPr lang="en-US" altLang="zh-CN" dirty="0" smtClean="0"/>
              <a:t>@action</a:t>
            </a:r>
            <a:r>
              <a:rPr lang="zh-CN" altLang="en-US" dirty="0" smtClean="0"/>
              <a:t>和方法中返回的所有</a:t>
            </a:r>
            <a:r>
              <a:rPr lang="en-US" altLang="zh-CN" dirty="0" smtClean="0"/>
              <a:t>result</a:t>
            </a:r>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r>
              <a:rPr lang="en-US" altLang="zh-CN" dirty="0" smtClean="0">
                <a:hlinkClick r:id="rId1"/>
              </a:rPr>
              <a:t>http</a:t>
            </a:r>
            <a:r>
              <a:rPr lang="en-US" altLang="zh-CN" dirty="0">
                <a:hlinkClick r:id="rId1"/>
              </a:rPr>
              <a:t>://</a:t>
            </a:r>
            <a:r>
              <a:rPr lang="en-US" altLang="zh-CN" dirty="0" smtClean="0">
                <a:hlinkClick r:id="rId1"/>
              </a:rPr>
              <a:t>localhost:8080/anotation/test!query.action</a:t>
            </a:r>
            <a:endParaRPr lang="en-US" altLang="zh-CN" dirty="0" smtClean="0"/>
          </a:p>
          <a:p>
            <a:pPr lvl="1"/>
            <a:r>
              <a:rPr lang="en-US" altLang="zh-CN" dirty="0">
                <a:hlinkClick r:id="rId2"/>
              </a:rPr>
              <a:t>http://</a:t>
            </a:r>
            <a:r>
              <a:rPr lang="en-US" altLang="zh-CN" dirty="0" smtClean="0">
                <a:hlinkClick r:id="rId2"/>
              </a:rPr>
              <a:t>localhost:8080/anotation/test!update.action</a:t>
            </a:r>
            <a:endParaRPr lang="en-US" altLang="zh-CN" dirty="0"/>
          </a:p>
          <a:p>
            <a:pPr lvl="1"/>
            <a:endParaRPr lang="en-US" altLang="zh-CN" dirty="0" smtClean="0"/>
          </a:p>
        </p:txBody>
      </p:sp>
      <p:pic>
        <p:nvPicPr>
          <p:cNvPr id="5" name="图片 4"/>
          <p:cNvPicPr>
            <a:picLocks noChangeAspect="1"/>
          </p:cNvPicPr>
          <p:nvPr/>
        </p:nvPicPr>
        <p:blipFill>
          <a:blip r:embed="rId3"/>
          <a:stretch>
            <a:fillRect/>
          </a:stretch>
        </p:blipFill>
        <p:spPr>
          <a:xfrm>
            <a:off x="789230" y="1820049"/>
            <a:ext cx="6790476" cy="3895238"/>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Struts2</a:t>
            </a:r>
            <a:r>
              <a:rPr lang="zh-CN" altLang="en-US" dirty="0" smtClean="0"/>
              <a:t>数据验证</a:t>
            </a:r>
            <a:endParaRPr lang="zh-CN" altLang="en-US" dirty="0"/>
          </a:p>
        </p:txBody>
      </p:sp>
      <p:sp>
        <p:nvSpPr>
          <p:cNvPr id="4" name="Rectangle 6"/>
          <p:cNvSpPr>
            <a:spLocks noChangeArrowheads="1"/>
          </p:cNvSpPr>
          <p:nvPr/>
        </p:nvSpPr>
        <p:spPr bwMode="auto">
          <a:xfrm>
            <a:off x="339634" y="1048278"/>
            <a:ext cx="8174037" cy="5476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a:spcBef>
                <a:spcPct val="20000"/>
              </a:spcBef>
              <a:buClr>
                <a:schemeClr val="tx1"/>
              </a:buClr>
              <a:buSzPct val="70000"/>
              <a:buFont typeface="Wingdings" panose="05000000000000000000" pitchFamily="2" charset="2"/>
              <a:buChar char="l"/>
            </a:pPr>
            <a:r>
              <a:rPr lang="zh-CN" altLang="en-US" sz="1800" b="1" dirty="0"/>
              <a:t>前台校验</a:t>
            </a:r>
            <a:endParaRPr lang="en-US" sz="1800" b="1" dirty="0"/>
          </a:p>
          <a:p>
            <a:pPr>
              <a:spcBef>
                <a:spcPct val="20000"/>
              </a:spcBef>
              <a:buClr>
                <a:schemeClr val="tx1"/>
              </a:buClr>
              <a:buSzPct val="70000"/>
            </a:pPr>
            <a:r>
              <a:rPr lang="en-US" sz="1800" dirty="0"/>
              <a:t>      </a:t>
            </a:r>
            <a:r>
              <a:rPr lang="zh-CN" altLang="en-US" sz="1600" dirty="0"/>
              <a:t>也称之为客户端校验，主要是通过</a:t>
            </a:r>
            <a:r>
              <a:rPr lang="en-US" altLang="zh-CN" sz="1600" dirty="0"/>
              <a:t>JavaScript</a:t>
            </a:r>
            <a:r>
              <a:rPr lang="zh-CN" altLang="en-US" sz="1600" dirty="0"/>
              <a:t>编程的方式进行表单数据的验</a:t>
            </a:r>
            <a:endParaRPr lang="en-US" sz="1600" dirty="0"/>
          </a:p>
          <a:p>
            <a:pPr>
              <a:spcBef>
                <a:spcPct val="20000"/>
              </a:spcBef>
              <a:buClr>
                <a:schemeClr val="tx1"/>
              </a:buClr>
              <a:buSzPct val="70000"/>
            </a:pPr>
            <a:r>
              <a:rPr lang="en-US" sz="1600" dirty="0"/>
              <a:t>      </a:t>
            </a:r>
            <a:r>
              <a:rPr lang="zh-CN" altLang="en-US" sz="1600" dirty="0"/>
              <a:t>证。</a:t>
            </a:r>
            <a:endParaRPr lang="en-US" sz="1600" dirty="0"/>
          </a:p>
          <a:p>
            <a:pPr>
              <a:spcBef>
                <a:spcPct val="20000"/>
              </a:spcBef>
              <a:buClr>
                <a:schemeClr val="tx1"/>
              </a:buClr>
              <a:buSzPct val="70000"/>
              <a:buFont typeface="Wingdings" panose="05000000000000000000" pitchFamily="2" charset="2"/>
              <a:buChar char="l"/>
            </a:pPr>
            <a:r>
              <a:rPr lang="zh-CN" altLang="en-US" sz="1800" b="1" dirty="0" smtClean="0"/>
              <a:t>后台（</a:t>
            </a:r>
            <a:r>
              <a:rPr lang="zh-CN" altLang="en-US" sz="1800" dirty="0"/>
              <a:t>服务器端</a:t>
            </a:r>
            <a:r>
              <a:rPr lang="zh-CN" altLang="en-US" sz="1800" b="1" dirty="0" smtClean="0"/>
              <a:t>）校验</a:t>
            </a:r>
            <a:endParaRPr lang="en-US" sz="1800" b="1" dirty="0"/>
          </a:p>
          <a:p>
            <a:pPr>
              <a:spcBef>
                <a:spcPct val="20000"/>
              </a:spcBef>
              <a:buClr>
                <a:schemeClr val="tx1"/>
              </a:buClr>
              <a:buSzPct val="70000"/>
            </a:pPr>
            <a:r>
              <a:rPr lang="en-US" sz="1800" dirty="0"/>
              <a:t>      </a:t>
            </a:r>
            <a:r>
              <a:rPr lang="zh-CN" altLang="en-US" sz="1600" dirty="0"/>
              <a:t>也称之为服务器端校验，这里指的是使用</a:t>
            </a:r>
            <a:r>
              <a:rPr lang="en-US" altLang="zh-CN" sz="1600" dirty="0"/>
              <a:t>Struts2</a:t>
            </a:r>
            <a:r>
              <a:rPr lang="zh-CN" altLang="en-US" sz="1600" dirty="0" smtClean="0"/>
              <a:t>通过编码或</a:t>
            </a:r>
            <a:r>
              <a:rPr lang="en-US" altLang="zh-CN" sz="1600" dirty="0" smtClean="0"/>
              <a:t>XML</a:t>
            </a:r>
            <a:r>
              <a:rPr lang="zh-CN" altLang="en-US" sz="1600" dirty="0"/>
              <a:t>配置的方式进行表</a:t>
            </a:r>
            <a:endParaRPr lang="en-US" sz="1600" dirty="0"/>
          </a:p>
          <a:p>
            <a:pPr>
              <a:spcBef>
                <a:spcPct val="20000"/>
              </a:spcBef>
              <a:buClr>
                <a:schemeClr val="tx1"/>
              </a:buClr>
              <a:buSzPct val="70000"/>
            </a:pPr>
            <a:r>
              <a:rPr lang="en-US" sz="1600" dirty="0"/>
              <a:t>      </a:t>
            </a:r>
            <a:r>
              <a:rPr lang="zh-CN" altLang="en-US" sz="1600" dirty="0"/>
              <a:t>单数据的验证。</a:t>
            </a:r>
            <a:endParaRPr lang="en-US" sz="1600" dirty="0"/>
          </a:p>
          <a:p>
            <a:pPr>
              <a:spcBef>
                <a:spcPct val="20000"/>
              </a:spcBef>
              <a:buClr>
                <a:schemeClr val="tx1"/>
              </a:buClr>
              <a:buSzPct val="70000"/>
            </a:pPr>
            <a:r>
              <a:rPr lang="en-US" sz="1800" b="1" dirty="0"/>
              <a:t> </a:t>
            </a:r>
            <a:endParaRPr lang="en-US" sz="1800" b="1" dirty="0" smtClean="0"/>
          </a:p>
          <a:p>
            <a:pPr>
              <a:spcBef>
                <a:spcPct val="20000"/>
              </a:spcBef>
              <a:buClr>
                <a:schemeClr val="tx1"/>
              </a:buClr>
              <a:buSzPct val="70000"/>
            </a:pPr>
            <a:endParaRPr lang="en-US" sz="1800" b="1" dirty="0"/>
          </a:p>
          <a:p>
            <a:pPr>
              <a:spcBef>
                <a:spcPct val="20000"/>
              </a:spcBef>
              <a:buClr>
                <a:schemeClr val="tx1"/>
              </a:buClr>
              <a:buSzPct val="70000"/>
            </a:pPr>
            <a:endParaRPr lang="en-US" sz="1800" b="1" dirty="0" smtClean="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Struts2</a:t>
            </a:r>
            <a:r>
              <a:rPr lang="zh-CN" altLang="en-US" dirty="0"/>
              <a:t>数据验证</a:t>
            </a:r>
            <a:endParaRPr lang="zh-CN" altLang="en-US" dirty="0"/>
          </a:p>
        </p:txBody>
      </p:sp>
      <p:sp>
        <p:nvSpPr>
          <p:cNvPr id="3" name="内容占位符 2"/>
          <p:cNvSpPr>
            <a:spLocks noGrp="1"/>
          </p:cNvSpPr>
          <p:nvPr>
            <p:ph idx="1"/>
          </p:nvPr>
        </p:nvSpPr>
        <p:spPr/>
        <p:txBody>
          <a:bodyPr/>
          <a:lstStyle/>
          <a:p>
            <a:pPr>
              <a:spcBef>
                <a:spcPct val="20000"/>
              </a:spcBef>
              <a:buClr>
                <a:schemeClr val="tx1"/>
              </a:buClr>
              <a:buSzPct val="70000"/>
            </a:pPr>
            <a:r>
              <a:rPr lang="en-US" altLang="zh-CN" dirty="0"/>
              <a:t>Struts2</a:t>
            </a:r>
            <a:r>
              <a:rPr lang="zh-CN" altLang="en-US" dirty="0"/>
              <a:t>提供两种方式实现服务器端数据验证：</a:t>
            </a:r>
            <a:endParaRPr lang="en-US" altLang="zh-CN" dirty="0"/>
          </a:p>
          <a:p>
            <a:pPr lvl="1">
              <a:spcBef>
                <a:spcPct val="20000"/>
              </a:spcBef>
              <a:buClr>
                <a:schemeClr val="tx1"/>
              </a:buClr>
              <a:buSzPct val="70000"/>
              <a:buFont typeface="Wingdings" panose="05000000000000000000" pitchFamily="2" charset="2"/>
              <a:buChar char="ü"/>
            </a:pPr>
            <a:r>
              <a:rPr lang="zh-CN" altLang="en-US" sz="1600" dirty="0"/>
              <a:t>使用</a:t>
            </a:r>
            <a:r>
              <a:rPr lang="en-US" altLang="zh-CN" sz="1600" dirty="0"/>
              <a:t>ActionSupport</a:t>
            </a:r>
            <a:r>
              <a:rPr lang="zh-CN" altLang="en-US" sz="1600" dirty="0"/>
              <a:t>编码实现验证</a:t>
            </a:r>
            <a:endParaRPr lang="zh-CN" altLang="en-US" sz="1600" dirty="0"/>
          </a:p>
          <a:p>
            <a:pPr lvl="1">
              <a:spcBef>
                <a:spcPct val="20000"/>
              </a:spcBef>
              <a:buClr>
                <a:schemeClr val="tx1"/>
              </a:buClr>
              <a:buSzPct val="70000"/>
              <a:buFont typeface="Wingdings" panose="05000000000000000000" pitchFamily="2" charset="2"/>
              <a:buChar char="ü"/>
            </a:pPr>
            <a:r>
              <a:rPr lang="zh-CN" altLang="en-US" sz="1600" dirty="0"/>
              <a:t>使用验证框架实现</a:t>
            </a:r>
            <a:r>
              <a:rPr lang="zh-CN" altLang="en-US" sz="1600" dirty="0" smtClean="0"/>
              <a:t>验证</a:t>
            </a:r>
            <a:r>
              <a:rPr lang="en-US" altLang="zh-CN" sz="1600" dirty="0" smtClean="0"/>
              <a:t>(xml)</a:t>
            </a:r>
            <a:endParaRPr lang="en-US" altLang="zh-CN" sz="1600" dirty="0"/>
          </a:p>
          <a:p>
            <a:pPr lvl="1"/>
            <a:endParaRPr lang="en-US" altLang="zh-CN" dirty="0" smtClean="0"/>
          </a:p>
          <a:p>
            <a:pPr lvl="1"/>
            <a:endParaRPr lang="en-US" altLang="zh-CN" dirty="0"/>
          </a:p>
          <a:p>
            <a:pPr marL="177800" lvl="1" indent="0">
              <a:buNone/>
            </a:pPr>
            <a:endParaRPr lang="en-US" altLang="zh-CN" dirty="0" smtClean="0"/>
          </a:p>
          <a:p>
            <a:pPr lvl="1"/>
            <a:r>
              <a:rPr lang="en-US" altLang="zh-CN" sz="1600" dirty="0" smtClean="0"/>
              <a:t>Struts2</a:t>
            </a:r>
            <a:r>
              <a:rPr lang="zh-CN" altLang="en-US" sz="1600" dirty="0" smtClean="0"/>
              <a:t>数据验证</a:t>
            </a:r>
            <a:r>
              <a:rPr lang="zh-CN" altLang="en-US" sz="1600" dirty="0"/>
              <a:t>还</a:t>
            </a:r>
            <a:r>
              <a:rPr lang="zh-CN" altLang="en-US" sz="1600" dirty="0" smtClean="0"/>
              <a:t>取决于</a:t>
            </a:r>
            <a:r>
              <a:rPr lang="en-US" altLang="zh-CN" sz="1600" u="sng" dirty="0">
                <a:solidFill>
                  <a:srgbClr val="3333FF"/>
                </a:solidFill>
              </a:rPr>
              <a:t>validation</a:t>
            </a:r>
            <a:r>
              <a:rPr lang="zh-CN" altLang="en-US" sz="1600" u="sng" dirty="0" smtClean="0">
                <a:solidFill>
                  <a:srgbClr val="3333FF"/>
                </a:solidFill>
              </a:rPr>
              <a:t>和</a:t>
            </a:r>
            <a:r>
              <a:rPr lang="en-US" altLang="zh-CN" sz="1600" u="sng" dirty="0">
                <a:solidFill>
                  <a:srgbClr val="3333FF"/>
                </a:solidFill>
              </a:rPr>
              <a:t>workflow</a:t>
            </a:r>
            <a:r>
              <a:rPr lang="zh-CN" altLang="en-US" sz="1600" dirty="0" smtClean="0"/>
              <a:t>拦截</a:t>
            </a:r>
            <a:r>
              <a:rPr lang="zh-CN" altLang="en-US" sz="1600" dirty="0"/>
              <a:t>器（两者都包含在默认拦截器栈）</a:t>
            </a:r>
            <a:r>
              <a:rPr lang="zh-CN" altLang="en-US" sz="1600" dirty="0" smtClean="0"/>
              <a:t>。</a:t>
            </a:r>
            <a:r>
              <a:rPr lang="en-US" altLang="zh-CN" sz="1600" dirty="0"/>
              <a:t> </a:t>
            </a:r>
            <a:r>
              <a:rPr lang="en-US" altLang="zh-CN" sz="1600" dirty="0" smtClean="0"/>
              <a:t>Validation</a:t>
            </a:r>
            <a:r>
              <a:rPr lang="zh-CN" altLang="en-US" sz="1600" dirty="0" smtClean="0"/>
              <a:t>拦截器执行目标</a:t>
            </a:r>
            <a:r>
              <a:rPr lang="en-US" altLang="zh-CN" sz="1600" dirty="0" smtClean="0"/>
              <a:t>Action</a:t>
            </a:r>
            <a:r>
              <a:rPr lang="zh-CN" altLang="en-US" sz="1600" dirty="0" smtClean="0"/>
              <a:t>的验证，用创建验证错误信息。</a:t>
            </a:r>
            <a:r>
              <a:rPr lang="en-US" altLang="zh-CN" sz="1600" dirty="0"/>
              <a:t> workflow</a:t>
            </a:r>
            <a:r>
              <a:rPr lang="zh-CN" altLang="en-US" sz="1600" dirty="0" smtClean="0"/>
              <a:t>拦截器检查</a:t>
            </a:r>
            <a:r>
              <a:rPr lang="zh-CN" altLang="en-US" sz="1600" dirty="0"/>
              <a:t>验证错误的存在：如果发现有任何错误，它返回</a:t>
            </a:r>
            <a:r>
              <a:rPr lang="zh-CN" altLang="en-US" sz="1600" dirty="0" smtClean="0"/>
              <a:t>“</a:t>
            </a:r>
            <a:r>
              <a:rPr lang="en-US" altLang="zh-CN" sz="1600" dirty="0"/>
              <a:t>input</a:t>
            </a:r>
            <a:r>
              <a:rPr lang="zh-CN" altLang="en-US" sz="1600" dirty="0" smtClean="0"/>
              <a:t>”</a:t>
            </a:r>
            <a:r>
              <a:rPr lang="zh-CN" altLang="en-US" sz="1600" dirty="0"/>
              <a:t>结果（默认），将用户返回包含验证错误的表单。</a:t>
            </a:r>
            <a:endParaRPr lang="zh-CN" altLang="en-US" sz="1600"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ActionSupport</a:t>
            </a:r>
            <a:r>
              <a:rPr lang="zh-CN" altLang="en-US" dirty="0" smtClean="0"/>
              <a:t>编码验证</a:t>
            </a:r>
            <a:endParaRPr lang="zh-CN" altLang="en-US" dirty="0"/>
          </a:p>
        </p:txBody>
      </p:sp>
      <p:sp>
        <p:nvSpPr>
          <p:cNvPr id="3" name="内容占位符 2"/>
          <p:cNvSpPr>
            <a:spLocks noGrp="1"/>
          </p:cNvSpPr>
          <p:nvPr>
            <p:ph idx="1"/>
          </p:nvPr>
        </p:nvSpPr>
        <p:spPr/>
        <p:txBody>
          <a:bodyPr/>
          <a:lstStyle/>
          <a:p>
            <a:r>
              <a:rPr lang="zh-CN" altLang="en-US" dirty="0" smtClean="0">
                <a:solidFill>
                  <a:srgbClr val="FF0000"/>
                </a:solidFill>
              </a:rPr>
              <a:t>实现步骤：</a:t>
            </a:r>
            <a:endParaRPr lang="en-US" altLang="zh-CN" dirty="0" smtClean="0">
              <a:solidFill>
                <a:srgbClr val="FF0000"/>
              </a:solidFill>
            </a:endParaRPr>
          </a:p>
          <a:p>
            <a:pPr lvl="1"/>
            <a:r>
              <a:rPr lang="en-US" altLang="zh-CN" sz="1600" dirty="0" smtClean="0"/>
              <a:t>1.</a:t>
            </a:r>
            <a:r>
              <a:rPr lang="zh-CN" altLang="en-US" sz="1600" dirty="0" smtClean="0"/>
              <a:t>在</a:t>
            </a:r>
            <a:r>
              <a:rPr lang="en-US" altLang="zh-CN" sz="1600" dirty="0"/>
              <a:t>Action</a:t>
            </a:r>
            <a:r>
              <a:rPr lang="zh-CN" altLang="en-US" sz="1600" dirty="0"/>
              <a:t>类的业务方法中直接</a:t>
            </a:r>
            <a:r>
              <a:rPr lang="zh-CN" altLang="en-US" sz="1600" dirty="0" smtClean="0"/>
              <a:t>验证</a:t>
            </a:r>
            <a:endParaRPr lang="zh-CN" altLang="en-US" sz="1600" dirty="0" smtClean="0"/>
          </a:p>
          <a:p>
            <a:pPr lvl="2"/>
            <a:r>
              <a:rPr lang="zh-CN" altLang="en-US" sz="1500" dirty="0" smtClean="0"/>
              <a:t>重写</a:t>
            </a:r>
            <a:r>
              <a:rPr lang="en-US" altLang="zh-CN" sz="1500" dirty="0" smtClean="0"/>
              <a:t>Validate()</a:t>
            </a:r>
            <a:r>
              <a:rPr lang="zh-CN" altLang="en-US" sz="1500" dirty="0" smtClean="0"/>
              <a:t>方法 </a:t>
            </a:r>
            <a:r>
              <a:rPr lang="en-US" altLang="zh-CN" sz="1500" dirty="0" smtClean="0"/>
              <a:t>– </a:t>
            </a:r>
            <a:r>
              <a:rPr lang="zh-CN" altLang="en-US" sz="1500" dirty="0" smtClean="0">
                <a:solidFill>
                  <a:srgbClr val="3333FF"/>
                </a:solidFill>
              </a:rPr>
              <a:t>针对</a:t>
            </a:r>
            <a:r>
              <a:rPr lang="en-US" altLang="zh-CN" sz="1500" dirty="0" smtClean="0">
                <a:solidFill>
                  <a:srgbClr val="3333FF"/>
                </a:solidFill>
              </a:rPr>
              <a:t>Action</a:t>
            </a:r>
            <a:r>
              <a:rPr lang="zh-CN" altLang="en-US" sz="1500" dirty="0" smtClean="0">
                <a:solidFill>
                  <a:srgbClr val="3333FF"/>
                </a:solidFill>
              </a:rPr>
              <a:t>类中的所有方法有效</a:t>
            </a:r>
            <a:endParaRPr lang="zh-CN" altLang="en-US" sz="1500" dirty="0" smtClean="0">
              <a:solidFill>
                <a:srgbClr val="3333FF"/>
              </a:solidFill>
            </a:endParaRPr>
          </a:p>
          <a:p>
            <a:pPr lvl="2"/>
            <a:r>
              <a:rPr lang="zh-CN" altLang="en-US" sz="1500" dirty="0" smtClean="0"/>
              <a:t>使用</a:t>
            </a:r>
            <a:r>
              <a:rPr lang="en-US" altLang="zh-CN" sz="1500" dirty="0"/>
              <a:t>validateXxx()</a:t>
            </a:r>
            <a:r>
              <a:rPr lang="zh-CN" altLang="en-US" sz="1500" dirty="0" smtClean="0"/>
              <a:t>方法 </a:t>
            </a:r>
            <a:r>
              <a:rPr lang="en-US" altLang="zh-CN" sz="1500" dirty="0" smtClean="0"/>
              <a:t>– </a:t>
            </a:r>
            <a:r>
              <a:rPr lang="zh-CN" altLang="en-US" sz="1500" dirty="0" smtClean="0">
                <a:solidFill>
                  <a:srgbClr val="3333FF"/>
                </a:solidFill>
              </a:rPr>
              <a:t>针对指定的</a:t>
            </a:r>
            <a:r>
              <a:rPr lang="en-US" altLang="zh-CN" sz="1500" dirty="0" smtClean="0">
                <a:solidFill>
                  <a:srgbClr val="3333FF"/>
                </a:solidFill>
              </a:rPr>
              <a:t>Action</a:t>
            </a:r>
            <a:r>
              <a:rPr lang="zh-CN" altLang="en-US" sz="1500" dirty="0" smtClean="0">
                <a:solidFill>
                  <a:srgbClr val="3333FF"/>
                </a:solidFill>
              </a:rPr>
              <a:t>方法有效</a:t>
            </a:r>
            <a:endParaRPr lang="en-US" altLang="zh-CN" sz="1500" dirty="0" smtClean="0">
              <a:solidFill>
                <a:srgbClr val="3333FF"/>
              </a:solidFill>
            </a:endParaRPr>
          </a:p>
          <a:p>
            <a:pPr lvl="1"/>
            <a:r>
              <a:rPr lang="en-US" altLang="zh-CN" sz="1600" dirty="0" smtClean="0"/>
              <a:t>2.</a:t>
            </a:r>
            <a:r>
              <a:rPr lang="zh-CN" altLang="en-US" sz="1600" dirty="0" smtClean="0"/>
              <a:t>添加</a:t>
            </a:r>
            <a:r>
              <a:rPr lang="zh-CN" altLang="en-US" sz="1600" dirty="0"/>
              <a:t>错误信息</a:t>
            </a:r>
            <a:endParaRPr lang="zh-CN" altLang="en-US" sz="1600" dirty="0"/>
          </a:p>
          <a:p>
            <a:pPr lvl="2"/>
            <a:r>
              <a:rPr lang="en-US" altLang="zh-CN" sz="1500" dirty="0"/>
              <a:t>addFieldError(String fieldName,String errorMessage</a:t>
            </a:r>
            <a:r>
              <a:rPr lang="en-US" altLang="zh-CN" sz="1500" dirty="0" smtClean="0"/>
              <a:t>) - </a:t>
            </a:r>
            <a:r>
              <a:rPr lang="zh-CN" altLang="en-US" sz="1500" dirty="0" smtClean="0">
                <a:solidFill>
                  <a:srgbClr val="3333FF"/>
                </a:solidFill>
              </a:rPr>
              <a:t>添加</a:t>
            </a:r>
            <a:r>
              <a:rPr lang="zh-CN" altLang="en-US" sz="1500" dirty="0">
                <a:solidFill>
                  <a:srgbClr val="3333FF"/>
                </a:solidFill>
              </a:rPr>
              <a:t>字段的</a:t>
            </a:r>
            <a:r>
              <a:rPr lang="zh-CN" altLang="en-US" sz="1500" dirty="0" smtClean="0">
                <a:solidFill>
                  <a:srgbClr val="3333FF"/>
                </a:solidFill>
              </a:rPr>
              <a:t>错误信息</a:t>
            </a:r>
            <a:endParaRPr lang="zh-CN" altLang="en-US" sz="1500" dirty="0" smtClean="0">
              <a:solidFill>
                <a:srgbClr val="3333FF"/>
              </a:solidFill>
            </a:endParaRPr>
          </a:p>
          <a:p>
            <a:pPr lvl="2"/>
            <a:r>
              <a:rPr lang="en-US" altLang="zh-CN" sz="1500" dirty="0" smtClean="0"/>
              <a:t>addActionError(String anErrorMessage)</a:t>
            </a:r>
            <a:r>
              <a:rPr lang="zh-CN" altLang="en-US" sz="1500" dirty="0" smtClean="0"/>
              <a:t> </a:t>
            </a:r>
            <a:r>
              <a:rPr lang="en-US" altLang="zh-CN" sz="1500" dirty="0" smtClean="0"/>
              <a:t>-</a:t>
            </a:r>
            <a:r>
              <a:rPr lang="zh-CN" altLang="en-US" sz="1500" dirty="0" smtClean="0">
                <a:solidFill>
                  <a:srgbClr val="3333FF"/>
                </a:solidFill>
              </a:rPr>
              <a:t>添加与</a:t>
            </a:r>
            <a:r>
              <a:rPr lang="en-US" altLang="zh-CN" sz="1500" dirty="0" smtClean="0">
                <a:solidFill>
                  <a:srgbClr val="3333FF"/>
                </a:solidFill>
              </a:rPr>
              <a:t>Action</a:t>
            </a:r>
            <a:r>
              <a:rPr lang="zh-CN" altLang="en-US" sz="1500" dirty="0" smtClean="0">
                <a:solidFill>
                  <a:srgbClr val="3333FF"/>
                </a:solidFill>
              </a:rPr>
              <a:t>所处理业务相关的错误信息</a:t>
            </a:r>
            <a:endParaRPr lang="en-US" altLang="zh-CN" sz="1500" dirty="0" smtClean="0">
              <a:solidFill>
                <a:srgbClr val="3333FF"/>
              </a:solidFill>
            </a:endParaRPr>
          </a:p>
          <a:p>
            <a:pPr lvl="1"/>
            <a:r>
              <a:rPr lang="en-US" altLang="zh-CN" sz="1600" dirty="0" smtClean="0"/>
              <a:t>3.action</a:t>
            </a:r>
            <a:r>
              <a:rPr lang="zh-CN" altLang="en-US" sz="1600" dirty="0"/>
              <a:t>的配置文件</a:t>
            </a:r>
            <a:endParaRPr lang="en-US" altLang="zh-CN" sz="1600" dirty="0"/>
          </a:p>
          <a:p>
            <a:pPr lvl="2"/>
            <a:r>
              <a:rPr lang="en-US" altLang="zh-CN" sz="1500" dirty="0"/>
              <a:t>&lt;result name="input"&gt;</a:t>
            </a:r>
            <a:r>
              <a:rPr lang="en-US" altLang="zh-CN" sz="1500" dirty="0" err="1"/>
              <a:t>xxx.jsp</a:t>
            </a:r>
            <a:r>
              <a:rPr lang="en-US" altLang="zh-CN" sz="1500" dirty="0"/>
              <a:t>&lt;/result</a:t>
            </a:r>
            <a:r>
              <a:rPr lang="en-US" altLang="zh-CN" sz="1500" dirty="0" smtClean="0"/>
              <a:t>&gt;</a:t>
            </a:r>
            <a:endParaRPr lang="en-US" altLang="zh-CN" sz="1500" dirty="0" smtClean="0"/>
          </a:p>
          <a:p>
            <a:pPr lvl="1"/>
            <a:r>
              <a:rPr lang="en-US" altLang="zh-CN" sz="1600" dirty="0" smtClean="0"/>
              <a:t>4.</a:t>
            </a:r>
            <a:r>
              <a:rPr lang="zh-CN" altLang="en-US" sz="1600" dirty="0" smtClean="0"/>
              <a:t>在</a:t>
            </a:r>
            <a:r>
              <a:rPr lang="zh-CN" altLang="en-US" sz="1600" dirty="0"/>
              <a:t>页面输出验证结果</a:t>
            </a:r>
            <a:endParaRPr lang="zh-CN" altLang="en-US" sz="1600" dirty="0"/>
          </a:p>
          <a:p>
            <a:pPr lvl="2"/>
            <a:r>
              <a:rPr lang="en-US" altLang="zh-CN" sz="1500" dirty="0" smtClean="0"/>
              <a:t>&lt;s:fielderror</a:t>
            </a:r>
            <a:r>
              <a:rPr lang="en-US" altLang="zh-CN" sz="1500" dirty="0"/>
              <a:t>/&gt;</a:t>
            </a:r>
            <a:r>
              <a:rPr lang="zh-CN" altLang="en-US" sz="1500" dirty="0"/>
              <a:t>输出一个或者</a:t>
            </a:r>
            <a:r>
              <a:rPr lang="zh-CN" altLang="en-US" sz="1500" dirty="0" smtClean="0"/>
              <a:t>所有字段</a:t>
            </a:r>
            <a:r>
              <a:rPr lang="zh-CN" altLang="en-US" sz="1500" dirty="0"/>
              <a:t>的错误信息</a:t>
            </a:r>
            <a:endParaRPr lang="zh-CN" altLang="en-US" sz="1500" dirty="0"/>
          </a:p>
          <a:p>
            <a:pPr lvl="2"/>
            <a:r>
              <a:rPr lang="en-US" altLang="zh-CN" sz="1500" dirty="0"/>
              <a:t>&lt;s:actionerror/&gt;</a:t>
            </a:r>
            <a:r>
              <a:rPr lang="zh-CN" altLang="en-US" sz="1500" dirty="0"/>
              <a:t>输出所有</a:t>
            </a:r>
            <a:r>
              <a:rPr lang="en-US" altLang="zh-CN" sz="1500" dirty="0"/>
              <a:t>Action</a:t>
            </a:r>
            <a:r>
              <a:rPr lang="zh-CN" altLang="en-US" sz="1500" dirty="0"/>
              <a:t>的</a:t>
            </a:r>
            <a:r>
              <a:rPr lang="zh-CN" altLang="en-US" sz="1500" dirty="0" smtClean="0"/>
              <a:t>错误信息</a:t>
            </a:r>
            <a:endParaRPr lang="en-US" altLang="zh-CN" sz="1500" dirty="0" smtClean="0"/>
          </a:p>
          <a:p>
            <a:pPr lvl="2"/>
            <a:endParaRPr lang="en-US" altLang="zh-CN" sz="1500" dirty="0" smtClean="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StrutsPrepareAndExecuteFilter</a:t>
            </a:r>
            <a:r>
              <a:rPr lang="en-US" altLang="zh-CN" dirty="0" smtClean="0"/>
              <a:t>(</a:t>
            </a:r>
            <a:r>
              <a:rPr lang="zh-CN" altLang="en-US" dirty="0" smtClean="0"/>
              <a:t>源码剖析</a:t>
            </a:r>
            <a:r>
              <a:rPr lang="en-US" altLang="zh-CN" dirty="0" smtClean="0"/>
              <a:t>)</a:t>
            </a:r>
            <a:endParaRPr lang="zh-CN" altLang="en-US" dirty="0"/>
          </a:p>
        </p:txBody>
      </p:sp>
      <p:sp>
        <p:nvSpPr>
          <p:cNvPr id="3" name="内容占位符 2"/>
          <p:cNvSpPr>
            <a:spLocks noGrp="1"/>
          </p:cNvSpPr>
          <p:nvPr>
            <p:ph idx="1"/>
          </p:nvPr>
        </p:nvSpPr>
        <p:spPr/>
        <p:txBody>
          <a:bodyPr/>
          <a:lstStyle/>
          <a:p>
            <a:r>
              <a:rPr lang="en-US" altLang="zh-CN" dirty="0" smtClean="0"/>
              <a:t>Init</a:t>
            </a:r>
            <a:r>
              <a:rPr lang="zh-CN" altLang="en-US" dirty="0" smtClean="0"/>
              <a:t>方法</a:t>
            </a:r>
            <a:r>
              <a:rPr lang="en-US" altLang="zh-CN" dirty="0" smtClean="0"/>
              <a:t>-</a:t>
            </a:r>
            <a:r>
              <a:rPr lang="zh-CN" altLang="en-US" dirty="0" smtClean="0"/>
              <a:t>容器启动时加载（实现</a:t>
            </a:r>
            <a:r>
              <a:rPr lang="en-US" altLang="zh-CN" dirty="0" smtClean="0"/>
              <a:t>Filter</a:t>
            </a:r>
            <a:r>
              <a:rPr lang="zh-CN" altLang="en-US" dirty="0" smtClean="0"/>
              <a:t>而来）</a:t>
            </a:r>
            <a:endParaRPr lang="zh-CN" altLang="en-US" dirty="0"/>
          </a:p>
        </p:txBody>
      </p:sp>
      <p:pic>
        <p:nvPicPr>
          <p:cNvPr id="4" name="图片 3"/>
          <p:cNvPicPr>
            <a:picLocks noChangeAspect="1"/>
          </p:cNvPicPr>
          <p:nvPr/>
        </p:nvPicPr>
        <p:blipFill>
          <a:blip r:embed="rId1"/>
          <a:stretch>
            <a:fillRect/>
          </a:stretch>
        </p:blipFill>
        <p:spPr>
          <a:xfrm>
            <a:off x="522133" y="1518721"/>
            <a:ext cx="8056190" cy="3865715"/>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ActionSupport</a:t>
            </a:r>
            <a:r>
              <a:rPr lang="zh-CN" altLang="en-US" dirty="0"/>
              <a:t>编码验证</a:t>
            </a:r>
            <a:endParaRPr lang="zh-CN" altLang="en-US" dirty="0"/>
          </a:p>
        </p:txBody>
      </p:sp>
      <p:sp>
        <p:nvSpPr>
          <p:cNvPr id="4" name="Rectangle 6"/>
          <p:cNvSpPr>
            <a:spLocks noChangeArrowheads="1"/>
          </p:cNvSpPr>
          <p:nvPr/>
        </p:nvSpPr>
        <p:spPr bwMode="auto">
          <a:xfrm>
            <a:off x="496182" y="946680"/>
            <a:ext cx="8174037" cy="551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a:spcBef>
                <a:spcPct val="20000"/>
              </a:spcBef>
              <a:buClr>
                <a:schemeClr val="tx1"/>
              </a:buClr>
              <a:buSzPct val="70000"/>
              <a:buFont typeface="Wingdings" panose="05000000000000000000" pitchFamily="2" charset="2"/>
              <a:buChar char="l"/>
            </a:pPr>
            <a:r>
              <a:rPr lang="en-US" altLang="zh-CN" sz="1800" b="1" dirty="0"/>
              <a:t>Struts2</a:t>
            </a:r>
            <a:r>
              <a:rPr lang="zh-CN" altLang="en-US" sz="1800" b="1" dirty="0"/>
              <a:t>如何进行表单验证</a:t>
            </a:r>
            <a:r>
              <a:rPr lang="en-US" altLang="zh-CN" sz="1800" b="1" dirty="0"/>
              <a:t>(</a:t>
            </a:r>
            <a:r>
              <a:rPr lang="zh-CN" altLang="en-US" sz="1800" b="1" dirty="0">
                <a:solidFill>
                  <a:srgbClr val="FF0000"/>
                </a:solidFill>
              </a:rPr>
              <a:t>手工方式</a:t>
            </a:r>
            <a:r>
              <a:rPr lang="en-US" altLang="zh-CN" sz="1800" b="1" dirty="0"/>
              <a:t>)</a:t>
            </a:r>
            <a:endParaRPr lang="en-US" altLang="zh-CN" sz="1800" b="1" dirty="0"/>
          </a:p>
          <a:p>
            <a:pPr>
              <a:spcBef>
                <a:spcPct val="20000"/>
              </a:spcBef>
              <a:buClr>
                <a:schemeClr val="tx1"/>
              </a:buClr>
              <a:buSzPct val="70000"/>
            </a:pPr>
            <a:r>
              <a:rPr lang="en-US" sz="1600" dirty="0"/>
              <a:t>       </a:t>
            </a:r>
            <a:r>
              <a:rPr lang="en-US" altLang="zh-CN" sz="1600" dirty="0"/>
              <a:t>0. </a:t>
            </a:r>
            <a:r>
              <a:rPr lang="zh-CN" altLang="en-US" sz="1600" dirty="0"/>
              <a:t>定义需要校验的表单</a:t>
            </a:r>
            <a:r>
              <a:rPr lang="en-US" altLang="zh-CN" sz="1600" dirty="0"/>
              <a:t>login.jsp(Struts2</a:t>
            </a:r>
            <a:r>
              <a:rPr lang="zh-CN" altLang="en-US" sz="1600" dirty="0"/>
              <a:t>标签</a:t>
            </a:r>
            <a:r>
              <a:rPr lang="en-US" altLang="zh-CN" sz="1600" dirty="0"/>
              <a:t>)</a:t>
            </a:r>
            <a:endParaRPr lang="en-US" altLang="zh-CN" sz="1600" dirty="0"/>
          </a:p>
          <a:p>
            <a:pPr>
              <a:spcBef>
                <a:spcPct val="20000"/>
              </a:spcBef>
              <a:buClr>
                <a:schemeClr val="tx1"/>
              </a:buClr>
              <a:buSzPct val="70000"/>
            </a:pPr>
            <a:r>
              <a:rPr lang="en-US" sz="1600" dirty="0"/>
              <a:t>       </a:t>
            </a:r>
            <a:r>
              <a:rPr lang="en-US" altLang="zh-CN" sz="1600" dirty="0"/>
              <a:t>1.  Action</a:t>
            </a:r>
            <a:r>
              <a:rPr lang="zh-CN" altLang="en-US" sz="1600" dirty="0"/>
              <a:t>继承</a:t>
            </a:r>
            <a:r>
              <a:rPr lang="en-US" altLang="zh-CN" sz="1600" dirty="0"/>
              <a:t>ActionSupport(</a:t>
            </a:r>
            <a:r>
              <a:rPr lang="zh-CN" altLang="en-US" sz="1600" dirty="0"/>
              <a:t>提供和表单同名的属性以及</a:t>
            </a:r>
            <a:r>
              <a:rPr lang="en-US" altLang="zh-CN" sz="1600" dirty="0"/>
              <a:t>get</a:t>
            </a:r>
            <a:r>
              <a:rPr lang="zh-CN" altLang="en-US" sz="1600" dirty="0"/>
              <a:t>和</a:t>
            </a:r>
            <a:r>
              <a:rPr lang="en-US" altLang="zh-CN" sz="1600" dirty="0"/>
              <a:t>set)</a:t>
            </a:r>
            <a:endParaRPr lang="en-US" altLang="zh-CN" sz="1600" dirty="0"/>
          </a:p>
          <a:p>
            <a:pPr>
              <a:spcBef>
                <a:spcPct val="20000"/>
              </a:spcBef>
              <a:buClr>
                <a:schemeClr val="tx1"/>
              </a:buClr>
              <a:buSzPct val="70000"/>
            </a:pPr>
            <a:r>
              <a:rPr lang="en-US" sz="1600" dirty="0"/>
              <a:t>       </a:t>
            </a:r>
            <a:r>
              <a:rPr lang="en-US" altLang="zh-CN" sz="1600" dirty="0"/>
              <a:t>2. </a:t>
            </a:r>
            <a:r>
              <a:rPr lang="zh-CN" altLang="en-US" sz="1600" dirty="0"/>
              <a:t>重写</a:t>
            </a:r>
            <a:r>
              <a:rPr lang="en-US" altLang="zh-CN" sz="1600" dirty="0"/>
              <a:t>validate</a:t>
            </a:r>
            <a:r>
              <a:rPr lang="zh-CN" altLang="en-US" sz="1600" dirty="0"/>
              <a:t>方法</a:t>
            </a:r>
            <a:endParaRPr lang="en-US" sz="1600" dirty="0"/>
          </a:p>
          <a:p>
            <a:pPr>
              <a:spcBef>
                <a:spcPct val="20000"/>
              </a:spcBef>
              <a:buClr>
                <a:schemeClr val="tx1"/>
              </a:buClr>
              <a:buSzPct val="70000"/>
            </a:pPr>
            <a:r>
              <a:rPr lang="en-US" sz="1600" dirty="0"/>
              <a:t>       </a:t>
            </a:r>
            <a:r>
              <a:rPr lang="en-US" altLang="zh-CN" sz="1600" dirty="0"/>
              <a:t>3. </a:t>
            </a:r>
            <a:r>
              <a:rPr lang="zh-CN" altLang="en-US" sz="1600" dirty="0"/>
              <a:t>使用</a:t>
            </a:r>
            <a:r>
              <a:rPr lang="en-US" altLang="zh-CN" sz="1600" dirty="0"/>
              <a:t>this.addFieldError(“username”, “</a:t>
            </a:r>
            <a:r>
              <a:rPr lang="zh-CN" altLang="en-US" sz="1600" dirty="0"/>
              <a:t>用户名不能为空</a:t>
            </a:r>
            <a:r>
              <a:rPr lang="en-US" altLang="zh-CN" sz="1600" dirty="0"/>
              <a:t>!”);</a:t>
            </a:r>
            <a:r>
              <a:rPr lang="zh-CN" altLang="en-US" sz="1600" dirty="0"/>
              <a:t>添加校验信息</a:t>
            </a:r>
            <a:endParaRPr lang="en-US" sz="1600" dirty="0"/>
          </a:p>
          <a:p>
            <a:pPr>
              <a:spcBef>
                <a:spcPct val="20000"/>
              </a:spcBef>
              <a:buClr>
                <a:schemeClr val="tx1"/>
              </a:buClr>
              <a:buSzPct val="70000"/>
            </a:pPr>
            <a:r>
              <a:rPr lang="en-US" sz="1600" dirty="0"/>
              <a:t>       </a:t>
            </a:r>
            <a:r>
              <a:rPr lang="en-US" altLang="zh-CN" sz="1600" dirty="0"/>
              <a:t>4. </a:t>
            </a:r>
            <a:r>
              <a:rPr lang="zh-CN" altLang="en-US" sz="1600" dirty="0"/>
              <a:t>使用</a:t>
            </a:r>
            <a:r>
              <a:rPr lang="en-US" altLang="zh-CN" sz="1600" dirty="0"/>
              <a:t>&lt;s:fielderror fieldName=“username” /&gt;</a:t>
            </a:r>
            <a:r>
              <a:rPr lang="zh-CN" altLang="en-US" sz="1600" dirty="0"/>
              <a:t>显示指定校验信息</a:t>
            </a:r>
            <a:endParaRPr lang="en-US" sz="1600" dirty="0"/>
          </a:p>
          <a:p>
            <a:pPr>
              <a:spcBef>
                <a:spcPct val="20000"/>
              </a:spcBef>
              <a:buClr>
                <a:schemeClr val="tx1"/>
              </a:buClr>
              <a:buSzPct val="70000"/>
              <a:buFont typeface="Wingdings" panose="05000000000000000000" pitchFamily="2" charset="2"/>
              <a:buChar char="l"/>
            </a:pPr>
            <a:endParaRPr lang="en-US" altLang="zh-CN" sz="1800" b="1" dirty="0" smtClean="0"/>
          </a:p>
          <a:p>
            <a:pPr>
              <a:spcBef>
                <a:spcPct val="20000"/>
              </a:spcBef>
              <a:buClr>
                <a:schemeClr val="tx1"/>
              </a:buClr>
              <a:buSzPct val="70000"/>
              <a:buFont typeface="Wingdings" panose="05000000000000000000" pitchFamily="2" charset="2"/>
              <a:buChar char="l"/>
            </a:pPr>
            <a:r>
              <a:rPr lang="zh-CN" altLang="en-US" sz="1800" b="1" dirty="0" smtClean="0"/>
              <a:t>校验</a:t>
            </a:r>
            <a:r>
              <a:rPr lang="zh-CN" altLang="en-US" sz="1800" b="1" dirty="0"/>
              <a:t>信息模板问题</a:t>
            </a:r>
            <a:endParaRPr lang="en-US" sz="1800" b="1" dirty="0"/>
          </a:p>
          <a:p>
            <a:pPr>
              <a:spcBef>
                <a:spcPct val="20000"/>
              </a:spcBef>
              <a:buClr>
                <a:schemeClr val="tx1"/>
              </a:buClr>
              <a:buSzPct val="70000"/>
            </a:pPr>
            <a:r>
              <a:rPr lang="en-US" sz="1800" dirty="0"/>
              <a:t>       </a:t>
            </a:r>
            <a:r>
              <a:rPr lang="zh-CN" altLang="en-US" sz="1600" dirty="0"/>
              <a:t>当显示错误信息的时候查看页面源码</a:t>
            </a:r>
            <a:r>
              <a:rPr lang="en-US" altLang="zh-CN" sz="1600" dirty="0"/>
              <a:t>,</a:t>
            </a:r>
            <a:r>
              <a:rPr lang="zh-CN" altLang="en-US" sz="1600" dirty="0"/>
              <a:t>可见错误信息是以</a:t>
            </a:r>
            <a:r>
              <a:rPr lang="en-US" altLang="zh-CN" sz="1600" dirty="0"/>
              <a:t>ul</a:t>
            </a:r>
            <a:r>
              <a:rPr lang="zh-CN" altLang="en-US" sz="1600" dirty="0"/>
              <a:t>的方式显示出来</a:t>
            </a:r>
            <a:endParaRPr lang="en-US" sz="1600" dirty="0"/>
          </a:p>
          <a:p>
            <a:pPr>
              <a:spcBef>
                <a:spcPct val="20000"/>
              </a:spcBef>
              <a:buClr>
                <a:schemeClr val="tx1"/>
              </a:buClr>
              <a:buSzPct val="70000"/>
            </a:pPr>
            <a:r>
              <a:rPr lang="en-US" sz="1600" dirty="0"/>
              <a:t>       </a:t>
            </a:r>
            <a:r>
              <a:rPr lang="zh-CN" altLang="en-US" sz="1600" dirty="0"/>
              <a:t>的，如果需要不换行显示错误信息，那么需要修改</a:t>
            </a:r>
            <a:r>
              <a:rPr lang="en-US" altLang="zh-CN" sz="1600" dirty="0"/>
              <a:t>struts</a:t>
            </a:r>
            <a:r>
              <a:rPr lang="zh-CN" altLang="en-US" sz="1600" dirty="0"/>
              <a:t>核心包中的  </a:t>
            </a:r>
            <a:endParaRPr lang="en-US" sz="1600" dirty="0"/>
          </a:p>
          <a:p>
            <a:pPr>
              <a:spcBef>
                <a:spcPct val="20000"/>
              </a:spcBef>
              <a:buClr>
                <a:schemeClr val="tx1"/>
              </a:buClr>
              <a:buSzPct val="70000"/>
            </a:pPr>
            <a:r>
              <a:rPr lang="en-US" sz="1600" dirty="0"/>
              <a:t>       </a:t>
            </a:r>
            <a:r>
              <a:rPr lang="en-US" altLang="zh-CN" sz="1600" dirty="0"/>
              <a:t>/template/simple/fielderror.ftl</a:t>
            </a:r>
            <a:r>
              <a:rPr lang="zh-CN" altLang="en-US" sz="1600" dirty="0"/>
              <a:t>即可。</a:t>
            </a:r>
            <a:endParaRPr lang="en-US" sz="1600" dirty="0"/>
          </a:p>
          <a:p>
            <a:pPr>
              <a:spcBef>
                <a:spcPct val="20000"/>
              </a:spcBef>
              <a:buClr>
                <a:schemeClr val="tx1"/>
              </a:buClr>
              <a:buSzPct val="70000"/>
              <a:buFont typeface="Wingdings" panose="05000000000000000000" pitchFamily="2" charset="2"/>
              <a:buChar char="l"/>
            </a:pPr>
            <a:endParaRPr lang="en-US" altLang="zh-CN" sz="1800" b="1" dirty="0" smtClean="0"/>
          </a:p>
          <a:p>
            <a:pPr>
              <a:spcBef>
                <a:spcPct val="20000"/>
              </a:spcBef>
              <a:buClr>
                <a:schemeClr val="tx1"/>
              </a:buClr>
              <a:buSzPct val="70000"/>
              <a:buFont typeface="Wingdings" panose="05000000000000000000" pitchFamily="2" charset="2"/>
              <a:buChar char="l"/>
            </a:pPr>
            <a:r>
              <a:rPr lang="zh-CN" altLang="en-US" sz="1800" b="1" dirty="0" smtClean="0"/>
              <a:t>校验</a:t>
            </a:r>
            <a:r>
              <a:rPr lang="zh-CN" altLang="en-US" sz="1800" b="1" dirty="0"/>
              <a:t>方法执行    </a:t>
            </a:r>
            <a:r>
              <a:rPr lang="en-US" altLang="zh-CN" sz="1800" b="1" dirty="0"/>
              <a:t>setXxx()  </a:t>
            </a:r>
            <a:r>
              <a:rPr lang="en-US" altLang="zh-CN" sz="1800" b="1" dirty="0">
                <a:sym typeface="Wingdings" panose="05000000000000000000" pitchFamily="2" charset="2"/>
              </a:rPr>
              <a:t> validate()  execute()</a:t>
            </a:r>
            <a:r>
              <a:rPr lang="zh-CN" altLang="en-US" sz="1800" b="1" dirty="0">
                <a:sym typeface="Wingdings" panose="05000000000000000000" pitchFamily="2" charset="2"/>
              </a:rPr>
              <a:t>同类方法</a:t>
            </a:r>
            <a:endParaRPr lang="en-US" sz="1800" b="1" dirty="0">
              <a:sym typeface="Wingdings" panose="05000000000000000000" pitchFamily="2" charset="2"/>
            </a:endParaRPr>
          </a:p>
          <a:p>
            <a:pPr>
              <a:spcBef>
                <a:spcPct val="20000"/>
              </a:spcBef>
              <a:buClr>
                <a:schemeClr val="tx1"/>
              </a:buClr>
              <a:buSzPct val="70000"/>
            </a:pPr>
            <a:r>
              <a:rPr lang="en-US" sz="1800" b="1" dirty="0">
                <a:sym typeface="Wingdings" panose="05000000000000000000" pitchFamily="2" charset="2"/>
              </a:rPr>
              <a:t>       </a:t>
            </a:r>
            <a:r>
              <a:rPr lang="zh-CN" altLang="en-US" sz="1600" dirty="0">
                <a:sym typeface="Wingdings" panose="05000000000000000000" pitchFamily="2" charset="2"/>
              </a:rPr>
              <a:t>默认</a:t>
            </a:r>
            <a:r>
              <a:rPr lang="en-US" altLang="zh-CN" sz="1600" dirty="0">
                <a:sym typeface="Wingdings" panose="05000000000000000000" pitchFamily="2" charset="2"/>
              </a:rPr>
              <a:t>validate()</a:t>
            </a:r>
            <a:r>
              <a:rPr lang="zh-CN" altLang="en-US" sz="1600" dirty="0">
                <a:sym typeface="Wingdings" panose="05000000000000000000" pitchFamily="2" charset="2"/>
              </a:rPr>
              <a:t>校验</a:t>
            </a:r>
            <a:r>
              <a:rPr lang="en-US" altLang="zh-CN" sz="1600" dirty="0">
                <a:sym typeface="Wingdings" panose="05000000000000000000" pitchFamily="2" charset="2"/>
              </a:rPr>
              <a:t>Action</a:t>
            </a:r>
            <a:r>
              <a:rPr lang="zh-CN" altLang="en-US" sz="1600" dirty="0">
                <a:sym typeface="Wingdings" panose="05000000000000000000" pitchFamily="2" charset="2"/>
              </a:rPr>
              <a:t>中的所有方法，如果用户要单击注册超链接访问</a:t>
            </a:r>
            <a:endParaRPr lang="en-US" sz="1600" dirty="0">
              <a:sym typeface="Wingdings" panose="05000000000000000000" pitchFamily="2" charset="2"/>
            </a:endParaRPr>
          </a:p>
          <a:p>
            <a:pPr>
              <a:spcBef>
                <a:spcPct val="20000"/>
              </a:spcBef>
              <a:buClr>
                <a:schemeClr val="tx1"/>
              </a:buClr>
              <a:buSzPct val="70000"/>
            </a:pPr>
            <a:r>
              <a:rPr lang="en-US" sz="1600" dirty="0">
                <a:sym typeface="Wingdings" panose="05000000000000000000" pitchFamily="2" charset="2"/>
              </a:rPr>
              <a:t>       </a:t>
            </a:r>
            <a:r>
              <a:rPr lang="zh-CN" altLang="en-US" sz="1600" dirty="0">
                <a:sym typeface="Wingdings" panose="05000000000000000000" pitchFamily="2" charset="2"/>
              </a:rPr>
              <a:t>注册页面的时候该方法就会执行校验无法跳转。所以需要重写</a:t>
            </a:r>
            <a:r>
              <a:rPr lang="en-US" altLang="zh-CN" sz="1600" dirty="0">
                <a:sym typeface="Wingdings" panose="05000000000000000000" pitchFamily="2" charset="2"/>
              </a:rPr>
              <a:t>validateXxx()</a:t>
            </a:r>
            <a:endParaRPr lang="en-US" altLang="zh-CN" sz="1600" dirty="0">
              <a:sym typeface="Wingdings" panose="05000000000000000000" pitchFamily="2" charset="2"/>
            </a:endParaRPr>
          </a:p>
          <a:p>
            <a:pPr>
              <a:spcBef>
                <a:spcPct val="20000"/>
              </a:spcBef>
              <a:buClr>
                <a:schemeClr val="tx1"/>
              </a:buClr>
              <a:buSzPct val="70000"/>
            </a:pPr>
            <a:r>
              <a:rPr lang="en-US" sz="1600" dirty="0">
                <a:sym typeface="Wingdings" panose="05000000000000000000" pitchFamily="2" charset="2"/>
              </a:rPr>
              <a:t>       </a:t>
            </a:r>
            <a:r>
              <a:rPr lang="zh-CN" altLang="en-US" sz="1600" dirty="0">
                <a:sym typeface="Wingdings" panose="05000000000000000000" pitchFamily="2" charset="2"/>
              </a:rPr>
              <a:t>如果只是需要校验</a:t>
            </a:r>
            <a:r>
              <a:rPr lang="en-US" altLang="zh-CN" sz="1600" dirty="0">
                <a:sym typeface="Wingdings" panose="05000000000000000000" pitchFamily="2" charset="2"/>
              </a:rPr>
              <a:t>login</a:t>
            </a:r>
            <a:r>
              <a:rPr lang="zh-CN" altLang="en-US" sz="1600" dirty="0">
                <a:sym typeface="Wingdings" panose="05000000000000000000" pitchFamily="2" charset="2"/>
              </a:rPr>
              <a:t>方法那么就是</a:t>
            </a:r>
            <a:r>
              <a:rPr lang="en-US" altLang="zh-CN" sz="1600" dirty="0">
                <a:sym typeface="Wingdings" panose="05000000000000000000" pitchFamily="2" charset="2"/>
              </a:rPr>
              <a:t>validateLogin()</a:t>
            </a:r>
            <a:endParaRPr lang="en-US" altLang="zh-CN" sz="1600" b="1" dirty="0"/>
          </a:p>
        </p:txBody>
      </p:sp>
      <p:sp>
        <p:nvSpPr>
          <p:cNvPr id="3" name="圆角矩形 2"/>
          <p:cNvSpPr/>
          <p:nvPr/>
        </p:nvSpPr>
        <p:spPr>
          <a:xfrm>
            <a:off x="3365979" y="6248400"/>
            <a:ext cx="1636978" cy="41768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宋体" panose="02010600030101010101" pitchFamily="2" charset="-122"/>
                <a:ea typeface="宋体" panose="02010600030101010101" pitchFamily="2" charset="-122"/>
              </a:rPr>
              <a:t>演示</a:t>
            </a:r>
            <a:endParaRPr lang="zh-CN" altLang="en-US" b="1" dirty="0">
              <a:latin typeface="宋体" panose="02010600030101010101" pitchFamily="2" charset="-122"/>
              <a:ea typeface="宋体" panose="02010600030101010101" pitchFamily="2" charset="-122"/>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.ftl</a:t>
            </a:r>
            <a:r>
              <a:rPr lang="zh-CN" altLang="en-US" dirty="0" smtClean="0"/>
              <a:t>文件</a:t>
            </a:r>
            <a:endParaRPr lang="zh-CN" altLang="en-US" dirty="0"/>
          </a:p>
        </p:txBody>
      </p:sp>
      <p:sp>
        <p:nvSpPr>
          <p:cNvPr id="3" name="内容占位符 2"/>
          <p:cNvSpPr>
            <a:spLocks noGrp="1"/>
          </p:cNvSpPr>
          <p:nvPr>
            <p:ph idx="1"/>
          </p:nvPr>
        </p:nvSpPr>
        <p:spPr/>
        <p:txBody>
          <a:bodyPr/>
          <a:lstStyle/>
          <a:p>
            <a:pPr lvl="1"/>
            <a:r>
              <a:rPr lang="en-US" altLang="zh-CN" dirty="0" smtClean="0"/>
              <a:t>Freemarker</a:t>
            </a:r>
            <a:r>
              <a:rPr lang="zh-CN" altLang="en-US" dirty="0"/>
              <a:t>模板的文件后缀名</a:t>
            </a:r>
            <a:endParaRPr lang="zh-CN" altLang="en-US" dirty="0"/>
          </a:p>
          <a:p>
            <a:pPr lvl="1"/>
            <a:r>
              <a:rPr lang="en-US" altLang="zh-CN" dirty="0" smtClean="0"/>
              <a:t>Freemarker</a:t>
            </a:r>
            <a:r>
              <a:rPr lang="zh-CN" altLang="en-US" dirty="0"/>
              <a:t>其实是一种比较简单的网页展示技术，说白了就是网页模板和数据模型的结合体。这种结合模式的好处就是，分离了网页界面设计人员和编程人员的工作，让他们各司其职。</a:t>
            </a:r>
            <a:endParaRPr lang="zh-CN" altLang="en-US" dirty="0"/>
          </a:p>
          <a:p>
            <a:pPr lvl="1"/>
            <a:r>
              <a:rPr lang="en-US" altLang="zh-CN" dirty="0" smtClean="0"/>
              <a:t>Freemarker</a:t>
            </a:r>
            <a:r>
              <a:rPr lang="zh-CN" altLang="en-US" dirty="0"/>
              <a:t>大致的工作</a:t>
            </a:r>
            <a:r>
              <a:rPr lang="zh-CN" altLang="en-US" dirty="0" smtClean="0"/>
              <a:t>方式：</a:t>
            </a:r>
            <a:endParaRPr lang="en-US" altLang="zh-CN" dirty="0"/>
          </a:p>
          <a:p>
            <a:pPr lvl="1"/>
            <a:r>
              <a:rPr lang="en-US" altLang="zh-CN" dirty="0" smtClean="0"/>
              <a:t>     </a:t>
            </a:r>
            <a:r>
              <a:rPr lang="zh-CN" altLang="en-US" sz="1500" dirty="0" smtClean="0"/>
              <a:t>网页</a:t>
            </a:r>
            <a:r>
              <a:rPr lang="zh-CN" altLang="en-US" sz="1500" dirty="0"/>
              <a:t>模板里面嵌入了数据模型中的数据、</a:t>
            </a:r>
            <a:r>
              <a:rPr lang="en-US" altLang="zh-CN" sz="1500" dirty="0"/>
              <a:t>Freemarker</a:t>
            </a:r>
            <a:r>
              <a:rPr lang="zh-CN" altLang="en-US" sz="1500" dirty="0"/>
              <a:t>自定义流程控制语言、</a:t>
            </a:r>
            <a:r>
              <a:rPr lang="en-US" altLang="zh-CN" sz="1500" dirty="0"/>
              <a:t>Freemarker</a:t>
            </a:r>
            <a:r>
              <a:rPr lang="zh-CN" altLang="en-US" sz="1500" dirty="0"/>
              <a:t>自定义的操作函数等等，在装载网页的时候，</a:t>
            </a:r>
            <a:r>
              <a:rPr lang="en-US" altLang="zh-CN" sz="1500" dirty="0"/>
              <a:t>Freemarker</a:t>
            </a:r>
            <a:r>
              <a:rPr lang="zh-CN" altLang="en-US" sz="1500" dirty="0"/>
              <a:t>模板自动从数据模型中提取数据，并解释整个网页为我们熟知的</a:t>
            </a:r>
            <a:r>
              <a:rPr lang="en-US" altLang="zh-CN" sz="1500" dirty="0"/>
              <a:t>HTML</a:t>
            </a:r>
            <a:r>
              <a:rPr lang="zh-CN" altLang="en-US" sz="1500" dirty="0"/>
              <a:t>页面</a:t>
            </a:r>
            <a:r>
              <a:rPr lang="zh-CN" altLang="en-US" dirty="0"/>
              <a:t>。</a:t>
            </a:r>
            <a:endParaRPr lang="zh-CN" altLang="en-US"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Struts2</a:t>
            </a:r>
            <a:r>
              <a:rPr lang="zh-CN" altLang="en-US" dirty="0"/>
              <a:t>校验器源码</a:t>
            </a:r>
            <a:r>
              <a:rPr lang="zh-CN" altLang="en-US" dirty="0" smtClean="0"/>
              <a:t>分析</a:t>
            </a:r>
            <a:endParaRPr lang="zh-CN" altLang="en-US" dirty="0"/>
          </a:p>
        </p:txBody>
      </p:sp>
      <p:sp>
        <p:nvSpPr>
          <p:cNvPr id="5" name="Rectangle 6"/>
          <p:cNvSpPr>
            <a:spLocks noChangeArrowheads="1"/>
          </p:cNvSpPr>
          <p:nvPr/>
        </p:nvSpPr>
        <p:spPr bwMode="auto">
          <a:xfrm>
            <a:off x="710671" y="1127301"/>
            <a:ext cx="8174037" cy="429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a:spcBef>
                <a:spcPct val="20000"/>
              </a:spcBef>
              <a:buClr>
                <a:schemeClr val="tx1"/>
              </a:buClr>
              <a:buSzPct val="70000"/>
              <a:buFont typeface="Wingdings" panose="05000000000000000000" pitchFamily="2" charset="2"/>
              <a:buChar char="l"/>
            </a:pPr>
            <a:r>
              <a:rPr lang="en-US" altLang="zh-CN" sz="1800" b="1" dirty="0"/>
              <a:t>Struts2</a:t>
            </a:r>
            <a:r>
              <a:rPr lang="zh-CN" altLang="en-US" sz="1800" b="1" dirty="0"/>
              <a:t>的校验拦截器</a:t>
            </a:r>
            <a:endParaRPr lang="en-US" sz="1800" b="1" dirty="0"/>
          </a:p>
          <a:p>
            <a:pPr>
              <a:spcBef>
                <a:spcPct val="20000"/>
              </a:spcBef>
              <a:buClr>
                <a:schemeClr val="tx1"/>
              </a:buClr>
              <a:buSzPct val="70000"/>
            </a:pPr>
            <a:r>
              <a:rPr lang="en-US" sz="1400" dirty="0"/>
              <a:t>       </a:t>
            </a:r>
            <a:r>
              <a:rPr lang="en-US" altLang="zh-CN" sz="1400" dirty="0"/>
              <a:t>&lt;interceptor name="validation" class="org.apache.struts2.interceptor.validation.AnnotationValidationInterceptor"/&gt;</a:t>
            </a:r>
            <a:endParaRPr lang="en-US" altLang="zh-CN" sz="1400" dirty="0"/>
          </a:p>
          <a:p>
            <a:pPr>
              <a:spcBef>
                <a:spcPct val="20000"/>
              </a:spcBef>
              <a:buClr>
                <a:schemeClr val="tx1"/>
              </a:buClr>
              <a:buSzPct val="70000"/>
            </a:pPr>
            <a:r>
              <a:rPr lang="en-US" sz="1400" dirty="0"/>
              <a:t>       </a:t>
            </a:r>
            <a:r>
              <a:rPr lang="en-US" altLang="zh-CN" sz="1400" dirty="0"/>
              <a:t>AnnotationValidationInterceptor</a:t>
            </a:r>
            <a:r>
              <a:rPr lang="zh-CN" altLang="en-US" sz="1400" dirty="0"/>
              <a:t>继承自</a:t>
            </a:r>
            <a:r>
              <a:rPr lang="en-US" altLang="zh-CN" sz="1400" dirty="0"/>
              <a:t>ValidationInterceptor   </a:t>
            </a:r>
            <a:r>
              <a:rPr lang="zh-CN" altLang="en-US" sz="1400" dirty="0"/>
              <a:t>中添加断点</a:t>
            </a:r>
            <a:endParaRPr lang="en-US" sz="1400" dirty="0"/>
          </a:p>
          <a:p>
            <a:pPr>
              <a:spcBef>
                <a:spcPct val="20000"/>
              </a:spcBef>
              <a:buClr>
                <a:schemeClr val="tx1"/>
              </a:buClr>
              <a:buSzPct val="70000"/>
            </a:pPr>
            <a:endParaRPr lang="en-US" sz="1800" b="1" dirty="0"/>
          </a:p>
          <a:p>
            <a:pPr>
              <a:spcBef>
                <a:spcPct val="20000"/>
              </a:spcBef>
              <a:buClr>
                <a:schemeClr val="tx1"/>
              </a:buClr>
              <a:buSzPct val="70000"/>
            </a:pPr>
            <a:endParaRPr lang="en-US" sz="1800" b="1" dirty="0"/>
          </a:p>
          <a:p>
            <a:pPr>
              <a:spcBef>
                <a:spcPct val="20000"/>
              </a:spcBef>
              <a:buClr>
                <a:schemeClr val="tx1"/>
              </a:buClr>
              <a:buSzPct val="70000"/>
            </a:pPr>
            <a:endParaRPr lang="en-US" sz="1800" b="1" dirty="0"/>
          </a:p>
          <a:p>
            <a:pPr>
              <a:spcBef>
                <a:spcPct val="20000"/>
              </a:spcBef>
              <a:buClr>
                <a:schemeClr val="tx1"/>
              </a:buClr>
              <a:buSzPct val="70000"/>
            </a:pPr>
            <a:r>
              <a:rPr lang="en-US" sz="1400" dirty="0"/>
              <a:t>      </a:t>
            </a:r>
            <a:r>
              <a:rPr lang="zh-CN" altLang="en-US" sz="1400" dirty="0"/>
              <a:t>进入到</a:t>
            </a:r>
            <a:r>
              <a:rPr lang="en-US" altLang="zh-CN" sz="1400" dirty="0"/>
              <a:t>invokePrefixMethod</a:t>
            </a:r>
            <a:r>
              <a:rPr lang="zh-CN" altLang="en-US" sz="1400" dirty="0"/>
              <a:t>方法中添加断点</a:t>
            </a:r>
            <a:endParaRPr lang="en-US" sz="1400" dirty="0"/>
          </a:p>
          <a:p>
            <a:pPr>
              <a:spcBef>
                <a:spcPct val="20000"/>
              </a:spcBef>
              <a:buClr>
                <a:schemeClr val="tx1"/>
              </a:buClr>
              <a:buSzPct val="70000"/>
            </a:pPr>
            <a:r>
              <a:rPr lang="en-US" sz="1800" b="1" dirty="0"/>
              <a:t>      </a:t>
            </a:r>
            <a:endParaRPr lang="en-US" sz="1800" b="1" dirty="0"/>
          </a:p>
          <a:p>
            <a:pPr>
              <a:spcBef>
                <a:spcPct val="20000"/>
              </a:spcBef>
              <a:buClr>
                <a:schemeClr val="tx1"/>
              </a:buClr>
              <a:buSzPct val="70000"/>
            </a:pPr>
            <a:r>
              <a:rPr lang="en-US" sz="1800" b="1" dirty="0"/>
              <a:t>      </a:t>
            </a:r>
            <a:endParaRPr lang="en-US" sz="1800" b="1" dirty="0"/>
          </a:p>
          <a:p>
            <a:pPr>
              <a:spcBef>
                <a:spcPct val="20000"/>
              </a:spcBef>
              <a:buClr>
                <a:schemeClr val="tx1"/>
              </a:buClr>
              <a:buSzPct val="70000"/>
            </a:pPr>
            <a:r>
              <a:rPr lang="en-US" sz="1600" b="1" dirty="0"/>
              <a:t>          </a:t>
            </a:r>
            <a:endParaRPr lang="en-US" sz="1600" b="1" dirty="0"/>
          </a:p>
        </p:txBody>
      </p:sp>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9865" y="2254426"/>
            <a:ext cx="6929438" cy="81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9865" y="3497438"/>
            <a:ext cx="7232650"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ActionSupport</a:t>
            </a:r>
            <a:r>
              <a:rPr lang="zh-CN" altLang="en-US" dirty="0" smtClean="0"/>
              <a:t>业务中校验</a:t>
            </a:r>
            <a:endParaRPr lang="zh-CN" altLang="en-US" dirty="0"/>
          </a:p>
        </p:txBody>
      </p:sp>
      <p:pic>
        <p:nvPicPr>
          <p:cNvPr id="7" name="图片 6"/>
          <p:cNvPicPr>
            <a:picLocks noChangeAspect="1"/>
          </p:cNvPicPr>
          <p:nvPr/>
        </p:nvPicPr>
        <p:blipFill>
          <a:blip r:embed="rId1"/>
          <a:stretch>
            <a:fillRect/>
          </a:stretch>
        </p:blipFill>
        <p:spPr>
          <a:xfrm>
            <a:off x="339634" y="850199"/>
            <a:ext cx="8209356" cy="5896168"/>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使用验证</a:t>
            </a:r>
            <a:r>
              <a:rPr lang="zh-CN" altLang="en-US" dirty="0" smtClean="0"/>
              <a:t>框架</a:t>
            </a:r>
            <a:r>
              <a:rPr lang="en-US" altLang="zh-CN" dirty="0" smtClean="0"/>
              <a:t>(xml)</a:t>
            </a:r>
            <a:r>
              <a:rPr lang="zh-CN" altLang="en-US" dirty="0" smtClean="0"/>
              <a:t>实现验证</a:t>
            </a:r>
            <a:endParaRPr lang="zh-CN" altLang="en-US" dirty="0"/>
          </a:p>
        </p:txBody>
      </p:sp>
      <p:sp>
        <p:nvSpPr>
          <p:cNvPr id="5" name="Rectangle 6"/>
          <p:cNvSpPr>
            <a:spLocks noChangeArrowheads="1"/>
          </p:cNvSpPr>
          <p:nvPr/>
        </p:nvSpPr>
        <p:spPr bwMode="auto">
          <a:xfrm>
            <a:off x="620360" y="946679"/>
            <a:ext cx="8174037" cy="528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a:spcBef>
                <a:spcPct val="20000"/>
              </a:spcBef>
              <a:buClr>
                <a:schemeClr val="tx1"/>
              </a:buClr>
              <a:buSzPct val="70000"/>
              <a:buFont typeface="Wingdings" panose="05000000000000000000" pitchFamily="2" charset="2"/>
              <a:buChar char="l"/>
            </a:pPr>
            <a:r>
              <a:rPr lang="en-US" altLang="zh-CN" sz="1800" b="1" dirty="0"/>
              <a:t>Struts2</a:t>
            </a:r>
            <a:r>
              <a:rPr lang="zh-CN" altLang="en-US" sz="1800" b="1" dirty="0"/>
              <a:t>配置方式数据校验</a:t>
            </a:r>
            <a:endParaRPr lang="en-US" sz="1800" b="1" dirty="0"/>
          </a:p>
          <a:p>
            <a:pPr>
              <a:spcBef>
                <a:spcPct val="20000"/>
              </a:spcBef>
              <a:buClr>
                <a:schemeClr val="tx1"/>
              </a:buClr>
              <a:buSzPct val="70000"/>
            </a:pPr>
            <a:r>
              <a:rPr lang="en-US" sz="1600" dirty="0"/>
              <a:t>      </a:t>
            </a:r>
            <a:r>
              <a:rPr lang="en-US" altLang="zh-CN" sz="1600" dirty="0" smtClean="0"/>
              <a:t>0</a:t>
            </a:r>
            <a:r>
              <a:rPr lang="en-US" altLang="zh-CN" sz="1600" dirty="0"/>
              <a:t>. </a:t>
            </a:r>
            <a:r>
              <a:rPr lang="zh-CN" altLang="en-US" sz="1600" dirty="0"/>
              <a:t>定义</a:t>
            </a:r>
            <a:r>
              <a:rPr lang="en-US" altLang="zh-CN" sz="1600" dirty="0"/>
              <a:t>jsp</a:t>
            </a:r>
            <a:r>
              <a:rPr lang="zh-CN" altLang="en-US" sz="1600" dirty="0"/>
              <a:t>文件</a:t>
            </a:r>
            <a:r>
              <a:rPr lang="en-US" sz="1600" dirty="0"/>
              <a:t> </a:t>
            </a:r>
            <a:endParaRPr lang="en-US" sz="1600" dirty="0" smtClean="0"/>
          </a:p>
          <a:p>
            <a:pPr>
              <a:spcBef>
                <a:spcPct val="20000"/>
              </a:spcBef>
              <a:buClr>
                <a:schemeClr val="tx1"/>
              </a:buClr>
              <a:buSzPct val="70000"/>
            </a:pPr>
            <a:r>
              <a:rPr lang="en-US" altLang="zh-CN" sz="1600" dirty="0"/>
              <a:t>	</a:t>
            </a:r>
            <a:r>
              <a:rPr lang="en-US" altLang="zh-CN" sz="1600" dirty="0" smtClean="0"/>
              <a:t>1</a:t>
            </a:r>
            <a:r>
              <a:rPr lang="en-US" altLang="zh-CN" sz="1600" dirty="0"/>
              <a:t>. </a:t>
            </a:r>
            <a:r>
              <a:rPr lang="zh-CN" altLang="en-US" sz="1600" dirty="0"/>
              <a:t>编写</a:t>
            </a:r>
            <a:r>
              <a:rPr lang="en-US" altLang="zh-CN" sz="1600" dirty="0"/>
              <a:t>Action   </a:t>
            </a:r>
            <a:endParaRPr lang="en-US" altLang="zh-CN" sz="1600" dirty="0" smtClean="0"/>
          </a:p>
          <a:p>
            <a:pPr>
              <a:spcBef>
                <a:spcPct val="20000"/>
              </a:spcBef>
              <a:buClr>
                <a:schemeClr val="tx1"/>
              </a:buClr>
              <a:buSzPct val="70000"/>
            </a:pPr>
            <a:r>
              <a:rPr lang="en-US" altLang="zh-CN" sz="1600" dirty="0"/>
              <a:t>	</a:t>
            </a:r>
            <a:r>
              <a:rPr lang="en-US" altLang="zh-CN" sz="1600" dirty="0" smtClean="0"/>
              <a:t>2</a:t>
            </a:r>
            <a:r>
              <a:rPr lang="en-US" altLang="zh-CN" sz="1600" dirty="0"/>
              <a:t>. </a:t>
            </a:r>
            <a:r>
              <a:rPr lang="zh-CN" altLang="en-US" sz="1600" dirty="0"/>
              <a:t>编写</a:t>
            </a:r>
            <a:r>
              <a:rPr lang="en-US" altLang="zh-CN" sz="1600" dirty="0"/>
              <a:t>xml</a:t>
            </a:r>
            <a:r>
              <a:rPr lang="zh-CN" altLang="en-US" sz="1600" dirty="0"/>
              <a:t>文件  </a:t>
            </a:r>
            <a:endParaRPr lang="en-US" altLang="zh-CN" sz="1600" dirty="0" smtClean="0"/>
          </a:p>
          <a:p>
            <a:pPr>
              <a:spcBef>
                <a:spcPct val="20000"/>
              </a:spcBef>
              <a:buClr>
                <a:schemeClr val="tx1"/>
              </a:buClr>
              <a:buSzPct val="70000"/>
            </a:pPr>
            <a:r>
              <a:rPr lang="en-US" altLang="zh-CN" sz="1600" dirty="0"/>
              <a:t>	</a:t>
            </a:r>
            <a:r>
              <a:rPr lang="en-US" altLang="zh-CN" sz="1600" dirty="0" smtClean="0"/>
              <a:t>3</a:t>
            </a:r>
            <a:r>
              <a:rPr lang="en-US" altLang="zh-CN" sz="1600" dirty="0"/>
              <a:t>. </a:t>
            </a:r>
            <a:r>
              <a:rPr lang="zh-CN" altLang="en-US" sz="1600" dirty="0"/>
              <a:t>运行</a:t>
            </a:r>
            <a:endParaRPr lang="en-US" sz="1600" dirty="0"/>
          </a:p>
          <a:p>
            <a:pPr>
              <a:spcBef>
                <a:spcPct val="20000"/>
              </a:spcBef>
              <a:buClr>
                <a:schemeClr val="tx1"/>
              </a:buClr>
              <a:buSzPct val="70000"/>
              <a:buFont typeface="Wingdings" panose="05000000000000000000" pitchFamily="2" charset="2"/>
              <a:buChar char="l"/>
            </a:pPr>
            <a:r>
              <a:rPr lang="zh-CN" altLang="en-US" sz="1800" b="1" dirty="0"/>
              <a:t>校验的</a:t>
            </a:r>
            <a:r>
              <a:rPr lang="en-US" altLang="zh-CN" sz="1800" b="1" dirty="0"/>
              <a:t>XML</a:t>
            </a:r>
            <a:r>
              <a:rPr lang="zh-CN" altLang="en-US" sz="1800" b="1" dirty="0"/>
              <a:t>配置文件</a:t>
            </a:r>
            <a:endParaRPr lang="en-US" sz="1800" b="1" dirty="0"/>
          </a:p>
          <a:p>
            <a:pPr>
              <a:spcBef>
                <a:spcPct val="20000"/>
              </a:spcBef>
              <a:buClr>
                <a:schemeClr val="tx1"/>
              </a:buClr>
              <a:buSzPct val="70000"/>
            </a:pPr>
            <a:r>
              <a:rPr lang="en-US" sz="1600" dirty="0"/>
              <a:t>       </a:t>
            </a:r>
            <a:r>
              <a:rPr lang="en-US" altLang="zh-CN" sz="1600" dirty="0"/>
              <a:t>0. </a:t>
            </a:r>
            <a:r>
              <a:rPr lang="zh-CN" altLang="en-US" sz="1600" dirty="0"/>
              <a:t>该配置文件验证的</a:t>
            </a:r>
            <a:r>
              <a:rPr lang="en-US" altLang="zh-CN" sz="1600" dirty="0"/>
              <a:t>xml</a:t>
            </a:r>
            <a:r>
              <a:rPr lang="zh-CN" altLang="en-US" sz="1600" dirty="0"/>
              <a:t>文件的规范在</a:t>
            </a:r>
            <a:r>
              <a:rPr lang="en-US" altLang="zh-CN" sz="1600" dirty="0"/>
              <a:t>xwork-core-2.1.6.jar</a:t>
            </a:r>
            <a:r>
              <a:rPr lang="zh-CN" altLang="en-US" sz="1600" dirty="0"/>
              <a:t>包下的</a:t>
            </a:r>
            <a:r>
              <a:rPr lang="en-US" altLang="zh-CN" sz="1600" dirty="0"/>
              <a:t>:</a:t>
            </a:r>
            <a:r>
              <a:rPr lang="en-US" altLang="zh-CN" sz="1600" dirty="0" err="1"/>
              <a:t>xwork</a:t>
            </a:r>
            <a:r>
              <a:rPr lang="en-US" altLang="zh-CN" sz="1600" dirty="0"/>
              <a:t>-validator-</a:t>
            </a:r>
            <a:endParaRPr lang="en-US" altLang="zh-CN" sz="1600" dirty="0"/>
          </a:p>
          <a:p>
            <a:pPr>
              <a:spcBef>
                <a:spcPct val="20000"/>
              </a:spcBef>
              <a:buClr>
                <a:schemeClr val="tx1"/>
              </a:buClr>
              <a:buSzPct val="70000"/>
            </a:pPr>
            <a:r>
              <a:rPr lang="en-US" sz="1600" dirty="0"/>
              <a:t>           </a:t>
            </a:r>
            <a:r>
              <a:rPr lang="en-US" altLang="zh-CN" sz="1600" dirty="0"/>
              <a:t>1.0.3.dtd</a:t>
            </a:r>
            <a:endParaRPr lang="en-US" altLang="zh-CN" sz="1600" dirty="0"/>
          </a:p>
          <a:p>
            <a:pPr>
              <a:spcBef>
                <a:spcPct val="20000"/>
              </a:spcBef>
              <a:buClr>
                <a:schemeClr val="tx1"/>
              </a:buClr>
              <a:buSzPct val="70000"/>
            </a:pPr>
            <a:r>
              <a:rPr lang="en-US" sz="1600" dirty="0"/>
              <a:t>       </a:t>
            </a:r>
            <a:r>
              <a:rPr lang="en-US" altLang="zh-CN" sz="1600" dirty="0"/>
              <a:t>1. </a:t>
            </a:r>
            <a:r>
              <a:rPr lang="zh-CN" altLang="en-US" sz="1600" dirty="0"/>
              <a:t>命名方式</a:t>
            </a:r>
            <a:r>
              <a:rPr lang="en-US" altLang="zh-CN" sz="1600" dirty="0">
                <a:solidFill>
                  <a:srgbClr val="FF0000"/>
                </a:solidFill>
              </a:rPr>
              <a:t>ActionClassName-validation.xml</a:t>
            </a:r>
            <a:r>
              <a:rPr lang="en-US" altLang="zh-CN" sz="1600" dirty="0"/>
              <a:t> </a:t>
            </a:r>
            <a:r>
              <a:rPr lang="zh-CN" altLang="en-US" sz="1600" dirty="0"/>
              <a:t>放置在同</a:t>
            </a:r>
            <a:r>
              <a:rPr lang="en-US" altLang="zh-CN" sz="1600" dirty="0"/>
              <a:t>Action</a:t>
            </a:r>
            <a:r>
              <a:rPr lang="zh-CN" altLang="en-US" sz="1600" dirty="0"/>
              <a:t>的包下，引入</a:t>
            </a:r>
            <a:r>
              <a:rPr lang="en-US" altLang="zh-CN" sz="1600" dirty="0"/>
              <a:t>DTD</a:t>
            </a:r>
            <a:r>
              <a:rPr lang="zh-CN" altLang="en-US" sz="1600" dirty="0"/>
              <a:t>规范   </a:t>
            </a:r>
            <a:endParaRPr lang="en-US" sz="1600" dirty="0"/>
          </a:p>
          <a:p>
            <a:pPr>
              <a:spcBef>
                <a:spcPct val="20000"/>
              </a:spcBef>
              <a:buClr>
                <a:schemeClr val="tx1"/>
              </a:buClr>
              <a:buSzPct val="70000"/>
            </a:pPr>
            <a:r>
              <a:rPr lang="en-US" sz="1600" dirty="0"/>
              <a:t>           </a:t>
            </a:r>
            <a:r>
              <a:rPr lang="zh-CN" altLang="en-US" sz="1600" dirty="0"/>
              <a:t>的时候参见</a:t>
            </a:r>
            <a:r>
              <a:rPr lang="en-US" altLang="zh-CN" sz="1600" dirty="0"/>
              <a:t>0</a:t>
            </a:r>
            <a:r>
              <a:rPr lang="zh-CN" altLang="en-US" sz="1600" dirty="0"/>
              <a:t>步骤中的约束文件</a:t>
            </a:r>
            <a:endParaRPr lang="en-US" sz="1600" dirty="0"/>
          </a:p>
          <a:p>
            <a:pPr>
              <a:spcBef>
                <a:spcPct val="20000"/>
              </a:spcBef>
              <a:buClr>
                <a:schemeClr val="tx1"/>
              </a:buClr>
              <a:buSzPct val="70000"/>
            </a:pPr>
            <a:r>
              <a:rPr lang="en-US" sz="1600" dirty="0"/>
              <a:t>       </a:t>
            </a:r>
            <a:r>
              <a:rPr lang="en-US" altLang="zh-CN" sz="1600" dirty="0"/>
              <a:t>2. </a:t>
            </a:r>
            <a:r>
              <a:rPr lang="zh-CN" altLang="en-US" sz="1600" dirty="0"/>
              <a:t>配置</a:t>
            </a:r>
            <a:endParaRPr lang="en-US" sz="1600" dirty="0"/>
          </a:p>
          <a:p>
            <a:pPr>
              <a:spcBef>
                <a:spcPct val="20000"/>
              </a:spcBef>
              <a:buClr>
                <a:schemeClr val="tx1"/>
              </a:buClr>
              <a:buSzPct val="70000"/>
            </a:pPr>
            <a:endParaRPr lang="en-US" sz="1600" dirty="0"/>
          </a:p>
          <a:p>
            <a:pPr>
              <a:spcBef>
                <a:spcPct val="20000"/>
              </a:spcBef>
              <a:buClr>
                <a:schemeClr val="tx1"/>
              </a:buClr>
              <a:buSzPct val="70000"/>
            </a:pPr>
            <a:endParaRPr lang="en-US" sz="1600" dirty="0"/>
          </a:p>
          <a:p>
            <a:pPr>
              <a:spcBef>
                <a:spcPct val="20000"/>
              </a:spcBef>
              <a:buClr>
                <a:schemeClr val="tx1"/>
              </a:buClr>
              <a:buSzPct val="70000"/>
            </a:pPr>
            <a:endParaRPr lang="en-US" sz="1600" dirty="0"/>
          </a:p>
          <a:p>
            <a:pPr>
              <a:spcBef>
                <a:spcPct val="20000"/>
              </a:spcBef>
              <a:buClr>
                <a:schemeClr val="tx1"/>
              </a:buClr>
              <a:buSzPct val="70000"/>
            </a:pPr>
            <a:endParaRPr lang="en-US" sz="1600" dirty="0"/>
          </a:p>
          <a:p>
            <a:pPr>
              <a:spcBef>
                <a:spcPct val="20000"/>
              </a:spcBef>
              <a:buClr>
                <a:schemeClr val="tx1"/>
              </a:buClr>
              <a:buSzPct val="70000"/>
            </a:pPr>
            <a:r>
              <a:rPr lang="en-US" sz="1600" dirty="0"/>
              <a:t>       </a:t>
            </a:r>
            <a:r>
              <a:rPr lang="en-US" altLang="zh-CN" sz="1600" dirty="0"/>
              <a:t>3. </a:t>
            </a:r>
            <a:r>
              <a:rPr lang="zh-CN" altLang="en-US" sz="1600" dirty="0"/>
              <a:t>校验器的类型参见以下文件</a:t>
            </a:r>
            <a:endParaRPr lang="en-US" sz="1600" dirty="0"/>
          </a:p>
          <a:p>
            <a:pPr>
              <a:spcBef>
                <a:spcPct val="20000"/>
              </a:spcBef>
              <a:buClr>
                <a:schemeClr val="tx1"/>
              </a:buClr>
              <a:buSzPct val="70000"/>
            </a:pPr>
            <a:r>
              <a:rPr lang="en-US" sz="1600" dirty="0"/>
              <a:t>           </a:t>
            </a:r>
            <a:r>
              <a:rPr lang="en-US" altLang="zh-CN" sz="1600" dirty="0"/>
              <a:t>xwork-core-2.1.6.jar\com\opensymphony\xwork2\validator\validators\default.xml</a:t>
            </a:r>
            <a:r>
              <a:rPr lang="zh-CN" altLang="en-US" sz="1600" dirty="0"/>
              <a:t> </a:t>
            </a:r>
            <a:endParaRPr lang="en-US" altLang="zh-CN" sz="1600" dirty="0"/>
          </a:p>
          <a:p>
            <a:pPr>
              <a:spcBef>
                <a:spcPct val="20000"/>
              </a:spcBef>
              <a:buClr>
                <a:schemeClr val="tx1"/>
              </a:buClr>
              <a:buSzPct val="70000"/>
            </a:pPr>
            <a:r>
              <a:rPr lang="en-US" altLang="zh-CN" sz="1600" b="1" dirty="0"/>
              <a:t>          </a:t>
            </a:r>
            <a:endParaRPr lang="en-US" altLang="zh-CN" sz="1600" b="1" dirty="0"/>
          </a:p>
        </p:txBody>
      </p:sp>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9891" y="4278665"/>
            <a:ext cx="4010025"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validation.xml</a:t>
            </a:r>
            <a:endParaRPr lang="zh-CN" altLang="en-US" dirty="0"/>
          </a:p>
        </p:txBody>
      </p:sp>
      <p:sp>
        <p:nvSpPr>
          <p:cNvPr id="3" name="内容占位符 2"/>
          <p:cNvSpPr>
            <a:spLocks noGrp="1"/>
          </p:cNvSpPr>
          <p:nvPr>
            <p:ph idx="1"/>
          </p:nvPr>
        </p:nvSpPr>
        <p:spPr/>
        <p:txBody>
          <a:bodyPr/>
          <a:lstStyle/>
          <a:p>
            <a:r>
              <a:rPr lang="zh-CN" altLang="en-US" dirty="0" smtClean="0"/>
              <a:t>使用</a:t>
            </a:r>
            <a:r>
              <a:rPr lang="en-US" altLang="zh-CN" dirty="0" smtClean="0"/>
              <a:t>validation.xml</a:t>
            </a:r>
            <a:r>
              <a:rPr lang="zh-CN" altLang="en-US" dirty="0" smtClean="0"/>
              <a:t>必须要引入</a:t>
            </a:r>
            <a:r>
              <a:rPr lang="en-US" altLang="zh-CN" dirty="0" smtClean="0"/>
              <a:t>DTD</a:t>
            </a:r>
            <a:r>
              <a:rPr lang="zh-CN" altLang="en-US" dirty="0" smtClean="0"/>
              <a:t>规范。按规范来讲应该引入：</a:t>
            </a:r>
            <a:endParaRPr lang="en-US" altLang="zh-CN" dirty="0" smtClean="0"/>
          </a:p>
          <a:p>
            <a:pPr lvl="1"/>
            <a:r>
              <a:rPr lang="en-US" altLang="zh-CN" dirty="0" smtClean="0"/>
              <a:t>xwork-core-2.2.1.jar</a:t>
            </a:r>
            <a:r>
              <a:rPr lang="zh-CN" altLang="en-US" dirty="0" smtClean="0"/>
              <a:t>下的</a:t>
            </a:r>
            <a:r>
              <a:rPr lang="en-US" altLang="zh-CN" dirty="0" smtClean="0"/>
              <a:t>xwork-validator-1.0.3.dtd </a:t>
            </a:r>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smtClean="0"/>
          </a:p>
          <a:p>
            <a:pPr lvl="1"/>
            <a:r>
              <a:rPr lang="zh-CN" altLang="en-US" dirty="0" smtClean="0"/>
              <a:t>但是引入该文件的</a:t>
            </a:r>
            <a:r>
              <a:rPr lang="en-US" altLang="zh-CN" dirty="0" smtClean="0"/>
              <a:t>DTD</a:t>
            </a:r>
            <a:r>
              <a:rPr lang="zh-CN" altLang="en-US" dirty="0" smtClean="0"/>
              <a:t>之后开发无提示，所以推荐引入如下</a:t>
            </a:r>
            <a:r>
              <a:rPr lang="en-US" altLang="zh-CN" dirty="0" smtClean="0"/>
              <a:t>DTD</a:t>
            </a:r>
            <a:r>
              <a:rPr lang="zh-CN" altLang="en-US" dirty="0" smtClean="0"/>
              <a:t>：</a:t>
            </a:r>
            <a:endParaRPr lang="en-US" altLang="zh-CN" dirty="0" smtClean="0"/>
          </a:p>
          <a:p>
            <a:pPr lvl="1"/>
            <a:endParaRPr lang="zh-CN" altLang="en-US" dirty="0"/>
          </a:p>
        </p:txBody>
      </p:sp>
      <p:sp>
        <p:nvSpPr>
          <p:cNvPr id="4" name="圆角矩形 3"/>
          <p:cNvSpPr/>
          <p:nvPr/>
        </p:nvSpPr>
        <p:spPr>
          <a:xfrm>
            <a:off x="718779" y="4304001"/>
            <a:ext cx="6931378" cy="1524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zh-CN" sz="1600" dirty="0">
                <a:solidFill>
                  <a:srgbClr val="008080"/>
                </a:solidFill>
                <a:latin typeface="Courier New" panose="02070309020205020404" pitchFamily="49" charset="0"/>
              </a:rPr>
              <a:t>&lt;!</a:t>
            </a:r>
            <a:r>
              <a:rPr lang="en-US" altLang="zh-CN" sz="1600" dirty="0">
                <a:solidFill>
                  <a:srgbClr val="3F7F7F"/>
                </a:solidFill>
                <a:latin typeface="Courier New" panose="02070309020205020404" pitchFamily="49" charset="0"/>
              </a:rPr>
              <a:t>DOCTYPE </a:t>
            </a:r>
            <a:r>
              <a:rPr lang="en-US" altLang="zh-CN" sz="1600" dirty="0">
                <a:solidFill>
                  <a:srgbClr val="008080"/>
                </a:solidFill>
                <a:latin typeface="Courier New" panose="02070309020205020404" pitchFamily="49" charset="0"/>
              </a:rPr>
              <a:t>validators </a:t>
            </a:r>
            <a:r>
              <a:rPr lang="en-US" altLang="zh-CN" sz="1600" dirty="0">
                <a:solidFill>
                  <a:srgbClr val="808080"/>
                </a:solidFill>
                <a:latin typeface="Courier New" panose="02070309020205020404" pitchFamily="49" charset="0"/>
              </a:rPr>
              <a:t>PUBLIC </a:t>
            </a:r>
            <a:r>
              <a:rPr lang="en-US" altLang="zh-CN" sz="1600" dirty="0">
                <a:solidFill>
                  <a:srgbClr val="008080"/>
                </a:solidFill>
                <a:latin typeface="Courier New" panose="02070309020205020404" pitchFamily="49" charset="0"/>
              </a:rPr>
              <a:t>"-//Apache Struts//XWork Validator 1.0.3//EN"</a:t>
            </a:r>
            <a:endParaRPr lang="en-US" altLang="zh-CN" sz="1600" dirty="0">
              <a:solidFill>
                <a:srgbClr val="008080"/>
              </a:solidFill>
              <a:latin typeface="Courier New" panose="02070309020205020404" pitchFamily="49" charset="0"/>
            </a:endParaRPr>
          </a:p>
          <a:p>
            <a:r>
              <a:rPr lang="en-US" altLang="zh-CN" sz="1600" dirty="0">
                <a:solidFill>
                  <a:srgbClr val="3F7F5F"/>
                </a:solidFill>
                <a:latin typeface="Courier New" panose="02070309020205020404" pitchFamily="49" charset="0"/>
              </a:rPr>
              <a:t>"http://struts.apache.org/dtds/xwork-validator-1.0.3.dtd"</a:t>
            </a:r>
            <a:r>
              <a:rPr lang="en-US" altLang="zh-CN" sz="1600" dirty="0">
                <a:solidFill>
                  <a:srgbClr val="008080"/>
                </a:solidFill>
                <a:latin typeface="Courier New" panose="02070309020205020404" pitchFamily="49" charset="0"/>
              </a:rPr>
              <a:t>&gt;</a:t>
            </a:r>
            <a:endParaRPr lang="zh-CN" altLang="en-US" sz="1600" dirty="0"/>
          </a:p>
        </p:txBody>
      </p:sp>
      <p:sp>
        <p:nvSpPr>
          <p:cNvPr id="5" name="圆角矩形 4"/>
          <p:cNvSpPr/>
          <p:nvPr/>
        </p:nvSpPr>
        <p:spPr>
          <a:xfrm>
            <a:off x="718779" y="1868812"/>
            <a:ext cx="6931378" cy="1524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altLang="zh-CN" sz="1600" dirty="0">
                <a:solidFill>
                  <a:srgbClr val="7F7F7F"/>
                </a:solidFill>
                <a:latin typeface="Courier New" panose="02070309020205020404" pitchFamily="49" charset="0"/>
              </a:rPr>
              <a:t> &lt;!DOCTYPE validators PUBLIC</a:t>
            </a:r>
            <a:endParaRPr lang="en-US" altLang="zh-CN" sz="1600" dirty="0">
              <a:solidFill>
                <a:srgbClr val="7F7F7F"/>
              </a:solidFill>
              <a:latin typeface="Courier New" panose="02070309020205020404" pitchFamily="49" charset="0"/>
            </a:endParaRPr>
          </a:p>
          <a:p>
            <a:r>
              <a:rPr lang="en-US" altLang="zh-CN" sz="1600" dirty="0">
                <a:solidFill>
                  <a:srgbClr val="7F7F7F"/>
                </a:solidFill>
                <a:latin typeface="Courier New" panose="02070309020205020404" pitchFamily="49" charset="0"/>
              </a:rPr>
              <a:t>  "-//OpenSymphony Group//XWork Validator 1.0.3//EN"</a:t>
            </a:r>
            <a:endParaRPr lang="en-US" altLang="zh-CN" sz="1600" dirty="0">
              <a:solidFill>
                <a:srgbClr val="7F7F7F"/>
              </a:solidFill>
              <a:latin typeface="Courier New" panose="02070309020205020404" pitchFamily="49" charset="0"/>
            </a:endParaRPr>
          </a:p>
          <a:p>
            <a:r>
              <a:rPr lang="en-US" altLang="zh-CN" sz="1600" dirty="0">
                <a:solidFill>
                  <a:srgbClr val="7F7F7F"/>
                </a:solidFill>
                <a:latin typeface="Courier New" panose="02070309020205020404" pitchFamily="49" charset="0"/>
              </a:rPr>
              <a:t>  "http://www.opensymphony.com/xwork/xwork-validator-1.0.3.dtd"&gt;</a:t>
            </a:r>
            <a:endParaRPr lang="zh-CN" altLang="en-US" sz="1600" dirty="0"/>
          </a:p>
        </p:txBody>
      </p:sp>
      <p:graphicFrame>
        <p:nvGraphicFramePr>
          <p:cNvPr id="7" name="对象 6"/>
          <p:cNvGraphicFramePr>
            <a:graphicFrameLocks noChangeAspect="1"/>
          </p:cNvGraphicFramePr>
          <p:nvPr/>
        </p:nvGraphicFramePr>
        <p:xfrm>
          <a:off x="6854553" y="5984472"/>
          <a:ext cx="2349500" cy="711200"/>
        </p:xfrm>
        <a:graphic>
          <a:graphicData uri="http://schemas.openxmlformats.org/presentationml/2006/ole">
            <mc:AlternateContent xmlns:mc="http://schemas.openxmlformats.org/markup-compatibility/2006">
              <mc:Choice xmlns:v="urn:schemas-microsoft-com:vml" Requires="v">
                <p:oleObj spid="_x0000_s20823" name="包装程序外壳对象" showAsIcon="1" r:id="rId1" imgW="1752600" imgH="523875" progId="Package">
                  <p:embed/>
                </p:oleObj>
              </mc:Choice>
              <mc:Fallback>
                <p:oleObj name="包装程序外壳对象" showAsIcon="1" r:id="rId1" imgW="1752600" imgH="523875" progId="Package">
                  <p:embed/>
                  <p:pic>
                    <p:nvPicPr>
                      <p:cNvPr id="0" name="图片 20822"/>
                      <p:cNvPicPr/>
                      <p:nvPr/>
                    </p:nvPicPr>
                    <p:blipFill>
                      <a:blip r:embed="rId2"/>
                      <a:stretch>
                        <a:fillRect/>
                      </a:stretch>
                    </p:blipFill>
                    <p:spPr>
                      <a:xfrm>
                        <a:off x="6854553" y="5984472"/>
                        <a:ext cx="2349500" cy="711200"/>
                      </a:xfrm>
                      <a:prstGeom prst="rect">
                        <a:avLst/>
                      </a:prstGeom>
                    </p:spPr>
                  </p:pic>
                </p:oleObj>
              </mc:Fallback>
            </mc:AlternateContent>
          </a:graphicData>
        </a:graphic>
      </p:graphicFrame>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使用验证框架</a:t>
            </a:r>
            <a:r>
              <a:rPr lang="en-US" altLang="zh-CN" dirty="0"/>
              <a:t>(xml)</a:t>
            </a:r>
            <a:r>
              <a:rPr lang="zh-CN" altLang="en-US" dirty="0"/>
              <a:t>实现验证</a:t>
            </a:r>
            <a:endParaRPr lang="zh-CN" altLang="en-US" dirty="0"/>
          </a:p>
        </p:txBody>
      </p:sp>
      <p:sp>
        <p:nvSpPr>
          <p:cNvPr id="4" name="Rectangle 6"/>
          <p:cNvSpPr>
            <a:spLocks noChangeArrowheads="1"/>
          </p:cNvSpPr>
          <p:nvPr/>
        </p:nvSpPr>
        <p:spPr bwMode="auto">
          <a:xfrm>
            <a:off x="586494" y="856368"/>
            <a:ext cx="8174037" cy="429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a:spcBef>
                <a:spcPct val="20000"/>
              </a:spcBef>
              <a:buClr>
                <a:schemeClr val="tx1"/>
              </a:buClr>
              <a:buSzPct val="70000"/>
              <a:buFont typeface="Wingdings" panose="05000000000000000000" pitchFamily="2" charset="2"/>
              <a:buChar char="l"/>
            </a:pPr>
            <a:r>
              <a:rPr lang="en-US" altLang="zh-CN" sz="1800" b="1" dirty="0"/>
              <a:t>Struts2</a:t>
            </a:r>
            <a:r>
              <a:rPr lang="zh-CN" altLang="en-US" sz="1800" b="1" dirty="0"/>
              <a:t>的校验配置文件</a:t>
            </a:r>
            <a:endParaRPr lang="en-US" sz="1800" b="1" dirty="0"/>
          </a:p>
          <a:p>
            <a:pPr>
              <a:spcBef>
                <a:spcPct val="20000"/>
              </a:spcBef>
              <a:buClr>
                <a:schemeClr val="tx1"/>
              </a:buClr>
              <a:buSzPct val="70000"/>
              <a:buFont typeface="Wingdings" panose="05000000000000000000" pitchFamily="2" charset="2"/>
              <a:buChar char="l"/>
            </a:pPr>
            <a:endParaRPr lang="en-US" sz="1800" b="1" dirty="0"/>
          </a:p>
          <a:p>
            <a:pPr>
              <a:spcBef>
                <a:spcPct val="20000"/>
              </a:spcBef>
              <a:buClr>
                <a:schemeClr val="tx1"/>
              </a:buClr>
              <a:buSzPct val="70000"/>
              <a:buFont typeface="Wingdings" panose="05000000000000000000" pitchFamily="2" charset="2"/>
              <a:buChar char="l"/>
            </a:pPr>
            <a:endParaRPr lang="en-US" sz="1800" b="1" dirty="0"/>
          </a:p>
          <a:p>
            <a:pPr>
              <a:spcBef>
                <a:spcPct val="20000"/>
              </a:spcBef>
              <a:buClr>
                <a:schemeClr val="tx1"/>
              </a:buClr>
              <a:buSzPct val="70000"/>
              <a:buFont typeface="Wingdings" panose="05000000000000000000" pitchFamily="2" charset="2"/>
              <a:buChar char="l"/>
            </a:pPr>
            <a:endParaRPr lang="en-US" sz="1800" b="1" dirty="0"/>
          </a:p>
          <a:p>
            <a:pPr>
              <a:spcBef>
                <a:spcPct val="20000"/>
              </a:spcBef>
              <a:buClr>
                <a:schemeClr val="tx1"/>
              </a:buClr>
              <a:buSzPct val="70000"/>
              <a:buFont typeface="Wingdings" panose="05000000000000000000" pitchFamily="2" charset="2"/>
              <a:buChar char="l"/>
            </a:pPr>
            <a:endParaRPr lang="en-US" sz="1800" b="1" dirty="0"/>
          </a:p>
          <a:p>
            <a:pPr>
              <a:spcBef>
                <a:spcPct val="20000"/>
              </a:spcBef>
              <a:buClr>
                <a:schemeClr val="tx1"/>
              </a:buClr>
              <a:buSzPct val="70000"/>
              <a:buFont typeface="Wingdings" panose="05000000000000000000" pitchFamily="2" charset="2"/>
              <a:buChar char="l"/>
            </a:pPr>
            <a:endParaRPr lang="en-US" sz="1800" b="1" dirty="0"/>
          </a:p>
          <a:p>
            <a:pPr>
              <a:spcBef>
                <a:spcPct val="20000"/>
              </a:spcBef>
              <a:buClr>
                <a:schemeClr val="tx1"/>
              </a:buClr>
              <a:buSzPct val="70000"/>
              <a:buFont typeface="Wingdings" panose="05000000000000000000" pitchFamily="2" charset="2"/>
              <a:buChar char="l"/>
            </a:pPr>
            <a:endParaRPr lang="en-US" sz="1800" b="1" dirty="0"/>
          </a:p>
          <a:p>
            <a:pPr>
              <a:spcBef>
                <a:spcPct val="20000"/>
              </a:spcBef>
              <a:buClr>
                <a:schemeClr val="tx1"/>
              </a:buClr>
              <a:buSzPct val="70000"/>
              <a:buFont typeface="Wingdings" panose="05000000000000000000" pitchFamily="2" charset="2"/>
              <a:buChar char="l"/>
            </a:pPr>
            <a:endParaRPr lang="en-US" sz="1800" b="1" dirty="0"/>
          </a:p>
          <a:p>
            <a:pPr>
              <a:spcBef>
                <a:spcPct val="20000"/>
              </a:spcBef>
              <a:buClr>
                <a:schemeClr val="tx1"/>
              </a:buClr>
              <a:buSzPct val="70000"/>
              <a:buFont typeface="Wingdings" panose="05000000000000000000" pitchFamily="2" charset="2"/>
              <a:buChar char="l"/>
            </a:pPr>
            <a:endParaRPr lang="en-US" sz="1800" b="1" dirty="0"/>
          </a:p>
          <a:p>
            <a:pPr>
              <a:spcBef>
                <a:spcPct val="20000"/>
              </a:spcBef>
              <a:buClr>
                <a:schemeClr val="tx1"/>
              </a:buClr>
              <a:buSzPct val="70000"/>
              <a:buFont typeface="Wingdings" panose="05000000000000000000" pitchFamily="2" charset="2"/>
              <a:buChar char="l"/>
            </a:pPr>
            <a:endParaRPr lang="en-US" sz="1800" b="1" dirty="0"/>
          </a:p>
          <a:p>
            <a:pPr>
              <a:spcBef>
                <a:spcPct val="20000"/>
              </a:spcBef>
              <a:buClr>
                <a:schemeClr val="tx1"/>
              </a:buClr>
              <a:buSzPct val="70000"/>
              <a:buFont typeface="Wingdings" panose="05000000000000000000" pitchFamily="2" charset="2"/>
              <a:buChar char="l"/>
            </a:pPr>
            <a:endParaRPr lang="en-US" sz="1800" b="1" dirty="0"/>
          </a:p>
          <a:p>
            <a:pPr>
              <a:spcBef>
                <a:spcPct val="20000"/>
              </a:spcBef>
              <a:buClr>
                <a:schemeClr val="tx1"/>
              </a:buClr>
              <a:buSzPct val="70000"/>
              <a:buFont typeface="Wingdings" panose="05000000000000000000" pitchFamily="2" charset="2"/>
              <a:buChar char="l"/>
            </a:pPr>
            <a:r>
              <a:rPr lang="zh-CN" altLang="en-US" sz="1800" b="1" dirty="0"/>
              <a:t>默认对所有的方法进行校验，对指定方法校验的话使用以下校验文件命名</a:t>
            </a:r>
            <a:r>
              <a:rPr lang="en-US" altLang="zh-CN" sz="1800" b="1" dirty="0"/>
              <a:t>:</a:t>
            </a:r>
            <a:endParaRPr lang="en-US" altLang="zh-CN" sz="1800" b="1" dirty="0"/>
          </a:p>
          <a:p>
            <a:pPr>
              <a:spcBef>
                <a:spcPct val="20000"/>
              </a:spcBef>
              <a:buClr>
                <a:schemeClr val="tx1"/>
              </a:buClr>
              <a:buSzPct val="70000"/>
            </a:pPr>
            <a:r>
              <a:rPr lang="en-US" sz="1800" b="1" dirty="0"/>
              <a:t>      </a:t>
            </a:r>
            <a:r>
              <a:rPr lang="en-US" altLang="zh-CN" sz="1800" b="1" dirty="0">
                <a:solidFill>
                  <a:srgbClr val="FF0000"/>
                </a:solidFill>
              </a:rPr>
              <a:t>ActionClassName-ActionName-validation.xml</a:t>
            </a:r>
            <a:endParaRPr lang="en-US" altLang="zh-CN" sz="1600" b="1" dirty="0"/>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3517" y="1292578"/>
            <a:ext cx="5715000" cy="318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7"/>
          <p:cNvSpPr>
            <a:spLocks noChangeArrowheads="1"/>
          </p:cNvSpPr>
          <p:nvPr/>
        </p:nvSpPr>
        <p:spPr bwMode="auto">
          <a:xfrm>
            <a:off x="6871406" y="2435578"/>
            <a:ext cx="1857375" cy="1214438"/>
          </a:xfrm>
          <a:prstGeom prst="rect">
            <a:avLst/>
          </a:prstGeom>
          <a:solidFill>
            <a:schemeClr val="accent1"/>
          </a:solidFill>
          <a:ln w="9525">
            <a:solidFill>
              <a:schemeClr val="tx1"/>
            </a:solidFill>
            <a:miter lim="800000"/>
          </a:ln>
        </p:spPr>
        <p:txBody>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pPr>
            <a:r>
              <a:rPr lang="zh-CN" altLang="en-US" sz="1600">
                <a:solidFill>
                  <a:schemeClr val="bg1"/>
                </a:solidFill>
              </a:rPr>
              <a:t>这里指定的</a:t>
            </a:r>
            <a:endParaRPr lang="en-US" sz="1600">
              <a:solidFill>
                <a:schemeClr val="bg1"/>
              </a:solidFill>
            </a:endParaRPr>
          </a:p>
          <a:p>
            <a:pPr eaLnBrk="1" hangingPunct="1">
              <a:lnSpc>
                <a:spcPct val="90000"/>
              </a:lnSpc>
              <a:spcBef>
                <a:spcPct val="20000"/>
              </a:spcBef>
              <a:buClr>
                <a:schemeClr val="tx1"/>
              </a:buClr>
              <a:buSzPct val="70000"/>
            </a:pPr>
            <a:r>
              <a:rPr lang="en-US" altLang="zh-CN" sz="1600">
                <a:solidFill>
                  <a:schemeClr val="bg1"/>
                </a:solidFill>
              </a:rPr>
              <a:t>ActionName</a:t>
            </a:r>
            <a:r>
              <a:rPr lang="zh-CN" altLang="en-US" sz="1600">
                <a:solidFill>
                  <a:schemeClr val="bg1"/>
                </a:solidFill>
              </a:rPr>
              <a:t>是请</a:t>
            </a:r>
            <a:endParaRPr lang="en-US" sz="1600">
              <a:solidFill>
                <a:schemeClr val="bg1"/>
              </a:solidFill>
            </a:endParaRPr>
          </a:p>
          <a:p>
            <a:pPr eaLnBrk="1" hangingPunct="1">
              <a:lnSpc>
                <a:spcPct val="90000"/>
              </a:lnSpc>
              <a:spcBef>
                <a:spcPct val="20000"/>
              </a:spcBef>
              <a:buClr>
                <a:schemeClr val="tx1"/>
              </a:buClr>
              <a:buSzPct val="70000"/>
            </a:pPr>
            <a:r>
              <a:rPr lang="zh-CN" altLang="en-US" sz="1600">
                <a:solidFill>
                  <a:schemeClr val="bg1"/>
                </a:solidFill>
              </a:rPr>
              <a:t>求的</a:t>
            </a:r>
            <a:r>
              <a:rPr lang="en-US" altLang="zh-CN" sz="1600">
                <a:solidFill>
                  <a:schemeClr val="bg1"/>
                </a:solidFill>
              </a:rPr>
              <a:t>Action</a:t>
            </a:r>
            <a:r>
              <a:rPr lang="zh-CN" altLang="en-US" sz="1600">
                <a:solidFill>
                  <a:schemeClr val="bg1"/>
                </a:solidFill>
              </a:rPr>
              <a:t>名，不</a:t>
            </a:r>
            <a:endParaRPr lang="en-US" sz="1600">
              <a:solidFill>
                <a:schemeClr val="bg1"/>
              </a:solidFill>
            </a:endParaRPr>
          </a:p>
          <a:p>
            <a:pPr eaLnBrk="1" hangingPunct="1">
              <a:lnSpc>
                <a:spcPct val="90000"/>
              </a:lnSpc>
              <a:spcBef>
                <a:spcPct val="20000"/>
              </a:spcBef>
              <a:buClr>
                <a:schemeClr val="tx1"/>
              </a:buClr>
              <a:buSzPct val="70000"/>
            </a:pPr>
            <a:r>
              <a:rPr lang="zh-CN" altLang="en-US" sz="1600">
                <a:solidFill>
                  <a:schemeClr val="bg1"/>
                </a:solidFill>
              </a:rPr>
              <a:t>带</a:t>
            </a:r>
            <a:r>
              <a:rPr lang="en-US" altLang="zh-CN" sz="1600">
                <a:solidFill>
                  <a:schemeClr val="bg1"/>
                </a:solidFill>
              </a:rPr>
              <a:t>.action</a:t>
            </a:r>
            <a:r>
              <a:rPr lang="zh-CN" altLang="en-US" sz="1600">
                <a:solidFill>
                  <a:schemeClr val="bg1"/>
                </a:solidFill>
              </a:rPr>
              <a:t>后缀！</a:t>
            </a:r>
            <a:endParaRPr lang="zh-CN" altLang="en-US" sz="1600">
              <a:solidFill>
                <a:schemeClr val="bg1"/>
              </a:solidFill>
            </a:endParaRPr>
          </a:p>
        </p:txBody>
      </p:sp>
      <p:sp>
        <p:nvSpPr>
          <p:cNvPr id="7" name="Rectangle 8"/>
          <p:cNvSpPr>
            <a:spLocks noChangeArrowheads="1"/>
          </p:cNvSpPr>
          <p:nvPr/>
        </p:nvSpPr>
        <p:spPr bwMode="auto">
          <a:xfrm>
            <a:off x="4603662" y="1526216"/>
            <a:ext cx="4535488" cy="287337"/>
          </a:xfrm>
          <a:prstGeom prst="rect">
            <a:avLst/>
          </a:prstGeom>
          <a:solidFill>
            <a:schemeClr val="accent1"/>
          </a:solidFill>
          <a:ln w="9525">
            <a:solidFill>
              <a:schemeClr val="tx1"/>
            </a:solidFill>
            <a:miter lim="800000"/>
          </a:ln>
        </p:spPr>
        <p:txBody>
          <a:bodyPr wrap="none" anchor="ct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chemeClr val="bg1"/>
                </a:solidFill>
              </a:rPr>
              <a:t>ValidateAction-validateAction_regist-validation.xml</a:t>
            </a:r>
            <a:endParaRPr lang="zh-CN" altLang="en-US" sz="1400">
              <a:solidFill>
                <a:schemeClr val="bg1"/>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Struts2</a:t>
            </a:r>
            <a:r>
              <a:rPr lang="zh-CN" altLang="en-US" dirty="0"/>
              <a:t>内置的数据校验</a:t>
            </a:r>
            <a:r>
              <a:rPr lang="zh-CN" altLang="en-US" dirty="0" smtClean="0"/>
              <a:t>器</a:t>
            </a:r>
            <a:endParaRPr lang="zh-CN" altLang="en-US" dirty="0"/>
          </a:p>
        </p:txBody>
      </p:sp>
      <p:sp>
        <p:nvSpPr>
          <p:cNvPr id="5" name="Rectangle 6"/>
          <p:cNvSpPr>
            <a:spLocks noChangeArrowheads="1"/>
          </p:cNvSpPr>
          <p:nvPr/>
        </p:nvSpPr>
        <p:spPr bwMode="auto">
          <a:xfrm>
            <a:off x="496183" y="1116012"/>
            <a:ext cx="8174037" cy="5228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a:spcBef>
                <a:spcPct val="20000"/>
              </a:spcBef>
              <a:buClr>
                <a:schemeClr val="tx1"/>
              </a:buClr>
              <a:buSzPct val="70000"/>
              <a:buFont typeface="Wingdings" panose="05000000000000000000" pitchFamily="2" charset="2"/>
              <a:buChar char="l"/>
            </a:pPr>
            <a:r>
              <a:rPr lang="en-US" altLang="zh-CN" sz="1800" b="1" dirty="0"/>
              <a:t>xwork-core-2.1.6.jar</a:t>
            </a:r>
            <a:r>
              <a:rPr lang="zh-CN" altLang="en-US" sz="1800" b="1" dirty="0"/>
              <a:t>中</a:t>
            </a:r>
            <a:endParaRPr lang="en-US" sz="1800" b="1" dirty="0"/>
          </a:p>
          <a:p>
            <a:pPr>
              <a:spcBef>
                <a:spcPct val="20000"/>
              </a:spcBef>
              <a:buClr>
                <a:schemeClr val="tx1"/>
              </a:buClr>
              <a:buSzPct val="70000"/>
            </a:pPr>
            <a:r>
              <a:rPr lang="en-US" sz="1800" b="1" dirty="0"/>
              <a:t>      </a:t>
            </a:r>
            <a:r>
              <a:rPr lang="en-US" altLang="zh-CN" sz="1600" dirty="0"/>
              <a:t>\com\opensymphony\xwork2\validator\validators\default.xml</a:t>
            </a:r>
            <a:r>
              <a:rPr lang="zh-CN" altLang="en-US" sz="1600" dirty="0"/>
              <a:t>中声明的校验器</a:t>
            </a:r>
            <a:endParaRPr lang="en-US" sz="1600" b="1" dirty="0"/>
          </a:p>
          <a:p>
            <a:pPr>
              <a:spcBef>
                <a:spcPct val="20000"/>
              </a:spcBef>
              <a:buClr>
                <a:schemeClr val="tx1"/>
              </a:buClr>
              <a:buSzPct val="70000"/>
              <a:buFont typeface="Wingdings" panose="05000000000000000000" pitchFamily="2" charset="2"/>
              <a:buChar char="l"/>
            </a:pPr>
            <a:endParaRPr lang="en-US" sz="1800" b="1" dirty="0"/>
          </a:p>
          <a:p>
            <a:pPr>
              <a:spcBef>
                <a:spcPct val="20000"/>
              </a:spcBef>
              <a:buClr>
                <a:schemeClr val="tx1"/>
              </a:buClr>
              <a:buSzPct val="70000"/>
              <a:buFont typeface="Wingdings" panose="05000000000000000000" pitchFamily="2" charset="2"/>
              <a:buChar char="l"/>
            </a:pPr>
            <a:endParaRPr lang="en-US" sz="1800" b="1" dirty="0"/>
          </a:p>
          <a:p>
            <a:pPr>
              <a:spcBef>
                <a:spcPct val="20000"/>
              </a:spcBef>
              <a:buClr>
                <a:schemeClr val="tx1"/>
              </a:buClr>
              <a:buSzPct val="70000"/>
              <a:buFont typeface="Wingdings" panose="05000000000000000000" pitchFamily="2" charset="2"/>
              <a:buChar char="l"/>
            </a:pPr>
            <a:endParaRPr lang="en-US" sz="1800" b="1" dirty="0"/>
          </a:p>
          <a:p>
            <a:pPr>
              <a:spcBef>
                <a:spcPct val="20000"/>
              </a:spcBef>
              <a:buClr>
                <a:schemeClr val="tx1"/>
              </a:buClr>
              <a:buSzPct val="70000"/>
              <a:buFont typeface="Wingdings" panose="05000000000000000000" pitchFamily="2" charset="2"/>
              <a:buChar char="l"/>
            </a:pPr>
            <a:endParaRPr lang="en-US" sz="1800" b="1" dirty="0"/>
          </a:p>
          <a:p>
            <a:pPr>
              <a:spcBef>
                <a:spcPct val="20000"/>
              </a:spcBef>
              <a:buClr>
                <a:schemeClr val="tx1"/>
              </a:buClr>
              <a:buSzPct val="70000"/>
              <a:buFont typeface="Wingdings" panose="05000000000000000000" pitchFamily="2" charset="2"/>
              <a:buChar char="l"/>
            </a:pPr>
            <a:endParaRPr lang="en-US" sz="1800" b="1" dirty="0"/>
          </a:p>
          <a:p>
            <a:pPr>
              <a:spcBef>
                <a:spcPct val="20000"/>
              </a:spcBef>
              <a:buClr>
                <a:schemeClr val="tx1"/>
              </a:buClr>
              <a:buSzPct val="70000"/>
              <a:buFont typeface="Wingdings" panose="05000000000000000000" pitchFamily="2" charset="2"/>
              <a:buChar char="l"/>
            </a:pPr>
            <a:endParaRPr lang="en-US" sz="1800" b="1" dirty="0"/>
          </a:p>
          <a:p>
            <a:pPr>
              <a:spcBef>
                <a:spcPct val="20000"/>
              </a:spcBef>
              <a:buClr>
                <a:schemeClr val="tx1"/>
              </a:buClr>
              <a:buSzPct val="70000"/>
            </a:pPr>
            <a:endParaRPr lang="en-US" sz="1800" b="1" dirty="0" smtClean="0"/>
          </a:p>
          <a:p>
            <a:pPr>
              <a:spcBef>
                <a:spcPct val="20000"/>
              </a:spcBef>
              <a:buClr>
                <a:schemeClr val="tx1"/>
              </a:buClr>
              <a:buSzPct val="70000"/>
            </a:pPr>
            <a:endParaRPr lang="en-US" sz="1800" b="1" dirty="0"/>
          </a:p>
          <a:p>
            <a:pPr>
              <a:spcBef>
                <a:spcPct val="20000"/>
              </a:spcBef>
              <a:buClr>
                <a:schemeClr val="tx1"/>
              </a:buClr>
              <a:buSzPct val="70000"/>
            </a:pPr>
            <a:endParaRPr lang="en-US" sz="1800" b="1" dirty="0" smtClean="0"/>
          </a:p>
          <a:p>
            <a:pPr>
              <a:spcBef>
                <a:spcPct val="20000"/>
              </a:spcBef>
              <a:buClr>
                <a:schemeClr val="tx1"/>
              </a:buClr>
              <a:buSzPct val="70000"/>
            </a:pPr>
            <a:endParaRPr lang="en-US" sz="1800" b="1" dirty="0" smtClean="0"/>
          </a:p>
          <a:p>
            <a:pPr>
              <a:spcBef>
                <a:spcPct val="20000"/>
              </a:spcBef>
              <a:buClr>
                <a:schemeClr val="tx1"/>
              </a:buClr>
              <a:buSzPct val="70000"/>
            </a:pPr>
            <a:endParaRPr lang="en-US" sz="1800" b="1" dirty="0"/>
          </a:p>
          <a:p>
            <a:pPr>
              <a:spcBef>
                <a:spcPct val="20000"/>
              </a:spcBef>
              <a:buClr>
                <a:schemeClr val="tx1"/>
              </a:buClr>
              <a:buSzPct val="70000"/>
              <a:buFont typeface="Wingdings" panose="05000000000000000000" pitchFamily="2" charset="2"/>
              <a:buChar char="l"/>
            </a:pPr>
            <a:r>
              <a:rPr lang="zh-CN" altLang="en-US" sz="1800" b="1" dirty="0"/>
              <a:t>如何配置校验器</a:t>
            </a:r>
            <a:r>
              <a:rPr lang="en-US" altLang="zh-CN" sz="1800" b="1" dirty="0"/>
              <a:t>?</a:t>
            </a:r>
            <a:endParaRPr lang="en-US" altLang="zh-CN" sz="1800" b="1" dirty="0"/>
          </a:p>
          <a:p>
            <a:pPr>
              <a:spcBef>
                <a:spcPct val="20000"/>
              </a:spcBef>
              <a:buClr>
                <a:schemeClr val="tx1"/>
              </a:buClr>
              <a:buSzPct val="70000"/>
            </a:pPr>
            <a:r>
              <a:rPr lang="en-US" sz="1800" b="1" dirty="0"/>
              <a:t>      </a:t>
            </a:r>
            <a:r>
              <a:rPr lang="zh-CN" altLang="en-US" sz="1800" dirty="0"/>
              <a:t>直接</a:t>
            </a:r>
            <a:r>
              <a:rPr lang="en-US" altLang="zh-CN" sz="1800" dirty="0"/>
              <a:t>API</a:t>
            </a:r>
            <a:r>
              <a:rPr lang="zh-CN" altLang="en-US" sz="1800" dirty="0"/>
              <a:t>中查看校验器即可在文档中查看到</a:t>
            </a:r>
            <a:r>
              <a:rPr lang="en-US" altLang="zh-CN" sz="1800" dirty="0"/>
              <a:t>XML</a:t>
            </a:r>
            <a:r>
              <a:rPr lang="zh-CN" altLang="en-US" sz="1800" dirty="0"/>
              <a:t>的配置校验方式拷贝即可。</a:t>
            </a:r>
            <a:endParaRPr lang="en-US" sz="1800" dirty="0"/>
          </a:p>
          <a:p>
            <a:pPr>
              <a:spcBef>
                <a:spcPct val="20000"/>
              </a:spcBef>
              <a:buClr>
                <a:schemeClr val="tx1"/>
              </a:buClr>
              <a:buSzPct val="70000"/>
            </a:pPr>
            <a:endParaRPr lang="en-US" sz="1800" b="1" dirty="0"/>
          </a:p>
          <a:p>
            <a:pPr>
              <a:spcBef>
                <a:spcPct val="20000"/>
              </a:spcBef>
              <a:buClr>
                <a:schemeClr val="tx1"/>
              </a:buClr>
              <a:buSzPct val="70000"/>
            </a:pPr>
            <a:r>
              <a:rPr lang="en-US" sz="1600" b="1" dirty="0"/>
              <a:t>          </a:t>
            </a:r>
            <a:endParaRPr lang="en-US" sz="1600" b="1" dirty="0"/>
          </a:p>
        </p:txBody>
      </p:sp>
      <p:pic>
        <p:nvPicPr>
          <p:cNvPr id="8" name="图片 7"/>
          <p:cNvPicPr>
            <a:picLocks noChangeAspect="1"/>
          </p:cNvPicPr>
          <p:nvPr/>
        </p:nvPicPr>
        <p:blipFill>
          <a:blip r:embed="rId1"/>
          <a:stretch>
            <a:fillRect/>
          </a:stretch>
        </p:blipFill>
        <p:spPr>
          <a:xfrm>
            <a:off x="339634" y="2001503"/>
            <a:ext cx="8507745" cy="2854995"/>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Struts2</a:t>
            </a:r>
            <a:r>
              <a:rPr lang="zh-CN" altLang="en-US" dirty="0"/>
              <a:t>内置的数据校验器</a:t>
            </a:r>
            <a:r>
              <a:rPr lang="en-US" altLang="zh-CN" dirty="0"/>
              <a:t>(</a:t>
            </a:r>
            <a:r>
              <a:rPr lang="zh-CN" altLang="en-US" dirty="0"/>
              <a:t>详解</a:t>
            </a:r>
            <a:r>
              <a:rPr lang="en-US" altLang="zh-CN" dirty="0" smtClean="0"/>
              <a:t>)</a:t>
            </a:r>
            <a:endParaRPr lang="zh-CN" altLang="en-US" dirty="0"/>
          </a:p>
        </p:txBody>
      </p:sp>
      <p:sp>
        <p:nvSpPr>
          <p:cNvPr id="4" name="Rectangle 6"/>
          <p:cNvSpPr>
            <a:spLocks noChangeArrowheads="1"/>
          </p:cNvSpPr>
          <p:nvPr/>
        </p:nvSpPr>
        <p:spPr bwMode="auto">
          <a:xfrm>
            <a:off x="586493" y="991834"/>
            <a:ext cx="8174037" cy="518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a:spcBef>
                <a:spcPct val="20000"/>
              </a:spcBef>
              <a:buClr>
                <a:schemeClr val="tx1"/>
              </a:buClr>
              <a:buSzPct val="70000"/>
            </a:pPr>
            <a:r>
              <a:rPr lang="en-US" altLang="zh-CN" sz="1800" b="1" dirty="0">
                <a:solidFill>
                  <a:srgbClr val="FF0000"/>
                </a:solidFill>
              </a:rPr>
              <a:t>required: </a:t>
            </a:r>
            <a:endParaRPr lang="en-US" altLang="zh-CN" sz="1800" b="1" dirty="0" smtClean="0">
              <a:solidFill>
                <a:srgbClr val="FF0000"/>
              </a:solidFill>
            </a:endParaRPr>
          </a:p>
          <a:p>
            <a:pPr>
              <a:spcBef>
                <a:spcPct val="20000"/>
              </a:spcBef>
              <a:buClr>
                <a:schemeClr val="tx1"/>
              </a:buClr>
              <a:buSzPct val="70000"/>
            </a:pPr>
            <a:r>
              <a:rPr lang="en-US" altLang="zh-CN" sz="1800" b="1" dirty="0">
                <a:solidFill>
                  <a:srgbClr val="FF0000"/>
                </a:solidFill>
              </a:rPr>
              <a:t>	</a:t>
            </a:r>
            <a:r>
              <a:rPr lang="zh-CN" altLang="en-US" sz="1800" b="1" dirty="0" smtClean="0"/>
              <a:t>确保</a:t>
            </a:r>
            <a:r>
              <a:rPr lang="zh-CN" altLang="en-US" sz="1800" b="1" dirty="0"/>
              <a:t>某给定字段的值不是空值 </a:t>
            </a:r>
            <a:r>
              <a:rPr lang="en-US" altLang="zh-CN" sz="1800" b="1" dirty="0"/>
              <a:t>null</a:t>
            </a:r>
            <a:endParaRPr lang="en-US" altLang="zh-CN" sz="1800" b="1" dirty="0"/>
          </a:p>
          <a:p>
            <a:pPr>
              <a:spcBef>
                <a:spcPct val="20000"/>
              </a:spcBef>
              <a:buClr>
                <a:schemeClr val="tx1"/>
              </a:buClr>
              <a:buSzPct val="70000"/>
            </a:pPr>
            <a:r>
              <a:rPr lang="en-US" altLang="zh-CN" sz="1800" b="1" dirty="0">
                <a:solidFill>
                  <a:srgbClr val="FF0000"/>
                </a:solidFill>
              </a:rPr>
              <a:t>requiredstring: </a:t>
            </a:r>
            <a:endParaRPr lang="en-US" altLang="zh-CN" sz="1800" b="1" dirty="0" smtClean="0">
              <a:solidFill>
                <a:srgbClr val="FF0000"/>
              </a:solidFill>
            </a:endParaRPr>
          </a:p>
          <a:p>
            <a:pPr>
              <a:spcBef>
                <a:spcPct val="20000"/>
              </a:spcBef>
              <a:buClr>
                <a:schemeClr val="tx1"/>
              </a:buClr>
              <a:buSzPct val="70000"/>
            </a:pPr>
            <a:r>
              <a:rPr lang="en-US" altLang="zh-CN" sz="1800" b="1" dirty="0">
                <a:solidFill>
                  <a:srgbClr val="FF0000"/>
                </a:solidFill>
              </a:rPr>
              <a:t>	</a:t>
            </a:r>
            <a:r>
              <a:rPr lang="zh-CN" altLang="en-US" sz="1800" b="1" dirty="0" smtClean="0"/>
              <a:t>确保</a:t>
            </a:r>
            <a:r>
              <a:rPr lang="zh-CN" altLang="en-US" sz="1800" b="1" dirty="0"/>
              <a:t>某给定字段的值既不是空值 </a:t>
            </a:r>
            <a:r>
              <a:rPr lang="en-US" altLang="zh-CN" sz="1800" b="1" dirty="0"/>
              <a:t>null, </a:t>
            </a:r>
            <a:r>
              <a:rPr lang="zh-CN" altLang="en-US" sz="1800" b="1" dirty="0"/>
              <a:t>也不是空白</a:t>
            </a:r>
            <a:r>
              <a:rPr lang="en-US" altLang="zh-CN" sz="1800" b="1" dirty="0"/>
              <a:t>. </a:t>
            </a:r>
            <a:endParaRPr lang="en-US" altLang="zh-CN" sz="1800" b="1" dirty="0"/>
          </a:p>
          <a:p>
            <a:pPr>
              <a:spcBef>
                <a:spcPct val="20000"/>
              </a:spcBef>
              <a:buClr>
                <a:schemeClr val="tx1"/>
              </a:buClr>
              <a:buSzPct val="70000"/>
            </a:pPr>
            <a:r>
              <a:rPr lang="en-US" sz="1800" b="1" dirty="0"/>
              <a:t>     </a:t>
            </a:r>
            <a:r>
              <a:rPr lang="en-US" altLang="zh-CN" sz="1600" dirty="0"/>
              <a:t>trim </a:t>
            </a:r>
            <a:r>
              <a:rPr lang="zh-CN" altLang="en-US" sz="1600" dirty="0"/>
              <a:t>参数</a:t>
            </a:r>
            <a:r>
              <a:rPr lang="en-US" altLang="zh-CN" sz="1600" dirty="0"/>
              <a:t>. </a:t>
            </a:r>
            <a:r>
              <a:rPr lang="zh-CN" altLang="en-US" sz="1600" dirty="0"/>
              <a:t>默认为 </a:t>
            </a:r>
            <a:r>
              <a:rPr lang="en-US" altLang="zh-CN" sz="1600" dirty="0"/>
              <a:t>true, </a:t>
            </a:r>
            <a:r>
              <a:rPr lang="zh-CN" altLang="en-US" sz="1600" dirty="0"/>
              <a:t>表示 </a:t>
            </a:r>
            <a:r>
              <a:rPr lang="en-US" altLang="zh-CN" sz="1600" dirty="0"/>
              <a:t>struts </a:t>
            </a:r>
            <a:r>
              <a:rPr lang="zh-CN" altLang="en-US" sz="1600" dirty="0"/>
              <a:t>在验证该字段值之前先剔除前后空格</a:t>
            </a:r>
            <a:r>
              <a:rPr lang="en-US" altLang="zh-CN" sz="1600" dirty="0"/>
              <a:t>. </a:t>
            </a:r>
            <a:endParaRPr lang="en-US" altLang="zh-CN" sz="1600" dirty="0"/>
          </a:p>
          <a:p>
            <a:pPr>
              <a:spcBef>
                <a:spcPct val="20000"/>
              </a:spcBef>
              <a:buClr>
                <a:schemeClr val="tx1"/>
              </a:buClr>
              <a:buSzPct val="70000"/>
            </a:pPr>
            <a:r>
              <a:rPr lang="en-US" altLang="zh-CN" sz="1800" b="1" dirty="0">
                <a:solidFill>
                  <a:srgbClr val="FF0000"/>
                </a:solidFill>
              </a:rPr>
              <a:t>stringlength: </a:t>
            </a:r>
            <a:r>
              <a:rPr lang="zh-CN" altLang="en-US" sz="1800" b="1" dirty="0"/>
              <a:t>验证一个非空的字段值是不是有足够的长度</a:t>
            </a:r>
            <a:r>
              <a:rPr lang="en-US" altLang="zh-CN" sz="1800" b="1" dirty="0"/>
              <a:t>. </a:t>
            </a:r>
            <a:endParaRPr lang="en-US" altLang="zh-CN" sz="1800" b="1" dirty="0"/>
          </a:p>
          <a:p>
            <a:pPr>
              <a:spcBef>
                <a:spcPct val="20000"/>
              </a:spcBef>
              <a:buClr>
                <a:schemeClr val="tx1"/>
              </a:buClr>
              <a:buSzPct val="70000"/>
            </a:pPr>
            <a:r>
              <a:rPr lang="en-US" sz="1600" dirty="0"/>
              <a:t>      </a:t>
            </a:r>
            <a:r>
              <a:rPr lang="en-US" altLang="zh-CN" sz="1600" dirty="0"/>
              <a:t>minLength: </a:t>
            </a:r>
            <a:r>
              <a:rPr lang="zh-CN" altLang="en-US" sz="1600" dirty="0"/>
              <a:t>相关字段的最小长度</a:t>
            </a:r>
            <a:r>
              <a:rPr lang="en-US" altLang="zh-CN" sz="1600" dirty="0"/>
              <a:t>. </a:t>
            </a:r>
            <a:r>
              <a:rPr lang="zh-CN" altLang="en-US" sz="1600" dirty="0"/>
              <a:t>若没有给出这个参数</a:t>
            </a:r>
            <a:r>
              <a:rPr lang="en-US" altLang="zh-CN" sz="1600" dirty="0"/>
              <a:t>, </a:t>
            </a:r>
            <a:r>
              <a:rPr lang="zh-CN" altLang="en-US" sz="1600" dirty="0"/>
              <a:t>该字段将没有最小长度限制</a:t>
            </a:r>
            <a:endParaRPr lang="zh-CN" altLang="en-US" sz="1600" dirty="0"/>
          </a:p>
          <a:p>
            <a:pPr>
              <a:spcBef>
                <a:spcPct val="20000"/>
              </a:spcBef>
              <a:buClr>
                <a:schemeClr val="tx1"/>
              </a:buClr>
              <a:buSzPct val="70000"/>
            </a:pPr>
            <a:r>
              <a:rPr lang="en-US" altLang="zh-CN" sz="1600" dirty="0"/>
              <a:t>      maxLength:</a:t>
            </a:r>
            <a:r>
              <a:rPr lang="zh-CN" altLang="en-US" sz="1600" dirty="0"/>
              <a:t>相关字段的最大长度</a:t>
            </a:r>
            <a:r>
              <a:rPr lang="en-US" altLang="zh-CN" sz="1600" dirty="0"/>
              <a:t>. </a:t>
            </a:r>
            <a:r>
              <a:rPr lang="zh-CN" altLang="en-US" sz="1600" dirty="0"/>
              <a:t>若没有给出这个参数</a:t>
            </a:r>
            <a:r>
              <a:rPr lang="en-US" altLang="zh-CN" sz="1600" dirty="0"/>
              <a:t>, </a:t>
            </a:r>
            <a:r>
              <a:rPr lang="zh-CN" altLang="en-US" sz="1600" dirty="0"/>
              <a:t>该字段将没有最大长度限制</a:t>
            </a:r>
            <a:endParaRPr lang="zh-CN" altLang="en-US" sz="1600" dirty="0"/>
          </a:p>
          <a:p>
            <a:pPr>
              <a:spcBef>
                <a:spcPct val="20000"/>
              </a:spcBef>
              <a:buClr>
                <a:schemeClr val="tx1"/>
              </a:buClr>
              <a:buSzPct val="70000"/>
            </a:pPr>
            <a:r>
              <a:rPr lang="en-US" altLang="zh-CN" sz="1600" dirty="0"/>
              <a:t>      trim: </a:t>
            </a:r>
            <a:r>
              <a:rPr lang="zh-CN" altLang="en-US" sz="1600" dirty="0"/>
              <a:t>在验证之前是否去除前后空格</a:t>
            </a:r>
            <a:endParaRPr lang="zh-CN" altLang="en-US" sz="1600" dirty="0"/>
          </a:p>
          <a:p>
            <a:pPr>
              <a:spcBef>
                <a:spcPct val="20000"/>
              </a:spcBef>
              <a:buClr>
                <a:schemeClr val="tx1"/>
              </a:buClr>
              <a:buSzPct val="70000"/>
            </a:pPr>
            <a:r>
              <a:rPr lang="en-US" altLang="zh-CN" sz="1800" b="1" dirty="0">
                <a:solidFill>
                  <a:srgbClr val="FF0000"/>
                </a:solidFill>
              </a:rPr>
              <a:t>int: </a:t>
            </a:r>
            <a:r>
              <a:rPr lang="zh-CN" altLang="en-US" sz="1800" b="1" dirty="0"/>
              <a:t>检查给定字段的值是否可以被转换为一个整数且在一定范围</a:t>
            </a:r>
            <a:endParaRPr lang="zh-CN" altLang="en-US" sz="1800" b="1" dirty="0"/>
          </a:p>
          <a:p>
            <a:pPr>
              <a:spcBef>
                <a:spcPct val="20000"/>
              </a:spcBef>
              <a:buClr>
                <a:schemeClr val="tx1"/>
              </a:buClr>
              <a:buSzPct val="70000"/>
            </a:pPr>
            <a:r>
              <a:rPr lang="en-US" altLang="zh-CN" sz="1600" dirty="0"/>
              <a:t>      min: </a:t>
            </a:r>
            <a:r>
              <a:rPr lang="zh-CN" altLang="en-US" sz="1600" dirty="0"/>
              <a:t>相关字段的最小值</a:t>
            </a:r>
            <a:r>
              <a:rPr lang="en-US" altLang="zh-CN" sz="1600" dirty="0"/>
              <a:t>. </a:t>
            </a:r>
            <a:r>
              <a:rPr lang="zh-CN" altLang="en-US" sz="1600" dirty="0"/>
              <a:t>若没给出这个参数</a:t>
            </a:r>
            <a:r>
              <a:rPr lang="en-US" altLang="zh-CN" sz="1600" dirty="0"/>
              <a:t>, </a:t>
            </a:r>
            <a:r>
              <a:rPr lang="zh-CN" altLang="en-US" sz="1600" dirty="0"/>
              <a:t>该字段将没有最小值限制</a:t>
            </a:r>
            <a:endParaRPr lang="zh-CN" altLang="en-US" sz="1600" dirty="0"/>
          </a:p>
          <a:p>
            <a:pPr>
              <a:spcBef>
                <a:spcPct val="20000"/>
              </a:spcBef>
              <a:buClr>
                <a:schemeClr val="tx1"/>
              </a:buClr>
              <a:buSzPct val="70000"/>
            </a:pPr>
            <a:r>
              <a:rPr lang="en-US" altLang="zh-CN" sz="1600" dirty="0"/>
              <a:t>      max: </a:t>
            </a:r>
            <a:r>
              <a:rPr lang="zh-CN" altLang="en-US" sz="1600" dirty="0"/>
              <a:t>相关字段的最大值</a:t>
            </a:r>
            <a:r>
              <a:rPr lang="en-US" altLang="zh-CN" sz="1600" dirty="0"/>
              <a:t>. </a:t>
            </a:r>
            <a:r>
              <a:rPr lang="zh-CN" altLang="en-US" sz="1600" dirty="0"/>
              <a:t>若没给出这个参数</a:t>
            </a:r>
            <a:r>
              <a:rPr lang="en-US" altLang="zh-CN" sz="1600" dirty="0"/>
              <a:t>, </a:t>
            </a:r>
            <a:r>
              <a:rPr lang="zh-CN" altLang="en-US" sz="1600" dirty="0"/>
              <a:t>该字段将没有最大值限制</a:t>
            </a:r>
            <a:endParaRPr lang="zh-CN" altLang="en-US" sz="1600" dirty="0"/>
          </a:p>
          <a:p>
            <a:pPr>
              <a:spcBef>
                <a:spcPct val="20000"/>
              </a:spcBef>
              <a:buClr>
                <a:schemeClr val="tx1"/>
              </a:buClr>
              <a:buSzPct val="70000"/>
            </a:pPr>
            <a:r>
              <a:rPr lang="en-US" altLang="zh-CN" sz="1800" b="1" dirty="0">
                <a:solidFill>
                  <a:srgbClr val="FF0000"/>
                </a:solidFill>
              </a:rPr>
              <a:t>date: </a:t>
            </a:r>
            <a:r>
              <a:rPr lang="zh-CN" altLang="en-US" sz="1800" b="1" dirty="0"/>
              <a:t>确保某给定日期字段的值落在一个给定的范围内</a:t>
            </a:r>
            <a:endParaRPr lang="zh-CN" altLang="en-US" sz="1800" b="1" dirty="0"/>
          </a:p>
          <a:p>
            <a:pPr>
              <a:spcBef>
                <a:spcPct val="20000"/>
              </a:spcBef>
              <a:buClr>
                <a:schemeClr val="tx1"/>
              </a:buClr>
              <a:buSzPct val="70000"/>
            </a:pPr>
            <a:r>
              <a:rPr lang="en-US" altLang="zh-CN" sz="1600" dirty="0"/>
              <a:t>      max:</a:t>
            </a:r>
            <a:r>
              <a:rPr lang="zh-CN" altLang="en-US" sz="1600" dirty="0"/>
              <a:t>相关字段的最大值</a:t>
            </a:r>
            <a:r>
              <a:rPr lang="en-US" altLang="zh-CN" sz="1600" dirty="0"/>
              <a:t>. </a:t>
            </a:r>
            <a:r>
              <a:rPr lang="zh-CN" altLang="en-US" sz="1600" dirty="0"/>
              <a:t>若没给出这个参数</a:t>
            </a:r>
            <a:r>
              <a:rPr lang="en-US" altLang="zh-CN" sz="1600" dirty="0"/>
              <a:t>, </a:t>
            </a:r>
            <a:r>
              <a:rPr lang="zh-CN" altLang="en-US" sz="1600" dirty="0"/>
              <a:t>该字段将没有最大值限制</a:t>
            </a:r>
            <a:endParaRPr lang="zh-CN" altLang="en-US" sz="1600" dirty="0"/>
          </a:p>
          <a:p>
            <a:pPr>
              <a:spcBef>
                <a:spcPct val="20000"/>
              </a:spcBef>
              <a:buClr>
                <a:schemeClr val="tx1"/>
              </a:buClr>
              <a:buSzPct val="70000"/>
            </a:pPr>
            <a:r>
              <a:rPr lang="en-US" altLang="zh-CN" sz="1600" dirty="0"/>
              <a:t>      min:</a:t>
            </a:r>
            <a:r>
              <a:rPr lang="zh-CN" altLang="en-US" sz="1600" dirty="0"/>
              <a:t>相关字段的最小值</a:t>
            </a:r>
            <a:r>
              <a:rPr lang="en-US" altLang="zh-CN" sz="1600" dirty="0"/>
              <a:t>. </a:t>
            </a:r>
            <a:r>
              <a:rPr lang="zh-CN" altLang="en-US" sz="1600" dirty="0"/>
              <a:t>若没给出这个参数</a:t>
            </a:r>
            <a:r>
              <a:rPr lang="en-US" altLang="zh-CN" sz="1600" dirty="0"/>
              <a:t>, </a:t>
            </a:r>
            <a:r>
              <a:rPr lang="zh-CN" altLang="en-US" sz="1600" dirty="0"/>
              <a:t>该字段将没有最小值限制</a:t>
            </a:r>
            <a:endParaRPr lang="zh-CN" altLang="en-US" sz="1600" dirty="0"/>
          </a:p>
          <a:p>
            <a:pPr>
              <a:spcBef>
                <a:spcPct val="20000"/>
              </a:spcBef>
              <a:buClr>
                <a:schemeClr val="tx1"/>
              </a:buClr>
              <a:buSzPct val="70000"/>
            </a:pPr>
            <a:r>
              <a:rPr lang="en-US" altLang="zh-CN" sz="1600" b="1" dirty="0"/>
              <a:t>    </a:t>
            </a:r>
            <a:endParaRPr lang="en-US" altLang="zh-CN" sz="1600" b="1"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Struts2</a:t>
            </a:r>
            <a:r>
              <a:rPr lang="zh-CN" altLang="en-US" dirty="0"/>
              <a:t>内置的数据校验器</a:t>
            </a:r>
            <a:r>
              <a:rPr lang="en-US" altLang="zh-CN" dirty="0"/>
              <a:t>(</a:t>
            </a:r>
            <a:r>
              <a:rPr lang="zh-CN" altLang="en-US" dirty="0"/>
              <a:t>详解</a:t>
            </a:r>
            <a:r>
              <a:rPr lang="en-US" altLang="zh-CN" dirty="0" smtClean="0"/>
              <a:t>)</a:t>
            </a:r>
            <a:endParaRPr lang="zh-CN" altLang="en-US" dirty="0"/>
          </a:p>
        </p:txBody>
      </p:sp>
      <p:sp>
        <p:nvSpPr>
          <p:cNvPr id="5" name="Rectangle 6"/>
          <p:cNvSpPr>
            <a:spLocks noChangeArrowheads="1"/>
          </p:cNvSpPr>
          <p:nvPr/>
        </p:nvSpPr>
        <p:spPr bwMode="auto">
          <a:xfrm>
            <a:off x="530050" y="1082147"/>
            <a:ext cx="8174037" cy="504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a:spcBef>
                <a:spcPct val="20000"/>
              </a:spcBef>
              <a:buClr>
                <a:schemeClr val="tx1"/>
              </a:buClr>
              <a:buSzPct val="70000"/>
            </a:pPr>
            <a:r>
              <a:rPr lang="en-US" altLang="zh-CN" sz="1800" b="1" dirty="0">
                <a:solidFill>
                  <a:srgbClr val="FF0000"/>
                </a:solidFill>
              </a:rPr>
              <a:t>email: </a:t>
            </a:r>
            <a:r>
              <a:rPr lang="zh-CN" altLang="en-US" sz="1800" b="1" dirty="0"/>
              <a:t>检查给定 </a:t>
            </a:r>
            <a:r>
              <a:rPr lang="en-US" altLang="zh-CN" sz="1800" b="1" dirty="0"/>
              <a:t>String </a:t>
            </a:r>
            <a:r>
              <a:rPr lang="zh-CN" altLang="en-US" sz="1800" b="1" dirty="0"/>
              <a:t>值是否是一个合法的 </a:t>
            </a:r>
            <a:r>
              <a:rPr lang="en-US" altLang="zh-CN" sz="1800" b="1" dirty="0"/>
              <a:t>email</a:t>
            </a:r>
            <a:endParaRPr lang="en-US" altLang="zh-CN" sz="1800" b="1" dirty="0"/>
          </a:p>
          <a:p>
            <a:pPr>
              <a:spcBef>
                <a:spcPct val="20000"/>
              </a:spcBef>
              <a:buClr>
                <a:schemeClr val="tx1"/>
              </a:buClr>
              <a:buSzPct val="70000"/>
            </a:pPr>
            <a:r>
              <a:rPr lang="en-US" altLang="zh-CN" sz="1800" b="1" dirty="0">
                <a:solidFill>
                  <a:srgbClr val="FF0000"/>
                </a:solidFill>
              </a:rPr>
              <a:t>url: </a:t>
            </a:r>
            <a:r>
              <a:rPr lang="zh-CN" altLang="en-US" sz="1800" b="1" dirty="0"/>
              <a:t>检查给定 </a:t>
            </a:r>
            <a:r>
              <a:rPr lang="en-US" altLang="zh-CN" sz="1800" b="1" dirty="0"/>
              <a:t>String </a:t>
            </a:r>
            <a:r>
              <a:rPr lang="zh-CN" altLang="en-US" sz="1800" b="1" dirty="0"/>
              <a:t>值是否是一个合法的 </a:t>
            </a:r>
            <a:r>
              <a:rPr lang="en-US" altLang="zh-CN" sz="1800" b="1" dirty="0"/>
              <a:t>url</a:t>
            </a:r>
            <a:endParaRPr lang="en-US" altLang="zh-CN" sz="1800" b="1" dirty="0"/>
          </a:p>
          <a:p>
            <a:pPr>
              <a:spcBef>
                <a:spcPct val="20000"/>
              </a:spcBef>
              <a:buClr>
                <a:schemeClr val="tx1"/>
              </a:buClr>
              <a:buSzPct val="70000"/>
            </a:pPr>
            <a:r>
              <a:rPr lang="en-US" altLang="zh-CN" sz="1800" b="1" dirty="0">
                <a:solidFill>
                  <a:srgbClr val="FF0000"/>
                </a:solidFill>
              </a:rPr>
              <a:t>regex: </a:t>
            </a:r>
            <a:r>
              <a:rPr lang="zh-CN" altLang="en-US" sz="1800" b="1" dirty="0"/>
              <a:t>检查某给定字段的值是否与一个给定的正则表达式模式相匹配</a:t>
            </a:r>
            <a:r>
              <a:rPr lang="en-US" altLang="zh-CN" sz="1800" b="1" dirty="0"/>
              <a:t>. </a:t>
            </a:r>
            <a:endParaRPr lang="en-US" altLang="zh-CN" sz="1800" b="1" dirty="0"/>
          </a:p>
          <a:p>
            <a:pPr>
              <a:spcBef>
                <a:spcPct val="20000"/>
              </a:spcBef>
              <a:buClr>
                <a:schemeClr val="tx1"/>
              </a:buClr>
              <a:buSzPct val="70000"/>
            </a:pPr>
            <a:r>
              <a:rPr lang="en-US" sz="1800" b="1" dirty="0"/>
              <a:t>       </a:t>
            </a:r>
            <a:r>
              <a:rPr lang="en-US" altLang="zh-CN" sz="1600" dirty="0"/>
              <a:t>expresssion*: </a:t>
            </a:r>
            <a:r>
              <a:rPr lang="zh-CN" altLang="en-US" sz="1600" dirty="0"/>
              <a:t>用来匹配的正则表达式</a:t>
            </a:r>
            <a:endParaRPr lang="zh-CN" altLang="en-US" sz="1600" dirty="0"/>
          </a:p>
          <a:p>
            <a:pPr>
              <a:spcBef>
                <a:spcPct val="20000"/>
              </a:spcBef>
              <a:buClr>
                <a:schemeClr val="tx1"/>
              </a:buClr>
              <a:buSzPct val="70000"/>
            </a:pPr>
            <a:r>
              <a:rPr lang="en-US" altLang="zh-CN" sz="1600" dirty="0"/>
              <a:t>        caseSensitive: </a:t>
            </a:r>
            <a:r>
              <a:rPr lang="zh-CN" altLang="en-US" sz="1600" dirty="0"/>
              <a:t>是否区分字母的大小写</a:t>
            </a:r>
            <a:r>
              <a:rPr lang="en-US" altLang="zh-CN" sz="1600" dirty="0"/>
              <a:t>. </a:t>
            </a:r>
            <a:r>
              <a:rPr lang="zh-CN" altLang="en-US" sz="1600" dirty="0"/>
              <a:t>默认为 </a:t>
            </a:r>
            <a:r>
              <a:rPr lang="en-US" altLang="zh-CN" sz="1600" dirty="0"/>
              <a:t>true</a:t>
            </a:r>
            <a:endParaRPr lang="en-US" altLang="zh-CN" sz="1600" dirty="0"/>
          </a:p>
          <a:p>
            <a:pPr>
              <a:spcBef>
                <a:spcPct val="20000"/>
              </a:spcBef>
              <a:buClr>
                <a:schemeClr val="tx1"/>
              </a:buClr>
              <a:buSzPct val="70000"/>
            </a:pPr>
            <a:r>
              <a:rPr lang="en-US" sz="1600" dirty="0"/>
              <a:t>        </a:t>
            </a:r>
            <a:r>
              <a:rPr lang="en-US" altLang="zh-CN" sz="1600" dirty="0"/>
              <a:t>trim: </a:t>
            </a:r>
            <a:r>
              <a:rPr lang="zh-CN" altLang="en-US" sz="1600" dirty="0"/>
              <a:t>是否去除前后空格</a:t>
            </a:r>
            <a:r>
              <a:rPr lang="en-US" altLang="zh-CN" sz="1600" dirty="0"/>
              <a:t>. </a:t>
            </a:r>
            <a:r>
              <a:rPr lang="zh-CN" altLang="en-US" sz="1600" dirty="0"/>
              <a:t>默认为 </a:t>
            </a:r>
            <a:r>
              <a:rPr lang="en-US" altLang="zh-CN" sz="1600" dirty="0"/>
              <a:t>true</a:t>
            </a:r>
            <a:endParaRPr lang="en-US" altLang="zh-CN" sz="1600" dirty="0"/>
          </a:p>
          <a:p>
            <a:pPr>
              <a:spcBef>
                <a:spcPct val="20000"/>
              </a:spcBef>
              <a:buClr>
                <a:schemeClr val="tx1"/>
              </a:buClr>
              <a:buSzPct val="70000"/>
            </a:pPr>
            <a:r>
              <a:rPr lang="en-US" altLang="zh-CN" sz="1800" b="1" dirty="0">
                <a:solidFill>
                  <a:srgbClr val="FF0000"/>
                </a:solidFill>
              </a:rPr>
              <a:t>conversion: </a:t>
            </a:r>
            <a:r>
              <a:rPr lang="zh-CN" altLang="en-US" sz="1800" b="1" dirty="0"/>
              <a:t>转换校验器</a:t>
            </a:r>
            <a:r>
              <a:rPr lang="en-US" altLang="zh-CN" sz="1800" b="1" dirty="0"/>
              <a:t>,</a:t>
            </a:r>
            <a:r>
              <a:rPr lang="zh-CN" altLang="en-US" sz="1800" b="1" dirty="0"/>
              <a:t>指定在类型转换失败时</a:t>
            </a:r>
            <a:r>
              <a:rPr lang="en-US" altLang="zh-CN" sz="1800" b="1" dirty="0"/>
              <a:t>,</a:t>
            </a:r>
            <a:r>
              <a:rPr lang="zh-CN" altLang="en-US" sz="1800" b="1" dirty="0"/>
              <a:t>提示的错误信息</a:t>
            </a:r>
            <a:endParaRPr lang="en-US" sz="1800" b="1" dirty="0"/>
          </a:p>
          <a:p>
            <a:pPr>
              <a:spcBef>
                <a:spcPct val="20000"/>
              </a:spcBef>
              <a:buClr>
                <a:schemeClr val="tx1"/>
              </a:buClr>
              <a:buSzPct val="70000"/>
            </a:pPr>
            <a:r>
              <a:rPr lang="en-US" altLang="zh-CN" sz="1800" b="1" dirty="0">
                <a:solidFill>
                  <a:srgbClr val="FF0000"/>
                </a:solidFill>
              </a:rPr>
              <a:t>visitor: </a:t>
            </a:r>
            <a:r>
              <a:rPr lang="zh-CN" altLang="en-US" sz="1800" b="1" dirty="0"/>
              <a:t>用于校验</a:t>
            </a:r>
            <a:r>
              <a:rPr lang="en-US" altLang="zh-CN" sz="1800" b="1" dirty="0"/>
              <a:t>action</a:t>
            </a:r>
            <a:r>
              <a:rPr lang="zh-CN" altLang="en-US" sz="1800" b="1" dirty="0"/>
              <a:t>中的复合属性</a:t>
            </a:r>
            <a:r>
              <a:rPr lang="en-US" altLang="zh-CN" sz="1800" b="1" dirty="0"/>
              <a:t>,</a:t>
            </a:r>
            <a:r>
              <a:rPr lang="zh-CN" altLang="en-US" sz="1800" b="1" dirty="0"/>
              <a:t>它指定一个校验文件用于校验复合属性中的属性</a:t>
            </a:r>
            <a:endParaRPr lang="en-US" sz="1800" b="1" dirty="0"/>
          </a:p>
          <a:p>
            <a:pPr>
              <a:spcBef>
                <a:spcPct val="20000"/>
              </a:spcBef>
              <a:buClr>
                <a:schemeClr val="tx1"/>
              </a:buClr>
              <a:buSzPct val="70000"/>
            </a:pPr>
            <a:r>
              <a:rPr lang="en-US" altLang="zh-CN" sz="1800" b="1" dirty="0">
                <a:solidFill>
                  <a:srgbClr val="FF0000"/>
                </a:solidFill>
              </a:rPr>
              <a:t>expression: </a:t>
            </a:r>
            <a:r>
              <a:rPr lang="en-US" altLang="zh-CN" sz="1800" b="1" dirty="0"/>
              <a:t>OGNL</a:t>
            </a:r>
            <a:r>
              <a:rPr lang="zh-CN" altLang="en-US" sz="1800" b="1" dirty="0"/>
              <a:t>表达式校验器</a:t>
            </a:r>
            <a:r>
              <a:rPr lang="en-US" altLang="zh-CN" sz="1800" b="1" dirty="0"/>
              <a:t>,expression</a:t>
            </a:r>
            <a:r>
              <a:rPr lang="zh-CN" altLang="en-US" sz="1800" b="1" dirty="0"/>
              <a:t>参数指定</a:t>
            </a:r>
            <a:r>
              <a:rPr lang="en-US" altLang="zh-CN" sz="1800" b="1" dirty="0"/>
              <a:t>ognl</a:t>
            </a:r>
            <a:r>
              <a:rPr lang="zh-CN" altLang="en-US" sz="1800" b="1" dirty="0"/>
              <a:t>表达式</a:t>
            </a:r>
            <a:r>
              <a:rPr lang="en-US" altLang="zh-CN" sz="1800" b="1" dirty="0"/>
              <a:t>,</a:t>
            </a:r>
            <a:r>
              <a:rPr lang="zh-CN" altLang="en-US" sz="1800" b="1" dirty="0"/>
              <a:t>该逻辑表达式基于</a:t>
            </a:r>
            <a:r>
              <a:rPr lang="en-US" altLang="zh-CN" sz="1800" b="1" dirty="0"/>
              <a:t>ValueStack</a:t>
            </a:r>
            <a:r>
              <a:rPr lang="zh-CN" altLang="en-US" sz="1800" b="1" dirty="0"/>
              <a:t>进行求值</a:t>
            </a:r>
            <a:r>
              <a:rPr lang="en-US" altLang="zh-CN" sz="1800" b="1" dirty="0"/>
              <a:t>,</a:t>
            </a:r>
            <a:r>
              <a:rPr lang="zh-CN" altLang="en-US" sz="1800" b="1" dirty="0"/>
              <a:t>返回</a:t>
            </a:r>
            <a:r>
              <a:rPr lang="en-US" altLang="zh-CN" sz="1800" b="1" dirty="0"/>
              <a:t>true</a:t>
            </a:r>
            <a:r>
              <a:rPr lang="zh-CN" altLang="en-US" sz="1800" b="1" dirty="0"/>
              <a:t>时校验通过</a:t>
            </a:r>
            <a:r>
              <a:rPr lang="en-US" altLang="zh-CN" sz="1800" b="1" dirty="0"/>
              <a:t>,</a:t>
            </a:r>
            <a:r>
              <a:rPr lang="zh-CN" altLang="en-US" sz="1800" b="1" dirty="0"/>
              <a:t>否则不通过</a:t>
            </a:r>
            <a:r>
              <a:rPr lang="en-US" altLang="zh-CN" sz="1800" b="1" dirty="0"/>
              <a:t>,</a:t>
            </a:r>
            <a:r>
              <a:rPr lang="zh-CN" altLang="en-US" sz="1800" b="1" dirty="0"/>
              <a:t>该校验器不可用在字段校验器风格的配置中</a:t>
            </a:r>
            <a:endParaRPr lang="en-US" sz="1800" b="1" dirty="0"/>
          </a:p>
          <a:p>
            <a:pPr>
              <a:spcBef>
                <a:spcPct val="20000"/>
              </a:spcBef>
              <a:buClr>
                <a:schemeClr val="tx1"/>
              </a:buClr>
              <a:buSzPct val="70000"/>
            </a:pPr>
            <a:r>
              <a:rPr lang="en-US" altLang="zh-CN" sz="1800" b="1" dirty="0">
                <a:solidFill>
                  <a:srgbClr val="FF0000"/>
                </a:solidFill>
              </a:rPr>
              <a:t>double: </a:t>
            </a:r>
            <a:r>
              <a:rPr lang="zh-CN" altLang="en-US" sz="1800" b="1" dirty="0"/>
              <a:t>双精度浮点数校验器</a:t>
            </a:r>
            <a:r>
              <a:rPr lang="en-US" altLang="zh-CN" sz="1800" b="1" dirty="0"/>
              <a:t>,</a:t>
            </a:r>
            <a:r>
              <a:rPr lang="zh-CN" altLang="en-US" sz="1800" b="1" dirty="0"/>
              <a:t>要求</a:t>
            </a:r>
            <a:r>
              <a:rPr lang="en-US" altLang="zh-CN" sz="1800" b="1" dirty="0"/>
              <a:t>field</a:t>
            </a:r>
            <a:r>
              <a:rPr lang="zh-CN" altLang="en-US" sz="1800" b="1" dirty="0"/>
              <a:t>的双精度浮点数必须在指定范围内</a:t>
            </a:r>
            <a:r>
              <a:rPr lang="en-US" altLang="zh-CN" sz="1800" b="1" dirty="0"/>
              <a:t>,min</a:t>
            </a:r>
            <a:r>
              <a:rPr lang="zh-CN" altLang="en-US" sz="1800" b="1" dirty="0"/>
              <a:t>指定最小值</a:t>
            </a:r>
            <a:r>
              <a:rPr lang="en-US" altLang="zh-CN" sz="1800" b="1" dirty="0"/>
              <a:t>,max</a:t>
            </a:r>
            <a:r>
              <a:rPr lang="zh-CN" altLang="en-US" sz="1800" b="1" dirty="0"/>
              <a:t>指定最大值</a:t>
            </a:r>
            <a:r>
              <a:rPr lang="en-US" sz="1600" b="1" dirty="0"/>
              <a:t>          </a:t>
            </a:r>
            <a:endParaRPr lang="en-US" sz="1600"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Dispatcher</a:t>
            </a:r>
            <a:r>
              <a:rPr lang="en-US" altLang="zh-CN" dirty="0"/>
              <a:t>(</a:t>
            </a:r>
            <a:r>
              <a:rPr lang="zh-CN" altLang="en-US" dirty="0"/>
              <a:t>源码剖析</a:t>
            </a:r>
            <a:r>
              <a:rPr lang="en-US" altLang="zh-CN" dirty="0"/>
              <a:t>)</a:t>
            </a:r>
            <a:r>
              <a:rPr lang="en-US" altLang="zh-CN" dirty="0" smtClean="0"/>
              <a:t> </a:t>
            </a:r>
            <a:endParaRPr lang="zh-CN" altLang="en-US" dirty="0"/>
          </a:p>
        </p:txBody>
      </p:sp>
      <p:sp>
        <p:nvSpPr>
          <p:cNvPr id="3" name="内容占位符 2"/>
          <p:cNvSpPr>
            <a:spLocks noGrp="1"/>
          </p:cNvSpPr>
          <p:nvPr>
            <p:ph idx="1"/>
          </p:nvPr>
        </p:nvSpPr>
        <p:spPr/>
        <p:txBody>
          <a:bodyPr/>
          <a:lstStyle/>
          <a:p>
            <a:r>
              <a:rPr lang="zh-CN" altLang="en-US" dirty="0" smtClean="0"/>
              <a:t>实例化</a:t>
            </a:r>
            <a:r>
              <a:rPr lang="en-US" altLang="zh-CN" dirty="0" smtClean="0"/>
              <a:t>Dispatcher</a:t>
            </a:r>
            <a:endParaRPr lang="en-US" altLang="zh-CN" dirty="0" smtClean="0"/>
          </a:p>
          <a:p>
            <a:endParaRPr lang="en-US" altLang="zh-CN" dirty="0"/>
          </a:p>
          <a:p>
            <a:endParaRPr lang="en-US" altLang="zh-CN" dirty="0" smtClean="0"/>
          </a:p>
          <a:p>
            <a:pPr lvl="1"/>
            <a:endParaRPr lang="en-US" altLang="zh-CN" dirty="0" smtClean="0"/>
          </a:p>
          <a:p>
            <a:pPr lvl="1"/>
            <a:r>
              <a:rPr lang="zh-CN" altLang="en-US" dirty="0" smtClean="0"/>
              <a:t>创建</a:t>
            </a:r>
            <a:r>
              <a:rPr lang="en-US" altLang="zh-CN" dirty="0"/>
              <a:t>Dispatcher</a:t>
            </a:r>
            <a:r>
              <a:rPr lang="zh-CN" altLang="en-US" dirty="0"/>
              <a:t>，会读取 </a:t>
            </a:r>
            <a:r>
              <a:rPr lang="en-US" altLang="zh-CN" dirty="0"/>
              <a:t>filterConfig </a:t>
            </a:r>
            <a:r>
              <a:rPr lang="zh-CN" altLang="en-US" dirty="0"/>
              <a:t>中的配置信息，将配置信息解析出来，封装成为一个</a:t>
            </a:r>
            <a:r>
              <a:rPr lang="en-US" altLang="zh-CN" dirty="0"/>
              <a:t>Map</a:t>
            </a:r>
            <a:r>
              <a:rPr lang="zh-CN" altLang="en-US" dirty="0"/>
              <a:t>，</a:t>
            </a:r>
            <a:r>
              <a:rPr lang="zh-CN" altLang="en-US" dirty="0" smtClean="0"/>
              <a:t>然后</a:t>
            </a:r>
            <a:r>
              <a:rPr lang="zh-CN" altLang="en-US" dirty="0"/>
              <a:t>根据</a:t>
            </a:r>
            <a:r>
              <a:rPr lang="en-US" altLang="zh-CN" dirty="0" smtClean="0"/>
              <a:t>servlet</a:t>
            </a:r>
            <a:r>
              <a:rPr lang="zh-CN" altLang="en-US" dirty="0"/>
              <a:t>上下文和参数</a:t>
            </a:r>
            <a:r>
              <a:rPr lang="en-US" altLang="zh-CN" dirty="0"/>
              <a:t>Map</a:t>
            </a:r>
            <a:r>
              <a:rPr lang="zh-CN" altLang="en-US" dirty="0"/>
              <a:t>构造</a:t>
            </a:r>
            <a:r>
              <a:rPr lang="en-US" altLang="zh-CN" dirty="0"/>
              <a:t>Dispatcher </a:t>
            </a:r>
            <a:endParaRPr lang="en-US" altLang="zh-CN" dirty="0"/>
          </a:p>
          <a:p>
            <a:endParaRPr lang="zh-CN" altLang="en-US" dirty="0"/>
          </a:p>
        </p:txBody>
      </p:sp>
      <p:pic>
        <p:nvPicPr>
          <p:cNvPr id="4" name="图片 3"/>
          <p:cNvPicPr>
            <a:picLocks noChangeAspect="1"/>
          </p:cNvPicPr>
          <p:nvPr/>
        </p:nvPicPr>
        <p:blipFill>
          <a:blip r:embed="rId1">
            <a:extLst>
              <a:ext uri="{BEBA8EAE-BF5A-486C-A8C5-ECC9F3942E4B}">
                <a14:imgProps xmlns:a14="http://schemas.microsoft.com/office/drawing/2010/main">
                  <a14:imgLayer r:embed="rId2">
                    <a14:imgEffect>
                      <a14:colorTemperature colorTemp="7200"/>
                    </a14:imgEffect>
                  </a14:imgLayer>
                </a14:imgProps>
              </a:ext>
            </a:extLst>
          </a:blip>
          <a:stretch>
            <a:fillRect/>
          </a:stretch>
        </p:blipFill>
        <p:spPr>
          <a:xfrm>
            <a:off x="946373" y="1425114"/>
            <a:ext cx="6476190" cy="1095238"/>
          </a:xfrm>
          <a:prstGeom prst="rect">
            <a:avLst/>
          </a:prstGeom>
        </p:spPr>
      </p:pic>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946373" y="3472173"/>
            <a:ext cx="7923809" cy="1990476"/>
          </a:xfrm>
          <a:prstGeom prst="rect">
            <a:avLst/>
          </a:prstGeom>
        </p:spPr>
      </p:pic>
      <p:cxnSp>
        <p:nvCxnSpPr>
          <p:cNvPr id="8" name="直接连接符 7"/>
          <p:cNvCxnSpPr/>
          <p:nvPr/>
        </p:nvCxnSpPr>
        <p:spPr>
          <a:xfrm>
            <a:off x="3917244" y="1873956"/>
            <a:ext cx="326248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428044" y="2054578"/>
            <a:ext cx="1800578" cy="564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Struts2</a:t>
            </a:r>
            <a:r>
              <a:rPr lang="zh-CN" altLang="en-US" dirty="0"/>
              <a:t>内置的数据校验器校验规则</a:t>
            </a:r>
            <a:r>
              <a:rPr lang="zh-CN" altLang="en-US" dirty="0" smtClean="0"/>
              <a:t>配置</a:t>
            </a:r>
            <a:endParaRPr lang="zh-CN" altLang="en-US" dirty="0"/>
          </a:p>
        </p:txBody>
      </p:sp>
      <p:sp>
        <p:nvSpPr>
          <p:cNvPr id="4" name="TextBox 4"/>
          <p:cNvSpPr txBox="1">
            <a:spLocks noChangeArrowheads="1"/>
          </p:cNvSpPr>
          <p:nvPr/>
        </p:nvSpPr>
        <p:spPr bwMode="auto">
          <a:xfrm>
            <a:off x="669218" y="1118836"/>
            <a:ext cx="7929563"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u"/>
            </a:pPr>
            <a:r>
              <a:rPr lang="en-US" altLang="zh-CN" sz="1600" b="1" dirty="0">
                <a:solidFill>
                  <a:srgbClr val="FF0000"/>
                </a:solidFill>
              </a:rPr>
              <a:t> required  </a:t>
            </a:r>
            <a:r>
              <a:rPr lang="zh-CN" altLang="en-US" sz="1600" b="1" dirty="0">
                <a:solidFill>
                  <a:srgbClr val="FF0000"/>
                </a:solidFill>
              </a:rPr>
              <a:t>必填校验器</a:t>
            </a:r>
            <a:endParaRPr lang="en-US" sz="1600" b="1" dirty="0">
              <a:solidFill>
                <a:srgbClr val="FF0000"/>
              </a:solidFill>
            </a:endParaRPr>
          </a:p>
          <a:p>
            <a:pPr eaLnBrk="1" hangingPunct="1">
              <a:lnSpc>
                <a:spcPct val="90000"/>
              </a:lnSpc>
              <a:spcBef>
                <a:spcPct val="20000"/>
              </a:spcBef>
              <a:buClr>
                <a:schemeClr val="tx1"/>
              </a:buClr>
              <a:buSzPct val="70000"/>
              <a:buFont typeface="Wingdings" panose="05000000000000000000" pitchFamily="2" charset="2"/>
              <a:buNone/>
            </a:pPr>
            <a:r>
              <a:rPr lang="en-US" altLang="zh-CN" sz="1400" dirty="0"/>
              <a:t>&lt;field-validator type="required"&gt;</a:t>
            </a:r>
            <a:endParaRPr lang="en-US" altLang="zh-CN" sz="1400" dirty="0"/>
          </a:p>
          <a:p>
            <a:pPr eaLnBrk="1" hangingPunct="1">
              <a:lnSpc>
                <a:spcPct val="90000"/>
              </a:lnSpc>
              <a:spcBef>
                <a:spcPct val="20000"/>
              </a:spcBef>
              <a:buClr>
                <a:schemeClr val="tx1"/>
              </a:buClr>
              <a:buSzPct val="70000"/>
              <a:buFont typeface="Wingdings" panose="05000000000000000000" pitchFamily="2" charset="2"/>
              <a:buNone/>
            </a:pPr>
            <a:r>
              <a:rPr lang="en-US" sz="1400" dirty="0"/>
              <a:t>       </a:t>
            </a:r>
            <a:r>
              <a:rPr lang="en-US" altLang="zh-CN" sz="1400" dirty="0"/>
              <a:t>&lt;message&gt;</a:t>
            </a:r>
            <a:r>
              <a:rPr lang="zh-CN" altLang="en-US" sz="1400" dirty="0"/>
              <a:t>性别不能为空</a:t>
            </a:r>
            <a:r>
              <a:rPr lang="en-US" altLang="zh-CN" sz="1400" dirty="0"/>
              <a:t>!&lt;/message&gt;</a:t>
            </a:r>
            <a:endParaRPr lang="en-US" altLang="zh-CN" sz="1400" dirty="0"/>
          </a:p>
          <a:p>
            <a:pPr eaLnBrk="1" hangingPunct="1">
              <a:lnSpc>
                <a:spcPct val="90000"/>
              </a:lnSpc>
              <a:spcBef>
                <a:spcPct val="20000"/>
              </a:spcBef>
              <a:buClr>
                <a:schemeClr val="tx1"/>
              </a:buClr>
              <a:buSzPct val="70000"/>
              <a:buFont typeface="Wingdings" panose="05000000000000000000" pitchFamily="2" charset="2"/>
              <a:buNone/>
            </a:pPr>
            <a:r>
              <a:rPr lang="en-US" altLang="zh-CN" sz="1400" dirty="0"/>
              <a:t>&lt;/field-validator&gt;</a:t>
            </a:r>
            <a:endParaRPr lang="en-US" altLang="zh-CN" sz="1400" dirty="0">
              <a:solidFill>
                <a:srgbClr val="FF0000"/>
              </a:solidFill>
            </a:endParaRPr>
          </a:p>
          <a:p>
            <a:pPr eaLnBrk="1" hangingPunct="1">
              <a:lnSpc>
                <a:spcPct val="90000"/>
              </a:lnSpc>
              <a:spcBef>
                <a:spcPct val="20000"/>
              </a:spcBef>
              <a:buClr>
                <a:schemeClr val="tx1"/>
              </a:buClr>
              <a:buSzPct val="70000"/>
              <a:buFont typeface="Wingdings" panose="05000000000000000000" pitchFamily="2" charset="2"/>
              <a:buChar char="u"/>
            </a:pPr>
            <a:r>
              <a:rPr lang="en-US" altLang="zh-CN" sz="1600" b="1" dirty="0">
                <a:solidFill>
                  <a:srgbClr val="FF0000"/>
                </a:solidFill>
              </a:rPr>
              <a:t> requiredstring  </a:t>
            </a:r>
            <a:r>
              <a:rPr lang="zh-CN" altLang="en-US" sz="1600" b="1" dirty="0">
                <a:solidFill>
                  <a:srgbClr val="FF0000"/>
                </a:solidFill>
              </a:rPr>
              <a:t>必填字符串校验器</a:t>
            </a:r>
            <a:endParaRPr lang="en-US" sz="1600" b="1" dirty="0">
              <a:solidFill>
                <a:srgbClr val="FF0000"/>
              </a:solidFill>
            </a:endParaRPr>
          </a:p>
          <a:p>
            <a:pPr eaLnBrk="1" hangingPunct="1">
              <a:lnSpc>
                <a:spcPct val="90000"/>
              </a:lnSpc>
              <a:spcBef>
                <a:spcPct val="20000"/>
              </a:spcBef>
              <a:buClr>
                <a:schemeClr val="tx1"/>
              </a:buClr>
              <a:buSzPct val="70000"/>
              <a:buFont typeface="Wingdings" panose="05000000000000000000" pitchFamily="2" charset="2"/>
              <a:buNone/>
            </a:pPr>
            <a:r>
              <a:rPr lang="en-US" altLang="zh-CN" sz="1400" dirty="0"/>
              <a:t>&lt;field-validator type="requiredstring"&gt;</a:t>
            </a:r>
            <a:endParaRPr lang="en-US" altLang="zh-CN" sz="1400" dirty="0"/>
          </a:p>
          <a:p>
            <a:pPr eaLnBrk="1" hangingPunct="1">
              <a:lnSpc>
                <a:spcPct val="90000"/>
              </a:lnSpc>
              <a:spcBef>
                <a:spcPct val="20000"/>
              </a:spcBef>
              <a:buClr>
                <a:schemeClr val="tx1"/>
              </a:buClr>
              <a:buSzPct val="70000"/>
              <a:buFont typeface="Wingdings" panose="05000000000000000000" pitchFamily="2" charset="2"/>
              <a:buNone/>
            </a:pPr>
            <a:r>
              <a:rPr lang="en-US" sz="1400" dirty="0"/>
              <a:t>       </a:t>
            </a:r>
            <a:r>
              <a:rPr lang="en-US" altLang="zh-CN" sz="1400" dirty="0"/>
              <a:t>&lt;param name="trim"&gt;true&lt;/param&gt;</a:t>
            </a:r>
            <a:endParaRPr lang="en-US" altLang="zh-CN" sz="1400" dirty="0"/>
          </a:p>
          <a:p>
            <a:pPr eaLnBrk="1" hangingPunct="1">
              <a:lnSpc>
                <a:spcPct val="90000"/>
              </a:lnSpc>
              <a:spcBef>
                <a:spcPct val="20000"/>
              </a:spcBef>
              <a:buClr>
                <a:schemeClr val="tx1"/>
              </a:buClr>
              <a:buSzPct val="70000"/>
              <a:buFont typeface="Wingdings" panose="05000000000000000000" pitchFamily="2" charset="2"/>
              <a:buNone/>
            </a:pPr>
            <a:r>
              <a:rPr lang="en-US" sz="1400" dirty="0"/>
              <a:t>       </a:t>
            </a:r>
            <a:r>
              <a:rPr lang="en-US" altLang="zh-CN" sz="1400" dirty="0"/>
              <a:t>&lt;message&gt;</a:t>
            </a:r>
            <a:r>
              <a:rPr lang="zh-CN" altLang="en-US" sz="1400" dirty="0"/>
              <a:t>用户名不能为空</a:t>
            </a:r>
            <a:r>
              <a:rPr lang="en-US" altLang="zh-CN" sz="1400" dirty="0"/>
              <a:t>!&lt;/message&gt;</a:t>
            </a:r>
            <a:endParaRPr lang="en-US" altLang="zh-CN" sz="1400" dirty="0"/>
          </a:p>
          <a:p>
            <a:pPr eaLnBrk="1" hangingPunct="1">
              <a:lnSpc>
                <a:spcPct val="90000"/>
              </a:lnSpc>
              <a:spcBef>
                <a:spcPct val="20000"/>
              </a:spcBef>
              <a:buClr>
                <a:schemeClr val="tx1"/>
              </a:buClr>
              <a:buSzPct val="70000"/>
              <a:buFont typeface="Wingdings" panose="05000000000000000000" pitchFamily="2" charset="2"/>
              <a:buNone/>
            </a:pPr>
            <a:r>
              <a:rPr lang="en-US" altLang="zh-CN" sz="1400" dirty="0"/>
              <a:t>&lt;/field-validator&gt;</a:t>
            </a:r>
            <a:endParaRPr lang="en-US" altLang="zh-CN" sz="1400" dirty="0"/>
          </a:p>
          <a:p>
            <a:pPr eaLnBrk="1" hangingPunct="1">
              <a:lnSpc>
                <a:spcPct val="90000"/>
              </a:lnSpc>
              <a:spcBef>
                <a:spcPct val="20000"/>
              </a:spcBef>
              <a:buClr>
                <a:schemeClr val="tx1"/>
              </a:buClr>
              <a:buSzPct val="70000"/>
              <a:buFont typeface="Wingdings" panose="05000000000000000000" pitchFamily="2" charset="2"/>
              <a:buChar char="u"/>
            </a:pPr>
            <a:r>
              <a:rPr lang="en-US" sz="1600" b="1" dirty="0">
                <a:solidFill>
                  <a:srgbClr val="FF0000"/>
                </a:solidFill>
              </a:rPr>
              <a:t> </a:t>
            </a:r>
            <a:r>
              <a:rPr lang="en-US" altLang="zh-CN" sz="1600" b="1" dirty="0">
                <a:solidFill>
                  <a:srgbClr val="FF0000"/>
                </a:solidFill>
              </a:rPr>
              <a:t>stringlength  </a:t>
            </a:r>
            <a:r>
              <a:rPr lang="zh-CN" altLang="en-US" sz="1600" b="1" dirty="0">
                <a:solidFill>
                  <a:srgbClr val="FF0000"/>
                </a:solidFill>
              </a:rPr>
              <a:t>字符串长度校验器</a:t>
            </a:r>
            <a:endParaRPr lang="en-US" sz="1600" b="1" dirty="0">
              <a:solidFill>
                <a:srgbClr val="FF0000"/>
              </a:solidFill>
            </a:endParaRPr>
          </a:p>
          <a:p>
            <a:pPr eaLnBrk="1" hangingPunct="1">
              <a:lnSpc>
                <a:spcPct val="90000"/>
              </a:lnSpc>
              <a:spcBef>
                <a:spcPct val="20000"/>
              </a:spcBef>
              <a:buClr>
                <a:schemeClr val="tx1"/>
              </a:buClr>
              <a:buSzPct val="70000"/>
              <a:buFont typeface="Wingdings" panose="05000000000000000000" pitchFamily="2" charset="2"/>
              <a:buNone/>
            </a:pPr>
            <a:r>
              <a:rPr lang="en-US" altLang="zh-CN" sz="1400" dirty="0"/>
              <a:t>&lt;field-validator type="stringlength"&gt;</a:t>
            </a:r>
            <a:endParaRPr lang="en-US" altLang="zh-CN" sz="1400" dirty="0"/>
          </a:p>
          <a:p>
            <a:pPr eaLnBrk="1" hangingPunct="1">
              <a:lnSpc>
                <a:spcPct val="90000"/>
              </a:lnSpc>
              <a:spcBef>
                <a:spcPct val="20000"/>
              </a:spcBef>
              <a:buClr>
                <a:schemeClr val="tx1"/>
              </a:buClr>
              <a:buSzPct val="70000"/>
              <a:buFont typeface="Wingdings" panose="05000000000000000000" pitchFamily="2" charset="2"/>
              <a:buNone/>
            </a:pPr>
            <a:r>
              <a:rPr lang="en-US" sz="1400" dirty="0"/>
              <a:t>	</a:t>
            </a:r>
            <a:r>
              <a:rPr lang="en-US" altLang="zh-CN" sz="1400" dirty="0"/>
              <a:t>&lt;param name="maxLength"&gt;10&lt;/param&gt;</a:t>
            </a:r>
            <a:endParaRPr lang="en-US" altLang="zh-CN" sz="1400" dirty="0"/>
          </a:p>
          <a:p>
            <a:pPr eaLnBrk="1" hangingPunct="1">
              <a:lnSpc>
                <a:spcPct val="90000"/>
              </a:lnSpc>
              <a:spcBef>
                <a:spcPct val="20000"/>
              </a:spcBef>
              <a:buClr>
                <a:schemeClr val="tx1"/>
              </a:buClr>
              <a:buSzPct val="70000"/>
              <a:buFont typeface="Wingdings" panose="05000000000000000000" pitchFamily="2" charset="2"/>
              <a:buNone/>
            </a:pPr>
            <a:r>
              <a:rPr lang="en-US" sz="1400" dirty="0"/>
              <a:t>	</a:t>
            </a:r>
            <a:r>
              <a:rPr lang="en-US" altLang="zh-CN" sz="1400" dirty="0"/>
              <a:t>&lt;param name="minLength"&gt;2&lt;/param&gt;</a:t>
            </a:r>
            <a:endParaRPr lang="en-US" altLang="zh-CN" sz="1400" dirty="0"/>
          </a:p>
          <a:p>
            <a:pPr eaLnBrk="1" hangingPunct="1">
              <a:lnSpc>
                <a:spcPct val="90000"/>
              </a:lnSpc>
              <a:spcBef>
                <a:spcPct val="20000"/>
              </a:spcBef>
              <a:buClr>
                <a:schemeClr val="tx1"/>
              </a:buClr>
              <a:buSzPct val="70000"/>
              <a:buFont typeface="Wingdings" panose="05000000000000000000" pitchFamily="2" charset="2"/>
              <a:buNone/>
            </a:pPr>
            <a:r>
              <a:rPr lang="en-US" sz="1400" dirty="0"/>
              <a:t>	</a:t>
            </a:r>
            <a:r>
              <a:rPr lang="en-US" altLang="zh-CN" sz="1400" dirty="0"/>
              <a:t>&lt;param name="trim"&gt;true&lt;/param&gt;</a:t>
            </a:r>
            <a:endParaRPr lang="en-US" altLang="zh-CN" sz="1400" dirty="0"/>
          </a:p>
          <a:p>
            <a:pPr eaLnBrk="1" hangingPunct="1">
              <a:lnSpc>
                <a:spcPct val="90000"/>
              </a:lnSpc>
              <a:spcBef>
                <a:spcPct val="20000"/>
              </a:spcBef>
              <a:buClr>
                <a:schemeClr val="tx1"/>
              </a:buClr>
              <a:buSzPct val="70000"/>
              <a:buFont typeface="Wingdings" panose="05000000000000000000" pitchFamily="2" charset="2"/>
              <a:buNone/>
            </a:pPr>
            <a:r>
              <a:rPr lang="en-US" sz="1400" dirty="0"/>
              <a:t>	</a:t>
            </a:r>
            <a:r>
              <a:rPr lang="en-US" altLang="zh-CN" sz="1400" dirty="0"/>
              <a:t>&lt;message&gt;&lt;![CDATA[</a:t>
            </a:r>
            <a:r>
              <a:rPr lang="zh-CN" altLang="en-US" sz="1400" dirty="0"/>
              <a:t>产品名称应在</a:t>
            </a:r>
            <a:r>
              <a:rPr lang="en-US" altLang="zh-CN" sz="1400" dirty="0"/>
              <a:t>2-10</a:t>
            </a:r>
            <a:r>
              <a:rPr lang="zh-CN" altLang="en-US" sz="1400" dirty="0"/>
              <a:t>个字符之间</a:t>
            </a:r>
            <a:r>
              <a:rPr lang="en-US" altLang="zh-CN" sz="1400" dirty="0"/>
              <a:t>]]&gt;&lt;/message&gt;</a:t>
            </a:r>
            <a:endParaRPr lang="en-US" altLang="zh-CN" sz="1400" dirty="0"/>
          </a:p>
          <a:p>
            <a:pPr eaLnBrk="1" hangingPunct="1">
              <a:lnSpc>
                <a:spcPct val="90000"/>
              </a:lnSpc>
              <a:spcBef>
                <a:spcPct val="20000"/>
              </a:spcBef>
              <a:buClr>
                <a:schemeClr val="tx1"/>
              </a:buClr>
              <a:buSzPct val="70000"/>
              <a:buFont typeface="Wingdings" panose="05000000000000000000" pitchFamily="2" charset="2"/>
              <a:buNone/>
            </a:pPr>
            <a:r>
              <a:rPr lang="en-US" altLang="zh-CN" sz="1400" dirty="0"/>
              <a:t>&lt;/field-validator&gt;</a:t>
            </a:r>
            <a:endParaRPr lang="en-US" altLang="zh-CN" sz="14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Struts2</a:t>
            </a:r>
            <a:r>
              <a:rPr lang="zh-CN" altLang="en-US" dirty="0"/>
              <a:t>内置的数据校验器校验规则配置</a:t>
            </a:r>
            <a:endParaRPr lang="zh-CN" altLang="en-US" dirty="0"/>
          </a:p>
        </p:txBody>
      </p:sp>
      <p:sp>
        <p:nvSpPr>
          <p:cNvPr id="4" name="TextBox 4"/>
          <p:cNvSpPr txBox="1">
            <a:spLocks noChangeArrowheads="1"/>
          </p:cNvSpPr>
          <p:nvPr/>
        </p:nvSpPr>
        <p:spPr bwMode="auto">
          <a:xfrm>
            <a:off x="461161" y="885376"/>
            <a:ext cx="8143875"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u"/>
            </a:pPr>
            <a:r>
              <a:rPr lang="en-US" altLang="zh-CN" sz="1600" b="1" dirty="0">
                <a:solidFill>
                  <a:srgbClr val="FF0000"/>
                </a:solidFill>
              </a:rPr>
              <a:t> int</a:t>
            </a:r>
            <a:r>
              <a:rPr lang="zh-CN" altLang="en-US" sz="1600" b="1" dirty="0">
                <a:solidFill>
                  <a:srgbClr val="FF0000"/>
                </a:solidFill>
              </a:rPr>
              <a:t>   整数校验器</a:t>
            </a:r>
            <a:endParaRPr lang="en-US" sz="1600" b="1" dirty="0">
              <a:solidFill>
                <a:srgbClr val="FF0000"/>
              </a:solidFill>
            </a:endParaRPr>
          </a:p>
          <a:p>
            <a:pPr eaLnBrk="1" hangingPunct="1">
              <a:lnSpc>
                <a:spcPct val="90000"/>
              </a:lnSpc>
              <a:spcBef>
                <a:spcPct val="20000"/>
              </a:spcBef>
              <a:buClr>
                <a:schemeClr val="tx1"/>
              </a:buClr>
              <a:buSzPct val="70000"/>
              <a:buFont typeface="Wingdings" panose="05000000000000000000" pitchFamily="2" charset="2"/>
              <a:buNone/>
            </a:pPr>
            <a:r>
              <a:rPr lang="en-US" altLang="zh-CN" sz="1400" dirty="0"/>
              <a:t>&lt;field-validator type="int"&gt;</a:t>
            </a:r>
            <a:endParaRPr lang="en-US" altLang="zh-CN" sz="1400" dirty="0"/>
          </a:p>
          <a:p>
            <a:pPr eaLnBrk="1" hangingPunct="1">
              <a:lnSpc>
                <a:spcPct val="90000"/>
              </a:lnSpc>
              <a:spcBef>
                <a:spcPct val="20000"/>
              </a:spcBef>
              <a:buClr>
                <a:schemeClr val="tx1"/>
              </a:buClr>
              <a:buSzPct val="70000"/>
              <a:buFont typeface="Wingdings" panose="05000000000000000000" pitchFamily="2" charset="2"/>
              <a:buNone/>
            </a:pPr>
            <a:r>
              <a:rPr lang="en-US" sz="1400" dirty="0"/>
              <a:t>         </a:t>
            </a:r>
            <a:r>
              <a:rPr lang="en-US" altLang="zh-CN" sz="1400" dirty="0"/>
              <a:t>&lt;param name="min"&gt;1&lt;/param&gt;</a:t>
            </a:r>
            <a:endParaRPr lang="en-US" altLang="zh-CN" sz="1400" dirty="0"/>
          </a:p>
          <a:p>
            <a:pPr eaLnBrk="1" hangingPunct="1">
              <a:lnSpc>
                <a:spcPct val="90000"/>
              </a:lnSpc>
              <a:spcBef>
                <a:spcPct val="20000"/>
              </a:spcBef>
              <a:buClr>
                <a:schemeClr val="tx1"/>
              </a:buClr>
              <a:buSzPct val="70000"/>
              <a:buFont typeface="Wingdings" panose="05000000000000000000" pitchFamily="2" charset="2"/>
              <a:buNone/>
            </a:pPr>
            <a:r>
              <a:rPr lang="en-US" sz="1400" dirty="0"/>
              <a:t>         </a:t>
            </a:r>
            <a:r>
              <a:rPr lang="en-US" altLang="zh-CN" sz="1400" dirty="0"/>
              <a:t>&lt;param name="max"&gt;120&lt;/param&gt;</a:t>
            </a:r>
            <a:endParaRPr lang="en-US" altLang="zh-CN" sz="1400" dirty="0"/>
          </a:p>
          <a:p>
            <a:pPr eaLnBrk="1" hangingPunct="1">
              <a:lnSpc>
                <a:spcPct val="90000"/>
              </a:lnSpc>
              <a:spcBef>
                <a:spcPct val="20000"/>
              </a:spcBef>
              <a:buClr>
                <a:schemeClr val="tx1"/>
              </a:buClr>
              <a:buSzPct val="70000"/>
              <a:buFont typeface="Wingdings" panose="05000000000000000000" pitchFamily="2" charset="2"/>
              <a:buNone/>
            </a:pPr>
            <a:r>
              <a:rPr lang="en-US" sz="1400" dirty="0"/>
              <a:t>         </a:t>
            </a:r>
            <a:r>
              <a:rPr lang="en-US" altLang="zh-CN" sz="1400" dirty="0"/>
              <a:t>&lt;message&gt;</a:t>
            </a:r>
            <a:r>
              <a:rPr lang="zh-CN" altLang="en-US" sz="1400" dirty="0"/>
              <a:t>年龄必须在</a:t>
            </a:r>
            <a:r>
              <a:rPr lang="en-US" altLang="zh-CN" sz="1400" dirty="0"/>
              <a:t>1-120</a:t>
            </a:r>
            <a:r>
              <a:rPr lang="zh-CN" altLang="en-US" sz="1400" dirty="0"/>
              <a:t>之间</a:t>
            </a:r>
            <a:r>
              <a:rPr lang="en-US" altLang="zh-CN" sz="1400" dirty="0"/>
              <a:t>&lt;/message&gt;</a:t>
            </a:r>
            <a:endParaRPr lang="en-US" altLang="zh-CN" sz="1400" dirty="0"/>
          </a:p>
          <a:p>
            <a:pPr eaLnBrk="1" hangingPunct="1">
              <a:lnSpc>
                <a:spcPct val="90000"/>
              </a:lnSpc>
              <a:spcBef>
                <a:spcPct val="20000"/>
              </a:spcBef>
              <a:buClr>
                <a:schemeClr val="tx1"/>
              </a:buClr>
              <a:buSzPct val="70000"/>
              <a:buFont typeface="Wingdings" panose="05000000000000000000" pitchFamily="2" charset="2"/>
              <a:buNone/>
            </a:pPr>
            <a:r>
              <a:rPr lang="en-US" altLang="zh-CN" sz="1400" dirty="0"/>
              <a:t>&lt;/field-validator&gt;</a:t>
            </a:r>
            <a:endParaRPr lang="en-US" altLang="zh-CN" sz="1400" dirty="0"/>
          </a:p>
          <a:p>
            <a:pPr eaLnBrk="1" hangingPunct="1">
              <a:lnSpc>
                <a:spcPct val="90000"/>
              </a:lnSpc>
              <a:spcBef>
                <a:spcPct val="20000"/>
              </a:spcBef>
              <a:buClr>
                <a:schemeClr val="tx1"/>
              </a:buClr>
              <a:buSzPct val="70000"/>
              <a:buFont typeface="Wingdings" panose="05000000000000000000" pitchFamily="2" charset="2"/>
              <a:buChar char="u"/>
            </a:pPr>
            <a:r>
              <a:rPr lang="zh-CN" altLang="en-US" sz="1600" b="1" dirty="0">
                <a:solidFill>
                  <a:srgbClr val="FF0000"/>
                </a:solidFill>
              </a:rPr>
              <a:t> 字段</a:t>
            </a:r>
            <a:r>
              <a:rPr lang="en-US" altLang="zh-CN" sz="1600" b="1" dirty="0">
                <a:solidFill>
                  <a:srgbClr val="FF0000"/>
                </a:solidFill>
              </a:rPr>
              <a:t>OGNL</a:t>
            </a:r>
            <a:r>
              <a:rPr lang="zh-CN" altLang="en-US" sz="1600" b="1" dirty="0">
                <a:solidFill>
                  <a:srgbClr val="FF0000"/>
                </a:solidFill>
              </a:rPr>
              <a:t>表达式校验器</a:t>
            </a:r>
            <a:endParaRPr lang="en-US" sz="1600" b="1" dirty="0">
              <a:solidFill>
                <a:srgbClr val="FF0000"/>
              </a:solidFill>
            </a:endParaRPr>
          </a:p>
          <a:p>
            <a:pPr eaLnBrk="1" hangingPunct="1">
              <a:lnSpc>
                <a:spcPct val="90000"/>
              </a:lnSpc>
              <a:spcBef>
                <a:spcPct val="20000"/>
              </a:spcBef>
              <a:buClr>
                <a:schemeClr val="tx1"/>
              </a:buClr>
              <a:buSzPct val="70000"/>
              <a:buFont typeface="Wingdings" panose="05000000000000000000" pitchFamily="2" charset="2"/>
              <a:buNone/>
            </a:pPr>
            <a:r>
              <a:rPr lang="en-US" altLang="zh-CN" sz="1400" dirty="0"/>
              <a:t>&lt;field name="imagefile"&gt;</a:t>
            </a:r>
            <a:endParaRPr lang="en-US" altLang="zh-CN" sz="1400" dirty="0"/>
          </a:p>
          <a:p>
            <a:pPr eaLnBrk="1" hangingPunct="1">
              <a:lnSpc>
                <a:spcPct val="90000"/>
              </a:lnSpc>
              <a:spcBef>
                <a:spcPct val="20000"/>
              </a:spcBef>
              <a:buClr>
                <a:schemeClr val="tx1"/>
              </a:buClr>
              <a:buSzPct val="70000"/>
              <a:buFont typeface="Wingdings" panose="05000000000000000000" pitchFamily="2" charset="2"/>
              <a:buNone/>
            </a:pPr>
            <a:r>
              <a:rPr lang="en-US" sz="1400" dirty="0"/>
              <a:t>         </a:t>
            </a:r>
            <a:r>
              <a:rPr lang="en-US" altLang="zh-CN" sz="1400" dirty="0"/>
              <a:t>&lt;field-validator type="fieldexpression"&gt;</a:t>
            </a:r>
            <a:endParaRPr lang="en-US" altLang="zh-CN" sz="1400" dirty="0"/>
          </a:p>
          <a:p>
            <a:pPr eaLnBrk="1" hangingPunct="1">
              <a:lnSpc>
                <a:spcPct val="90000"/>
              </a:lnSpc>
              <a:spcBef>
                <a:spcPct val="20000"/>
              </a:spcBef>
              <a:buClr>
                <a:schemeClr val="tx1"/>
              </a:buClr>
              <a:buSzPct val="70000"/>
              <a:buFont typeface="Wingdings" panose="05000000000000000000" pitchFamily="2" charset="2"/>
              <a:buNone/>
            </a:pPr>
            <a:r>
              <a:rPr lang="en-US" sz="1400" dirty="0"/>
              <a:t>         </a:t>
            </a:r>
            <a:r>
              <a:rPr lang="en-US" altLang="zh-CN" sz="1400" dirty="0"/>
              <a:t>&lt;param name="expression"&gt;&lt;![CDATA[imagefile.length() &lt;= 0]]&gt;&lt;/param&gt;</a:t>
            </a:r>
            <a:endParaRPr lang="en-US" altLang="zh-CN" sz="1400" dirty="0"/>
          </a:p>
          <a:p>
            <a:pPr eaLnBrk="1" hangingPunct="1">
              <a:lnSpc>
                <a:spcPct val="90000"/>
              </a:lnSpc>
              <a:spcBef>
                <a:spcPct val="20000"/>
              </a:spcBef>
              <a:buClr>
                <a:schemeClr val="tx1"/>
              </a:buClr>
              <a:buSzPct val="70000"/>
              <a:buFont typeface="Wingdings" panose="05000000000000000000" pitchFamily="2" charset="2"/>
              <a:buNone/>
            </a:pPr>
            <a:r>
              <a:rPr lang="en-US" sz="1400" dirty="0"/>
              <a:t>         </a:t>
            </a:r>
            <a:r>
              <a:rPr lang="en-US" altLang="zh-CN" sz="1400" dirty="0"/>
              <a:t>&lt;message&gt;</a:t>
            </a:r>
            <a:r>
              <a:rPr lang="zh-CN" altLang="en-US" sz="1400" dirty="0"/>
              <a:t>文件不能为空</a:t>
            </a:r>
            <a:r>
              <a:rPr lang="en-US" altLang="zh-CN" sz="1400" dirty="0"/>
              <a:t>&lt;/message&gt;</a:t>
            </a:r>
            <a:endParaRPr lang="en-US" altLang="zh-CN" sz="1400" dirty="0"/>
          </a:p>
          <a:p>
            <a:pPr eaLnBrk="1" hangingPunct="1">
              <a:lnSpc>
                <a:spcPct val="90000"/>
              </a:lnSpc>
              <a:spcBef>
                <a:spcPct val="20000"/>
              </a:spcBef>
              <a:buClr>
                <a:schemeClr val="tx1"/>
              </a:buClr>
              <a:buSzPct val="70000"/>
              <a:buFont typeface="Wingdings" panose="05000000000000000000" pitchFamily="2" charset="2"/>
              <a:buNone/>
            </a:pPr>
            <a:r>
              <a:rPr lang="en-US" sz="1400" dirty="0"/>
              <a:t>         </a:t>
            </a:r>
            <a:r>
              <a:rPr lang="en-US" altLang="zh-CN" sz="1400" dirty="0"/>
              <a:t>&lt;/field-validator&gt;</a:t>
            </a:r>
            <a:endParaRPr lang="en-US" altLang="zh-CN" sz="1400" dirty="0"/>
          </a:p>
          <a:p>
            <a:pPr eaLnBrk="1" hangingPunct="1">
              <a:lnSpc>
                <a:spcPct val="90000"/>
              </a:lnSpc>
              <a:spcBef>
                <a:spcPct val="20000"/>
              </a:spcBef>
              <a:buClr>
                <a:schemeClr val="tx1"/>
              </a:buClr>
              <a:buSzPct val="70000"/>
              <a:buFont typeface="Wingdings" panose="05000000000000000000" pitchFamily="2" charset="2"/>
              <a:buNone/>
            </a:pPr>
            <a:r>
              <a:rPr lang="en-US" altLang="zh-CN" sz="1400" dirty="0"/>
              <a:t>&lt;/field&gt;</a:t>
            </a:r>
            <a:endParaRPr lang="en-US" altLang="zh-CN" sz="1400" dirty="0"/>
          </a:p>
        </p:txBody>
      </p:sp>
      <p:sp>
        <p:nvSpPr>
          <p:cNvPr id="5" name="TextBox 4"/>
          <p:cNvSpPr txBox="1">
            <a:spLocks noChangeArrowheads="1"/>
          </p:cNvSpPr>
          <p:nvPr/>
        </p:nvSpPr>
        <p:spPr bwMode="auto">
          <a:xfrm>
            <a:off x="461161" y="4076251"/>
            <a:ext cx="7643813" cy="248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u"/>
            </a:pPr>
            <a:r>
              <a:rPr lang="en-US" altLang="zh-CN" sz="1600" b="1" dirty="0">
                <a:solidFill>
                  <a:srgbClr val="FF0000"/>
                </a:solidFill>
              </a:rPr>
              <a:t> email   </a:t>
            </a:r>
            <a:r>
              <a:rPr lang="zh-CN" altLang="en-US" sz="1600" b="1" dirty="0">
                <a:solidFill>
                  <a:srgbClr val="FF0000"/>
                </a:solidFill>
              </a:rPr>
              <a:t>邮件地址校验器</a:t>
            </a:r>
            <a:endParaRPr lang="en-US" sz="1600" b="1" dirty="0">
              <a:solidFill>
                <a:srgbClr val="FF0000"/>
              </a:solidFill>
            </a:endParaRPr>
          </a:p>
          <a:p>
            <a:pPr eaLnBrk="1" hangingPunct="1">
              <a:lnSpc>
                <a:spcPct val="90000"/>
              </a:lnSpc>
              <a:spcBef>
                <a:spcPct val="20000"/>
              </a:spcBef>
              <a:buClr>
                <a:schemeClr val="tx1"/>
              </a:buClr>
              <a:buSzPct val="70000"/>
              <a:buFont typeface="Wingdings" panose="05000000000000000000" pitchFamily="2" charset="2"/>
              <a:buNone/>
            </a:pPr>
            <a:r>
              <a:rPr lang="en-US" altLang="zh-CN" sz="1400" dirty="0"/>
              <a:t>&lt;field-validator type="email"&gt;</a:t>
            </a:r>
            <a:endParaRPr lang="en-US" altLang="zh-CN" sz="1400" dirty="0"/>
          </a:p>
          <a:p>
            <a:pPr eaLnBrk="1" hangingPunct="1">
              <a:lnSpc>
                <a:spcPct val="90000"/>
              </a:lnSpc>
              <a:spcBef>
                <a:spcPct val="20000"/>
              </a:spcBef>
              <a:buClr>
                <a:schemeClr val="tx1"/>
              </a:buClr>
              <a:buSzPct val="70000"/>
              <a:buFont typeface="Wingdings" panose="05000000000000000000" pitchFamily="2" charset="2"/>
              <a:buNone/>
            </a:pPr>
            <a:r>
              <a:rPr lang="en-US" sz="1400" dirty="0"/>
              <a:t>      </a:t>
            </a:r>
            <a:r>
              <a:rPr lang="en-US" altLang="zh-CN" sz="1400" dirty="0"/>
              <a:t>&lt;message&gt;</a:t>
            </a:r>
            <a:r>
              <a:rPr lang="zh-CN" altLang="en-US" sz="1400" dirty="0"/>
              <a:t>电子邮件地址无效</a:t>
            </a:r>
            <a:r>
              <a:rPr lang="en-US" altLang="zh-CN" sz="1400" dirty="0"/>
              <a:t>&lt;/message&gt;</a:t>
            </a:r>
            <a:endParaRPr lang="en-US" altLang="zh-CN" sz="1400" dirty="0"/>
          </a:p>
          <a:p>
            <a:pPr eaLnBrk="1" hangingPunct="1">
              <a:lnSpc>
                <a:spcPct val="90000"/>
              </a:lnSpc>
              <a:spcBef>
                <a:spcPct val="20000"/>
              </a:spcBef>
              <a:buClr>
                <a:schemeClr val="tx1"/>
              </a:buClr>
              <a:buSzPct val="70000"/>
              <a:buFont typeface="Wingdings" panose="05000000000000000000" pitchFamily="2" charset="2"/>
              <a:buNone/>
            </a:pPr>
            <a:r>
              <a:rPr lang="en-US" altLang="zh-CN" sz="1400" dirty="0"/>
              <a:t>&lt;/field-validator&gt;</a:t>
            </a:r>
            <a:endParaRPr lang="en-US" altLang="zh-CN" sz="1400" dirty="0"/>
          </a:p>
          <a:p>
            <a:pPr eaLnBrk="1" hangingPunct="1">
              <a:lnSpc>
                <a:spcPct val="90000"/>
              </a:lnSpc>
              <a:spcBef>
                <a:spcPct val="20000"/>
              </a:spcBef>
              <a:buClr>
                <a:schemeClr val="tx1"/>
              </a:buClr>
              <a:buSzPct val="70000"/>
              <a:buFont typeface="Wingdings" panose="05000000000000000000" pitchFamily="2" charset="2"/>
              <a:buNone/>
            </a:pPr>
            <a:endParaRPr lang="en-US" sz="1400" dirty="0"/>
          </a:p>
          <a:p>
            <a:pPr eaLnBrk="1" hangingPunct="1">
              <a:lnSpc>
                <a:spcPct val="90000"/>
              </a:lnSpc>
              <a:spcBef>
                <a:spcPct val="20000"/>
              </a:spcBef>
              <a:buClr>
                <a:schemeClr val="tx1"/>
              </a:buClr>
              <a:buSzPct val="70000"/>
              <a:buFont typeface="Wingdings" panose="05000000000000000000" pitchFamily="2" charset="2"/>
              <a:buChar char="u"/>
            </a:pPr>
            <a:r>
              <a:rPr lang="en-US" sz="1600" b="1" dirty="0">
                <a:solidFill>
                  <a:srgbClr val="FF0000"/>
                </a:solidFill>
              </a:rPr>
              <a:t> </a:t>
            </a:r>
            <a:r>
              <a:rPr lang="en-US" altLang="zh-CN" sz="1600" b="1" dirty="0">
                <a:solidFill>
                  <a:srgbClr val="FF0000"/>
                </a:solidFill>
              </a:rPr>
              <a:t>regex  </a:t>
            </a:r>
            <a:r>
              <a:rPr lang="zh-CN" altLang="en-US" sz="1600" b="1" dirty="0">
                <a:solidFill>
                  <a:srgbClr val="FF0000"/>
                </a:solidFill>
              </a:rPr>
              <a:t>正则表达式校验器</a:t>
            </a:r>
            <a:endParaRPr lang="en-US" sz="1600" b="1" dirty="0">
              <a:solidFill>
                <a:srgbClr val="FF0000"/>
              </a:solidFill>
            </a:endParaRPr>
          </a:p>
          <a:p>
            <a:pPr eaLnBrk="1" hangingPunct="1">
              <a:lnSpc>
                <a:spcPct val="90000"/>
              </a:lnSpc>
              <a:spcBef>
                <a:spcPct val="20000"/>
              </a:spcBef>
              <a:buClr>
                <a:schemeClr val="tx1"/>
              </a:buClr>
              <a:buSzPct val="70000"/>
              <a:buFont typeface="Wingdings" panose="05000000000000000000" pitchFamily="2" charset="2"/>
              <a:buNone/>
            </a:pPr>
            <a:r>
              <a:rPr lang="en-US" altLang="zh-CN" sz="1400" dirty="0"/>
              <a:t>&lt;field-validator type="regex"&gt;</a:t>
            </a:r>
            <a:endParaRPr lang="en-US" altLang="zh-CN" sz="1400" dirty="0"/>
          </a:p>
          <a:p>
            <a:pPr eaLnBrk="1" hangingPunct="1">
              <a:lnSpc>
                <a:spcPct val="90000"/>
              </a:lnSpc>
              <a:spcBef>
                <a:spcPct val="20000"/>
              </a:spcBef>
              <a:buClr>
                <a:schemeClr val="tx1"/>
              </a:buClr>
              <a:buSzPct val="70000"/>
              <a:buFont typeface="Wingdings" panose="05000000000000000000" pitchFamily="2" charset="2"/>
              <a:buNone/>
            </a:pPr>
            <a:r>
              <a:rPr lang="en-US" sz="1400" dirty="0"/>
              <a:t>       </a:t>
            </a:r>
            <a:r>
              <a:rPr lang="en-US" altLang="zh-CN" sz="1400" dirty="0"/>
              <a:t>&lt;param name="expression"&gt;&lt;![CDATA[^13\d{9}$]]&gt;&lt;/param&gt;</a:t>
            </a:r>
            <a:endParaRPr lang="en-US" altLang="zh-CN" sz="1400" dirty="0"/>
          </a:p>
          <a:p>
            <a:pPr eaLnBrk="1" hangingPunct="1">
              <a:lnSpc>
                <a:spcPct val="90000"/>
              </a:lnSpc>
              <a:spcBef>
                <a:spcPct val="20000"/>
              </a:spcBef>
              <a:buClr>
                <a:schemeClr val="tx1"/>
              </a:buClr>
              <a:buSzPct val="70000"/>
              <a:buFont typeface="Wingdings" panose="05000000000000000000" pitchFamily="2" charset="2"/>
              <a:buNone/>
            </a:pPr>
            <a:r>
              <a:rPr lang="en-US" sz="1400" dirty="0"/>
              <a:t>       </a:t>
            </a:r>
            <a:r>
              <a:rPr lang="en-US" altLang="zh-CN" sz="1400" dirty="0"/>
              <a:t>&lt;message&gt;</a:t>
            </a:r>
            <a:r>
              <a:rPr lang="zh-CN" altLang="en-US" sz="1400" dirty="0"/>
              <a:t>手机号格式不正确</a:t>
            </a:r>
            <a:r>
              <a:rPr lang="en-US" altLang="zh-CN" sz="1400" dirty="0"/>
              <a:t>!&lt;/message&gt;</a:t>
            </a:r>
            <a:endParaRPr lang="en-US" altLang="zh-CN" sz="1400" dirty="0"/>
          </a:p>
          <a:p>
            <a:pPr eaLnBrk="1" hangingPunct="1">
              <a:lnSpc>
                <a:spcPct val="90000"/>
              </a:lnSpc>
              <a:spcBef>
                <a:spcPct val="20000"/>
              </a:spcBef>
              <a:buClr>
                <a:schemeClr val="tx1"/>
              </a:buClr>
              <a:buSzPct val="70000"/>
              <a:buFont typeface="Wingdings" panose="05000000000000000000" pitchFamily="2" charset="2"/>
              <a:buNone/>
            </a:pPr>
            <a:r>
              <a:rPr lang="en-US" altLang="zh-CN" sz="1400" dirty="0"/>
              <a:t>&lt;/field-validator&gt;</a:t>
            </a:r>
            <a:endParaRPr lang="en-US" altLang="zh-CN" sz="1400"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Struts2</a:t>
            </a:r>
            <a:r>
              <a:rPr lang="zh-CN" altLang="en-US" dirty="0"/>
              <a:t>内置的数据校验器校验规则</a:t>
            </a:r>
            <a:r>
              <a:rPr lang="zh-CN" altLang="en-US" dirty="0" smtClean="0"/>
              <a:t>配置</a:t>
            </a:r>
            <a:endParaRPr lang="zh-CN" altLang="en-US" dirty="0"/>
          </a:p>
        </p:txBody>
      </p:sp>
      <p:sp>
        <p:nvSpPr>
          <p:cNvPr id="4" name="TextBox 4"/>
          <p:cNvSpPr txBox="1">
            <a:spLocks noChangeArrowheads="1"/>
          </p:cNvSpPr>
          <p:nvPr/>
        </p:nvSpPr>
        <p:spPr bwMode="auto">
          <a:xfrm>
            <a:off x="453673" y="1172458"/>
            <a:ext cx="8356600" cy="40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en-US" sz="1600" dirty="0"/>
              <a:t>当为某个</a:t>
            </a:r>
            <a:r>
              <a:rPr lang="en-US" altLang="zh-CN" sz="1600" dirty="0"/>
              <a:t>action</a:t>
            </a:r>
            <a:r>
              <a:rPr lang="zh-CN" altLang="en-US" sz="1600" dirty="0"/>
              <a:t>提供了</a:t>
            </a:r>
            <a:r>
              <a:rPr lang="en-US" altLang="zh-CN" sz="1600" dirty="0">
                <a:solidFill>
                  <a:srgbClr val="FF0000"/>
                </a:solidFill>
              </a:rPr>
              <a:t>ActionClassName-validation.xml</a:t>
            </a:r>
            <a:r>
              <a:rPr lang="zh-CN" altLang="en-US" sz="1600" dirty="0"/>
              <a:t>和</a:t>
            </a:r>
            <a:r>
              <a:rPr lang="en-US" altLang="zh-CN" sz="1600" dirty="0">
                <a:solidFill>
                  <a:srgbClr val="FF0000"/>
                </a:solidFill>
              </a:rPr>
              <a:t>ActionClassName-ActionName-validation.xml</a:t>
            </a:r>
            <a:r>
              <a:rPr lang="zh-CN" altLang="en-US" sz="1600" dirty="0"/>
              <a:t>两种规则的校验文件时，系统按下面顺序寻找校验文件：</a:t>
            </a:r>
            <a:endParaRPr lang="en-US" sz="1600" dirty="0"/>
          </a:p>
          <a:p>
            <a:pPr eaLnBrk="1" hangingPunct="1">
              <a:lnSpc>
                <a:spcPct val="90000"/>
              </a:lnSpc>
              <a:spcBef>
                <a:spcPct val="20000"/>
              </a:spcBef>
              <a:buClr>
                <a:schemeClr val="tx1"/>
              </a:buClr>
              <a:buSzPct val="70000"/>
              <a:buFont typeface="Wingdings" panose="05000000000000000000" pitchFamily="2" charset="2"/>
              <a:buNone/>
            </a:pPr>
            <a:r>
              <a:rPr lang="en-US" altLang="zh-CN" sz="1600" dirty="0" smtClean="0"/>
              <a:t>  1</a:t>
            </a:r>
            <a:r>
              <a:rPr lang="zh-CN" altLang="en-US" sz="1600" dirty="0"/>
              <a:t>、</a:t>
            </a:r>
            <a:r>
              <a:rPr lang="en-US" altLang="zh-CN" sz="1600" dirty="0"/>
              <a:t>AconClassName-validation.xml</a:t>
            </a:r>
            <a:endParaRPr lang="en-US" altLang="zh-CN" sz="1600" dirty="0"/>
          </a:p>
          <a:p>
            <a:pPr eaLnBrk="1" hangingPunct="1">
              <a:lnSpc>
                <a:spcPct val="90000"/>
              </a:lnSpc>
              <a:spcBef>
                <a:spcPct val="20000"/>
              </a:spcBef>
              <a:buClr>
                <a:schemeClr val="tx1"/>
              </a:buClr>
              <a:buSzPct val="70000"/>
              <a:buFont typeface="Wingdings" panose="05000000000000000000" pitchFamily="2" charset="2"/>
              <a:buNone/>
            </a:pPr>
            <a:r>
              <a:rPr lang="en-US" altLang="zh-CN" sz="1600" dirty="0" smtClean="0"/>
              <a:t>  2</a:t>
            </a:r>
            <a:r>
              <a:rPr lang="zh-CN" altLang="en-US" sz="1600" dirty="0"/>
              <a:t>、</a:t>
            </a:r>
            <a:r>
              <a:rPr lang="en-US" altLang="zh-CN" sz="1600" dirty="0"/>
              <a:t>ActionClassName-ActionName-validation.xml</a:t>
            </a:r>
            <a:endParaRPr lang="en-US" altLang="zh-CN" sz="1600" dirty="0"/>
          </a:p>
          <a:p>
            <a:pPr eaLnBrk="1" hangingPunct="1">
              <a:lnSpc>
                <a:spcPct val="90000"/>
              </a:lnSpc>
              <a:spcBef>
                <a:spcPct val="20000"/>
              </a:spcBef>
              <a:buClr>
                <a:schemeClr val="tx1"/>
              </a:buClr>
              <a:buSzPct val="70000"/>
              <a:buFont typeface="Wingdings" panose="05000000000000000000" pitchFamily="2" charset="2"/>
              <a:buNone/>
            </a:pPr>
            <a:r>
              <a:rPr lang="zh-CN" altLang="en-US" sz="1600" dirty="0"/>
              <a:t>系统寻找到第一个校验文件时还会继续搜索后面的校验文件，当搜索到所有校验文件时，会把校验文件里的所有校验规则汇总，然后全部应用于处理方法的校验。如果两个校验文件中指定的校验规则冲突，则只使用后面文件中的校验规则。</a:t>
            </a:r>
            <a:endParaRPr lang="en-US" sz="1600" dirty="0"/>
          </a:p>
          <a:p>
            <a:pPr eaLnBrk="1" hangingPunct="1">
              <a:lnSpc>
                <a:spcPct val="90000"/>
              </a:lnSpc>
              <a:spcBef>
                <a:spcPct val="20000"/>
              </a:spcBef>
              <a:buClr>
                <a:schemeClr val="tx1"/>
              </a:buClr>
              <a:buSzPct val="70000"/>
              <a:buFont typeface="Wingdings" panose="05000000000000000000" pitchFamily="2" charset="2"/>
              <a:buNone/>
            </a:pPr>
            <a:endParaRPr lang="en-US" sz="1600" dirty="0"/>
          </a:p>
          <a:p>
            <a:pPr eaLnBrk="1" hangingPunct="1">
              <a:lnSpc>
                <a:spcPct val="90000"/>
              </a:lnSpc>
              <a:spcBef>
                <a:spcPct val="20000"/>
              </a:spcBef>
              <a:buClr>
                <a:schemeClr val="tx1"/>
              </a:buClr>
              <a:buSzPct val="70000"/>
              <a:buFont typeface="Wingdings" panose="05000000000000000000" pitchFamily="2" charset="2"/>
              <a:buNone/>
            </a:pPr>
            <a:r>
              <a:rPr lang="zh-CN" altLang="en-US" sz="1600" dirty="0"/>
              <a:t>当</a:t>
            </a:r>
            <a:r>
              <a:rPr lang="en-US" altLang="zh-CN" sz="1600" dirty="0"/>
              <a:t>action</a:t>
            </a:r>
            <a:r>
              <a:rPr lang="zh-CN" altLang="en-US" sz="1600" dirty="0"/>
              <a:t>继承了另一个</a:t>
            </a:r>
            <a:r>
              <a:rPr lang="en-US" altLang="zh-CN" sz="1600" dirty="0"/>
              <a:t>action</a:t>
            </a:r>
            <a:r>
              <a:rPr lang="zh-CN" altLang="en-US" sz="1600" dirty="0"/>
              <a:t>，父类</a:t>
            </a:r>
            <a:r>
              <a:rPr lang="en-US" altLang="zh-CN" sz="1600" dirty="0"/>
              <a:t>action</a:t>
            </a:r>
            <a:r>
              <a:rPr lang="zh-CN" altLang="en-US" sz="1600" dirty="0"/>
              <a:t>的校验文件会先被搜索到。假设</a:t>
            </a:r>
            <a:r>
              <a:rPr lang="en-US" altLang="zh-CN" sz="1600" dirty="0"/>
              <a:t>UserAction</a:t>
            </a:r>
            <a:r>
              <a:rPr lang="zh-CN" altLang="en-US" sz="1600" dirty="0"/>
              <a:t>继承</a:t>
            </a:r>
            <a:r>
              <a:rPr lang="en-US" altLang="zh-CN" sz="1600" dirty="0"/>
              <a:t>BaseAction</a:t>
            </a:r>
            <a:r>
              <a:rPr lang="zh-CN" altLang="en-US" sz="1600" dirty="0"/>
              <a:t>，</a:t>
            </a:r>
            <a:r>
              <a:rPr lang="en-US" sz="1600" dirty="0"/>
              <a:t> </a:t>
            </a:r>
            <a:r>
              <a:rPr lang="en-US" altLang="zh-CN" sz="1600" dirty="0"/>
              <a:t>UserAction</a:t>
            </a:r>
            <a:r>
              <a:rPr lang="zh-CN" altLang="en-US" sz="1600" dirty="0"/>
              <a:t>在</a:t>
            </a:r>
            <a:r>
              <a:rPr lang="en-US" altLang="zh-CN" sz="1600" dirty="0"/>
              <a:t>struts.xml</a:t>
            </a:r>
            <a:r>
              <a:rPr lang="zh-CN" altLang="en-US" sz="1600" dirty="0"/>
              <a:t>的配置如下：</a:t>
            </a:r>
            <a:endParaRPr lang="en-US" sz="1600" dirty="0"/>
          </a:p>
          <a:p>
            <a:pPr eaLnBrk="1" hangingPunct="1">
              <a:lnSpc>
                <a:spcPct val="90000"/>
              </a:lnSpc>
              <a:spcBef>
                <a:spcPct val="20000"/>
              </a:spcBef>
              <a:buClr>
                <a:schemeClr val="tx1"/>
              </a:buClr>
              <a:buSzPct val="70000"/>
              <a:buFont typeface="Wingdings" panose="05000000000000000000" pitchFamily="2" charset="2"/>
              <a:buNone/>
            </a:pPr>
            <a:r>
              <a:rPr lang="en-US" altLang="zh-CN" sz="1600" dirty="0"/>
              <a:t>&lt;action name="</a:t>
            </a:r>
            <a:r>
              <a:rPr lang="en-US" altLang="zh-CN" sz="1600" dirty="0">
                <a:solidFill>
                  <a:srgbClr val="C00000"/>
                </a:solidFill>
              </a:rPr>
              <a:t>user</a:t>
            </a:r>
            <a:r>
              <a:rPr lang="en-US" altLang="zh-CN" sz="1600" dirty="0"/>
              <a:t>" class="</a:t>
            </a:r>
            <a:r>
              <a:rPr lang="en-US" altLang="zh-CN" sz="1600" dirty="0" smtClean="0"/>
              <a:t>comzhongzheng.action.UserAction</a:t>
            </a:r>
            <a:r>
              <a:rPr lang="en-US" altLang="zh-CN" sz="1600" dirty="0"/>
              <a:t>" method="{1}"&gt;</a:t>
            </a:r>
            <a:endParaRPr lang="en-US" altLang="zh-CN" sz="1600" dirty="0"/>
          </a:p>
          <a:p>
            <a:pPr eaLnBrk="1" hangingPunct="1">
              <a:lnSpc>
                <a:spcPct val="90000"/>
              </a:lnSpc>
              <a:spcBef>
                <a:spcPct val="20000"/>
              </a:spcBef>
              <a:buClr>
                <a:schemeClr val="tx1"/>
              </a:buClr>
              <a:buSzPct val="70000"/>
              <a:buFont typeface="Wingdings" panose="05000000000000000000" pitchFamily="2" charset="2"/>
              <a:buNone/>
            </a:pPr>
            <a:r>
              <a:rPr lang="en-US" altLang="zh-CN" sz="1600" dirty="0"/>
              <a:t>	.....</a:t>
            </a:r>
            <a:endParaRPr lang="en-US" altLang="zh-CN" sz="1600" dirty="0"/>
          </a:p>
          <a:p>
            <a:pPr eaLnBrk="1" hangingPunct="1">
              <a:lnSpc>
                <a:spcPct val="90000"/>
              </a:lnSpc>
              <a:spcBef>
                <a:spcPct val="20000"/>
              </a:spcBef>
              <a:buClr>
                <a:schemeClr val="tx1"/>
              </a:buClr>
              <a:buSzPct val="70000"/>
              <a:buFont typeface="Wingdings" panose="05000000000000000000" pitchFamily="2" charset="2"/>
              <a:buNone/>
            </a:pPr>
            <a:r>
              <a:rPr lang="en-US" altLang="zh-CN" sz="1600" dirty="0"/>
              <a:t>&lt;/action&gt;</a:t>
            </a:r>
            <a:endParaRPr lang="en-US" altLang="zh-CN" sz="1600" dirty="0"/>
          </a:p>
          <a:p>
            <a:pPr eaLnBrk="1" hangingPunct="1">
              <a:lnSpc>
                <a:spcPct val="90000"/>
              </a:lnSpc>
              <a:spcBef>
                <a:spcPct val="20000"/>
              </a:spcBef>
              <a:buClr>
                <a:schemeClr val="tx1"/>
              </a:buClr>
              <a:buSzPct val="70000"/>
              <a:buFont typeface="Wingdings" panose="05000000000000000000" pitchFamily="2" charset="2"/>
              <a:buNone/>
            </a:pPr>
            <a:r>
              <a:rPr lang="zh-CN" altLang="en-US" sz="1600" dirty="0"/>
              <a:t>访问上面名为</a:t>
            </a:r>
            <a:r>
              <a:rPr lang="en-US" altLang="zh-CN" sz="1600" dirty="0"/>
              <a:t>user</a:t>
            </a:r>
            <a:r>
              <a:rPr lang="zh-CN" altLang="en-US" sz="1600" dirty="0"/>
              <a:t>的</a:t>
            </a:r>
            <a:r>
              <a:rPr lang="en-US" altLang="zh-CN" sz="1600" dirty="0"/>
              <a:t>action</a:t>
            </a:r>
            <a:r>
              <a:rPr lang="zh-CN" altLang="en-US" sz="1600" dirty="0"/>
              <a:t>，系统先搜索到</a:t>
            </a:r>
            <a:r>
              <a:rPr lang="en-US" altLang="zh-CN" sz="1600" dirty="0"/>
              <a:t>BaseAction-validation.xml</a:t>
            </a:r>
            <a:r>
              <a:rPr lang="zh-CN" altLang="en-US" sz="1600" dirty="0"/>
              <a:t>，</a:t>
            </a:r>
            <a:r>
              <a:rPr lang="en-US" sz="1600" dirty="0"/>
              <a:t> </a:t>
            </a:r>
            <a:r>
              <a:rPr lang="en-US" altLang="zh-CN" sz="1600" dirty="0"/>
              <a:t>BaseAction-user-validation.xml</a:t>
            </a:r>
            <a:r>
              <a:rPr lang="zh-CN" altLang="en-US" sz="1600" dirty="0"/>
              <a:t>，接着搜索到</a:t>
            </a:r>
            <a:r>
              <a:rPr lang="en-US" altLang="zh-CN" sz="1600" dirty="0"/>
              <a:t>UserAction-validation.xml</a:t>
            </a:r>
            <a:r>
              <a:rPr lang="zh-CN" altLang="en-US" sz="1600" dirty="0"/>
              <a:t>，</a:t>
            </a:r>
            <a:r>
              <a:rPr lang="en-US" sz="1600" dirty="0"/>
              <a:t> </a:t>
            </a:r>
            <a:r>
              <a:rPr lang="en-US" altLang="zh-CN" sz="1600" dirty="0"/>
              <a:t>UserAction-user-validation.xml</a:t>
            </a:r>
            <a:r>
              <a:rPr lang="zh-CN" altLang="en-US" sz="1600" dirty="0"/>
              <a:t>。校验规则是这四个文件的总和。</a:t>
            </a:r>
            <a:endParaRPr lang="en-US" sz="1600"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Java</a:t>
            </a:r>
            <a:r>
              <a:rPr lang="zh-CN" altLang="en-US" dirty="0" smtClean="0"/>
              <a:t>程序</a:t>
            </a:r>
            <a:r>
              <a:rPr lang="zh-CN" altLang="en-US" dirty="0"/>
              <a:t>国际化</a:t>
            </a:r>
            <a:endParaRPr lang="zh-CN" alt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应用程序国际化</a:t>
            </a:r>
            <a:endParaRPr lang="zh-CN" altLang="en-US" dirty="0"/>
          </a:p>
        </p:txBody>
      </p:sp>
      <p:sp>
        <p:nvSpPr>
          <p:cNvPr id="3" name="内容占位符 2"/>
          <p:cNvSpPr>
            <a:spLocks noGrp="1"/>
          </p:cNvSpPr>
          <p:nvPr>
            <p:ph idx="1"/>
          </p:nvPr>
        </p:nvSpPr>
        <p:spPr/>
        <p:txBody>
          <a:bodyPr/>
          <a:lstStyle/>
          <a:p>
            <a:pPr lvl="1"/>
            <a:r>
              <a:rPr lang="zh-CN" altLang="en-US" dirty="0"/>
              <a:t>几年之前，应用程序开发者能够考虑到仅仅支持他们本国的只使用一种语言（或者有时候是两种</a:t>
            </a:r>
            <a:r>
              <a:rPr lang="zh-CN" altLang="en-US" dirty="0" smtClean="0"/>
              <a:t>）的</a:t>
            </a:r>
            <a:r>
              <a:rPr lang="zh-CN" altLang="en-US" dirty="0"/>
              <a:t>应用。然而，基于</a:t>
            </a:r>
            <a:r>
              <a:rPr lang="en-US" altLang="zh-CN" dirty="0"/>
              <a:t>web</a:t>
            </a:r>
            <a:r>
              <a:rPr lang="zh-CN" altLang="en-US" dirty="0"/>
              <a:t>技术的应用程序的爆炸性增长，以及将这些应用程序部署在</a:t>
            </a:r>
            <a:r>
              <a:rPr lang="en-US" altLang="zh-CN" dirty="0"/>
              <a:t>Internet</a:t>
            </a:r>
            <a:r>
              <a:rPr lang="zh-CN" altLang="en-US" dirty="0"/>
              <a:t>或其它被广泛访问的网络之上，已经在很多情况下使得国家的边界淡化到不可见。这种情况转变成为一种对于应用程序支持国际化（</a:t>
            </a:r>
            <a:r>
              <a:rPr lang="en-US" altLang="zh-CN" u="sng" dirty="0">
                <a:solidFill>
                  <a:srgbClr val="3333FF"/>
                </a:solidFill>
              </a:rPr>
              <a:t>internationalization</a:t>
            </a:r>
            <a:r>
              <a:rPr lang="zh-CN" altLang="en-US" dirty="0"/>
              <a:t>，经常被</a:t>
            </a:r>
            <a:r>
              <a:rPr lang="zh-CN" altLang="en-US" dirty="0" smtClean="0"/>
              <a:t>称做</a:t>
            </a:r>
            <a:r>
              <a:rPr lang="en-US" altLang="zh-CN" dirty="0" smtClean="0"/>
              <a:t>“</a:t>
            </a:r>
            <a:r>
              <a:rPr lang="en-US" altLang="zh-CN" u="sng" dirty="0" smtClean="0">
                <a:solidFill>
                  <a:srgbClr val="3333FF"/>
                </a:solidFill>
              </a:rPr>
              <a:t>i18n</a:t>
            </a:r>
            <a:r>
              <a:rPr lang="en-US" altLang="zh-CN" dirty="0" smtClean="0"/>
              <a:t>”</a:t>
            </a:r>
            <a:r>
              <a:rPr lang="zh-CN" altLang="en-US" dirty="0" smtClean="0"/>
              <a:t>，</a:t>
            </a:r>
            <a:r>
              <a:rPr lang="zh-CN" altLang="en-US" dirty="0"/>
              <a:t>因为</a:t>
            </a:r>
            <a:r>
              <a:rPr lang="en-US" altLang="zh-CN" dirty="0"/>
              <a:t>18</a:t>
            </a:r>
            <a:r>
              <a:rPr lang="zh-CN" altLang="en-US" dirty="0"/>
              <a:t>是</a:t>
            </a:r>
            <a:r>
              <a:rPr lang="zh-CN" altLang="en-US" dirty="0" smtClean="0"/>
              <a:t>字母</a:t>
            </a:r>
            <a:r>
              <a:rPr lang="en-US" altLang="zh-CN" dirty="0" smtClean="0"/>
              <a:t>“i”</a:t>
            </a:r>
            <a:r>
              <a:rPr lang="zh-CN" altLang="en-US" dirty="0" smtClean="0"/>
              <a:t>和字母</a:t>
            </a:r>
            <a:r>
              <a:rPr lang="en-US" altLang="zh-CN" dirty="0" smtClean="0"/>
              <a:t>“n"</a:t>
            </a:r>
            <a:r>
              <a:rPr lang="zh-CN" altLang="en-US" dirty="0" smtClean="0"/>
              <a:t>之间</a:t>
            </a:r>
            <a:r>
              <a:rPr lang="zh-CN" altLang="en-US" dirty="0"/>
              <a:t>的字母个数）和本地化的需求。国际化是商业系统中不可或缺的一部分，所以无论您学习的是什么</a:t>
            </a:r>
            <a:r>
              <a:rPr lang="en-US" altLang="zh-CN" dirty="0"/>
              <a:t>Web</a:t>
            </a:r>
            <a:r>
              <a:rPr lang="zh-CN" altLang="en-US" dirty="0"/>
              <a:t>框架，它都是必须掌握的技能</a:t>
            </a:r>
            <a:r>
              <a:rPr lang="zh-CN" altLang="en-US" dirty="0" smtClean="0"/>
              <a:t>。</a:t>
            </a:r>
            <a:endParaRPr lang="en-US" altLang="zh-CN" dirty="0" smtClean="0"/>
          </a:p>
          <a:p>
            <a:pPr lvl="1"/>
            <a:endParaRPr lang="en-US" altLang="zh-CN" dirty="0" smtClean="0"/>
          </a:p>
          <a:p>
            <a:pPr marL="0" lvl="0" indent="0" algn="l">
              <a:lnSpc>
                <a:spcPct val="100000"/>
              </a:lnSpc>
              <a:spcBef>
                <a:spcPct val="20000"/>
              </a:spcBef>
              <a:buClr>
                <a:srgbClr val="3F3F3F"/>
              </a:buClr>
              <a:buSzPct val="70000"/>
              <a:buFont typeface="Wingdings" panose="05000000000000000000" pitchFamily="2" charset="2"/>
              <a:buChar char="l"/>
            </a:pPr>
            <a:r>
              <a:rPr lang="zh-CN" altLang="en-US" b="1" dirty="0" smtClean="0">
                <a:solidFill>
                  <a:srgbClr val="3F3F3F"/>
                </a:solidFill>
                <a:latin typeface="宋体" panose="02010600030101010101" pitchFamily="2" charset="-122"/>
                <a:ea typeface="宋体" panose="02010600030101010101" pitchFamily="2" charset="-122"/>
              </a:rPr>
              <a:t>什么是本地化和国际化</a:t>
            </a:r>
            <a:endParaRPr lang="en-US" altLang="zh-CN" b="1" dirty="0" smtClean="0">
              <a:solidFill>
                <a:srgbClr val="3F3F3F"/>
              </a:solidFill>
              <a:latin typeface="宋体" panose="02010600030101010101" pitchFamily="2" charset="-122"/>
              <a:ea typeface="宋体" panose="02010600030101010101" pitchFamily="2" charset="-122"/>
            </a:endParaRPr>
          </a:p>
          <a:p>
            <a:pPr marL="558800" lvl="2" indent="-1905">
              <a:lnSpc>
                <a:spcPct val="100000"/>
              </a:lnSpc>
              <a:spcBef>
                <a:spcPct val="20000"/>
              </a:spcBef>
              <a:buClr>
                <a:srgbClr val="3F3F3F"/>
              </a:buClr>
              <a:buSzPct val="70000"/>
              <a:buFont typeface="Wingdings" panose="05000000000000000000" pitchFamily="2" charset="2"/>
              <a:buChar char="l"/>
            </a:pPr>
            <a:endParaRPr lang="en-US" altLang="zh-CN" b="1" dirty="0" smtClean="0">
              <a:solidFill>
                <a:srgbClr val="3F3F3F"/>
              </a:solidFill>
              <a:latin typeface="宋体" panose="02010600030101010101" pitchFamily="2" charset="-122"/>
              <a:ea typeface="宋体" panose="02010600030101010101" pitchFamily="2" charset="-122"/>
            </a:endParaRPr>
          </a:p>
          <a:p>
            <a:pPr marL="0" lvl="0" indent="0" algn="l">
              <a:lnSpc>
                <a:spcPct val="100000"/>
              </a:lnSpc>
              <a:spcBef>
                <a:spcPct val="20000"/>
              </a:spcBef>
              <a:buClr>
                <a:srgbClr val="3F3F3F"/>
              </a:buClr>
              <a:buSzPct val="70000"/>
              <a:buNone/>
            </a:pPr>
            <a:r>
              <a:rPr lang="zh-CN" altLang="en-US" sz="1600" dirty="0" smtClean="0">
                <a:solidFill>
                  <a:srgbClr val="3F3F3F"/>
                </a:solidFill>
                <a:latin typeface="Calibri" panose="020F0502020204030204"/>
                <a:ea typeface="幼圆" panose="02010509060101010101" pitchFamily="49" charset="-122"/>
              </a:rPr>
              <a:t>      </a:t>
            </a:r>
            <a:r>
              <a:rPr lang="en-US" altLang="zh-CN" sz="1600" b="1" dirty="0">
                <a:solidFill>
                  <a:srgbClr val="FF0000"/>
                </a:solidFill>
                <a:latin typeface="宋体" panose="02010600030101010101" pitchFamily="2" charset="-122"/>
                <a:ea typeface="宋体" panose="02010600030101010101" pitchFamily="2" charset="-122"/>
              </a:rPr>
              <a:t>软件的本地化：</a:t>
            </a:r>
            <a:r>
              <a:rPr lang="en-US" altLang="zh-CN" sz="1600" dirty="0">
                <a:solidFill>
                  <a:srgbClr val="3F3F3F"/>
                </a:solidFill>
                <a:latin typeface="宋体" panose="02010600030101010101" pitchFamily="2" charset="-122"/>
                <a:ea typeface="宋体" panose="02010600030101010101" pitchFamily="2" charset="-122"/>
              </a:rPr>
              <a:t>一个软件在某个国家或地区使用时，采用该国家或地区的语</a:t>
            </a:r>
            <a:endParaRPr lang="en-US" altLang="zh-CN" sz="1600" dirty="0">
              <a:solidFill>
                <a:srgbClr val="3F3F3F"/>
              </a:solidFill>
              <a:latin typeface="宋体" panose="02010600030101010101" pitchFamily="2" charset="-122"/>
              <a:ea typeface="宋体" panose="02010600030101010101" pitchFamily="2" charset="-122"/>
            </a:endParaRPr>
          </a:p>
          <a:p>
            <a:pPr marL="0" lvl="0" indent="0" algn="l">
              <a:lnSpc>
                <a:spcPct val="100000"/>
              </a:lnSpc>
              <a:spcBef>
                <a:spcPct val="20000"/>
              </a:spcBef>
              <a:buClr>
                <a:srgbClr val="3F3F3F"/>
              </a:buClr>
              <a:buSzPct val="70000"/>
              <a:buNone/>
            </a:pPr>
            <a:r>
              <a:rPr lang="zh-CN" altLang="en-US" sz="1600" dirty="0">
                <a:solidFill>
                  <a:srgbClr val="3F3F3F"/>
                </a:solidFill>
                <a:latin typeface="宋体" panose="02010600030101010101" pitchFamily="2" charset="-122"/>
                <a:ea typeface="宋体" panose="02010600030101010101" pitchFamily="2" charset="-122"/>
              </a:rPr>
              <a:t>      </a:t>
            </a:r>
            <a:r>
              <a:rPr lang="en-US" altLang="zh-CN" sz="1600" dirty="0">
                <a:solidFill>
                  <a:srgbClr val="3F3F3F"/>
                </a:solidFill>
                <a:latin typeface="宋体" panose="02010600030101010101" pitchFamily="2" charset="-122"/>
                <a:ea typeface="宋体" panose="02010600030101010101" pitchFamily="2" charset="-122"/>
              </a:rPr>
              <a:t>言，数字，货币，日期等习惯。</a:t>
            </a:r>
            <a:endParaRPr lang="en-US" altLang="zh-CN" sz="1600" dirty="0">
              <a:solidFill>
                <a:srgbClr val="3F3F3F"/>
              </a:solidFill>
              <a:latin typeface="宋体" panose="02010600030101010101" pitchFamily="2" charset="-122"/>
              <a:ea typeface="宋体" panose="02010600030101010101" pitchFamily="2" charset="-122"/>
            </a:endParaRPr>
          </a:p>
          <a:p>
            <a:pPr marL="0" lvl="0" indent="0" algn="l">
              <a:lnSpc>
                <a:spcPct val="100000"/>
              </a:lnSpc>
              <a:spcBef>
                <a:spcPct val="20000"/>
              </a:spcBef>
              <a:buClr>
                <a:srgbClr val="3F3F3F"/>
              </a:buClr>
              <a:buSzPct val="70000"/>
              <a:buNone/>
            </a:pPr>
            <a:r>
              <a:rPr lang="zh-CN" altLang="en-US" sz="1600" dirty="0">
                <a:solidFill>
                  <a:srgbClr val="3F3F3F"/>
                </a:solidFill>
                <a:latin typeface="宋体" panose="02010600030101010101" pitchFamily="2" charset="-122"/>
                <a:ea typeface="宋体" panose="02010600030101010101" pitchFamily="2" charset="-122"/>
              </a:rPr>
              <a:t>   </a:t>
            </a:r>
            <a:r>
              <a:rPr lang="en-US" altLang="zh-CN" sz="1600" b="1" dirty="0" smtClean="0">
                <a:solidFill>
                  <a:srgbClr val="FF0000"/>
                </a:solidFill>
                <a:latin typeface="宋体" panose="02010600030101010101" pitchFamily="2" charset="-122"/>
                <a:ea typeface="宋体" panose="02010600030101010101" pitchFamily="2" charset="-122"/>
              </a:rPr>
              <a:t>软件的国际化</a:t>
            </a:r>
            <a:r>
              <a:rPr lang="en-US" altLang="zh-CN" sz="1600" b="1" dirty="0">
                <a:solidFill>
                  <a:srgbClr val="FF0000"/>
                </a:solidFill>
                <a:latin typeface="宋体" panose="02010600030101010101" pitchFamily="2" charset="-122"/>
                <a:ea typeface="宋体" panose="02010600030101010101" pitchFamily="2" charset="-122"/>
              </a:rPr>
              <a:t>：</a:t>
            </a:r>
            <a:r>
              <a:rPr lang="en-US" altLang="zh-CN" sz="1600" dirty="0">
                <a:solidFill>
                  <a:srgbClr val="3F3F3F"/>
                </a:solidFill>
                <a:latin typeface="宋体" panose="02010600030101010101" pitchFamily="2" charset="-122"/>
                <a:ea typeface="宋体" panose="02010600030101010101" pitchFamily="2" charset="-122"/>
              </a:rPr>
              <a:t>软件开发时，让它能支持多个国家和地区的本地化应用。使</a:t>
            </a:r>
            <a:endParaRPr lang="en-US" altLang="zh-CN" sz="1600" dirty="0">
              <a:solidFill>
                <a:srgbClr val="3F3F3F"/>
              </a:solidFill>
              <a:latin typeface="宋体" panose="02010600030101010101" pitchFamily="2" charset="-122"/>
              <a:ea typeface="宋体" panose="02010600030101010101" pitchFamily="2" charset="-122"/>
            </a:endParaRPr>
          </a:p>
          <a:p>
            <a:pPr marL="0" lvl="0" indent="0" algn="l">
              <a:lnSpc>
                <a:spcPct val="100000"/>
              </a:lnSpc>
              <a:spcBef>
                <a:spcPct val="20000"/>
              </a:spcBef>
              <a:buClr>
                <a:srgbClr val="3F3F3F"/>
              </a:buClr>
              <a:buSzPct val="70000"/>
              <a:buNone/>
            </a:pPr>
            <a:r>
              <a:rPr lang="zh-CN" altLang="en-US" sz="1600" dirty="0">
                <a:solidFill>
                  <a:srgbClr val="3F3F3F"/>
                </a:solidFill>
                <a:latin typeface="宋体" panose="02010600030101010101" pitchFamily="2" charset="-122"/>
                <a:ea typeface="宋体" panose="02010600030101010101" pitchFamily="2" charset="-122"/>
              </a:rPr>
              <a:t>      </a:t>
            </a:r>
            <a:r>
              <a:rPr lang="en-US" altLang="zh-CN" sz="1600" dirty="0">
                <a:solidFill>
                  <a:srgbClr val="3F3F3F"/>
                </a:solidFill>
                <a:latin typeface="宋体" panose="02010600030101010101" pitchFamily="2" charset="-122"/>
                <a:ea typeface="宋体" panose="02010600030101010101" pitchFamily="2" charset="-122"/>
              </a:rPr>
              <a:t>得应用软件能够适应多个地区的语言和文化风俗习惯。</a:t>
            </a:r>
            <a:endParaRPr lang="en-US" altLang="zh-CN" b="1" dirty="0">
              <a:solidFill>
                <a:srgbClr val="3F3F3F"/>
              </a:solidFill>
              <a:latin typeface="宋体" panose="02010600030101010101" pitchFamily="2" charset="-122"/>
              <a:ea typeface="宋体" panose="02010600030101010101" pitchFamily="2" charset="-122"/>
            </a:endParaRPr>
          </a:p>
          <a:p>
            <a:pPr lvl="1"/>
            <a:endParaRPr lang="zh-CN" altLang="en-US"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应用程序国际化</a:t>
            </a:r>
            <a:endParaRPr lang="zh-CN" altLang="en-US" dirty="0"/>
          </a:p>
        </p:txBody>
      </p:sp>
      <p:sp>
        <p:nvSpPr>
          <p:cNvPr id="5" name="Rectangle 6"/>
          <p:cNvSpPr>
            <a:spLocks noChangeArrowheads="1"/>
          </p:cNvSpPr>
          <p:nvPr/>
        </p:nvSpPr>
        <p:spPr bwMode="auto">
          <a:xfrm>
            <a:off x="451028" y="980547"/>
            <a:ext cx="8174037" cy="555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a:spcBef>
                <a:spcPct val="20000"/>
              </a:spcBef>
              <a:buClr>
                <a:schemeClr val="tx1"/>
              </a:buClr>
              <a:buSzPct val="70000"/>
              <a:buFont typeface="Wingdings" panose="05000000000000000000" pitchFamily="2" charset="2"/>
              <a:buChar char="l"/>
            </a:pPr>
            <a:r>
              <a:rPr lang="en-US" sz="1800" b="1" dirty="0"/>
              <a:t>Java</a:t>
            </a:r>
            <a:r>
              <a:rPr lang="zh-CN" altLang="en-US" sz="1800" b="1" dirty="0"/>
              <a:t>国际化思路 </a:t>
            </a:r>
            <a:endParaRPr lang="en-US" altLang="zh-CN" sz="1800" b="1" dirty="0" smtClean="0"/>
          </a:p>
          <a:p>
            <a:pPr marL="457200" lvl="1" indent="0">
              <a:spcBef>
                <a:spcPct val="20000"/>
              </a:spcBef>
              <a:buClr>
                <a:schemeClr val="tx1"/>
              </a:buClr>
              <a:buSzPct val="70000"/>
            </a:pPr>
            <a:r>
              <a:rPr lang="en-US" altLang="zh-CN" sz="1600" dirty="0" smtClean="0">
                <a:latin typeface="宋体" panose="02010600030101010101" pitchFamily="2" charset="-122"/>
              </a:rPr>
              <a:t>Java</a:t>
            </a:r>
            <a:r>
              <a:rPr lang="zh-CN" altLang="en-US" sz="1600" dirty="0">
                <a:latin typeface="宋体" panose="02010600030101010101" pitchFamily="2" charset="-122"/>
              </a:rPr>
              <a:t>程序的国际化思路是将程序中的标签、提示信息等放在资源文件中，程序需要支持国家</a:t>
            </a:r>
            <a:r>
              <a:rPr lang="en-US" altLang="zh-CN" sz="1600" dirty="0">
                <a:latin typeface="宋体" panose="02010600030101010101" pitchFamily="2" charset="-122"/>
              </a:rPr>
              <a:t>/</a:t>
            </a:r>
            <a:r>
              <a:rPr lang="zh-CN" altLang="en-US" sz="1600" dirty="0">
                <a:latin typeface="宋体" panose="02010600030101010101" pitchFamily="2" charset="-122"/>
              </a:rPr>
              <a:t>语言环境，则必须提供对应的资源文件。资源文件是</a:t>
            </a:r>
            <a:r>
              <a:rPr lang="en-US" altLang="zh-CN" sz="1600" dirty="0">
                <a:latin typeface="宋体" panose="02010600030101010101" pitchFamily="2" charset="-122"/>
              </a:rPr>
              <a:t>key-value</a:t>
            </a:r>
            <a:r>
              <a:rPr lang="zh-CN" altLang="en-US" sz="1600" dirty="0">
                <a:latin typeface="宋体" panose="02010600030101010101" pitchFamily="2" charset="-122"/>
              </a:rPr>
              <a:t>对，每个资源文件中的</a:t>
            </a:r>
            <a:r>
              <a:rPr lang="en-US" altLang="zh-CN" sz="1600" dirty="0">
                <a:latin typeface="宋体" panose="02010600030101010101" pitchFamily="2" charset="-122"/>
              </a:rPr>
              <a:t>key</a:t>
            </a:r>
            <a:r>
              <a:rPr lang="zh-CN" altLang="en-US" sz="1600" dirty="0">
                <a:latin typeface="宋体" panose="02010600030101010101" pitchFamily="2" charset="-122"/>
              </a:rPr>
              <a:t>不变，但</a:t>
            </a:r>
            <a:r>
              <a:rPr lang="en-US" altLang="zh-CN" sz="1600" dirty="0">
                <a:latin typeface="宋体" panose="02010600030101010101" pitchFamily="2" charset="-122"/>
              </a:rPr>
              <a:t>value</a:t>
            </a:r>
            <a:r>
              <a:rPr lang="zh-CN" altLang="en-US" sz="1600" dirty="0">
                <a:latin typeface="宋体" panose="02010600030101010101" pitchFamily="2" charset="-122"/>
              </a:rPr>
              <a:t>随不同的国家</a:t>
            </a:r>
            <a:r>
              <a:rPr lang="en-US" altLang="zh-CN" sz="1600" dirty="0">
                <a:latin typeface="宋体" panose="02010600030101010101" pitchFamily="2" charset="-122"/>
              </a:rPr>
              <a:t>/</a:t>
            </a:r>
            <a:r>
              <a:rPr lang="zh-CN" altLang="en-US" sz="1600" dirty="0">
                <a:latin typeface="宋体" panose="02010600030101010101" pitchFamily="2" charset="-122"/>
              </a:rPr>
              <a:t>语言变化。</a:t>
            </a:r>
            <a:r>
              <a:rPr lang="en-US" sz="1600" dirty="0" smtClean="0">
                <a:latin typeface="宋体" panose="02010600030101010101" pitchFamily="2" charset="-122"/>
              </a:rPr>
              <a:t>   </a:t>
            </a:r>
            <a:endParaRPr lang="en-US" sz="1600" dirty="0" smtClean="0">
              <a:latin typeface="宋体" panose="02010600030101010101" pitchFamily="2" charset="-122"/>
            </a:endParaRPr>
          </a:p>
          <a:p>
            <a:pPr marL="457200" lvl="1" indent="0">
              <a:spcBef>
                <a:spcPct val="20000"/>
              </a:spcBef>
              <a:buClr>
                <a:schemeClr val="tx1"/>
              </a:buClr>
              <a:buSzPct val="70000"/>
            </a:pPr>
            <a:endParaRPr lang="en-US" sz="1600" dirty="0">
              <a:solidFill>
                <a:srgbClr val="FF0000"/>
              </a:solidFill>
              <a:latin typeface="宋体" panose="02010600030101010101" pitchFamily="2" charset="-122"/>
            </a:endParaRPr>
          </a:p>
          <a:p>
            <a:pPr>
              <a:spcBef>
                <a:spcPct val="20000"/>
              </a:spcBef>
              <a:buClr>
                <a:schemeClr val="tx1"/>
              </a:buClr>
              <a:buSzPct val="70000"/>
              <a:buFont typeface="Wingdings" panose="05000000000000000000" pitchFamily="2" charset="2"/>
              <a:buChar char="l"/>
            </a:pPr>
            <a:r>
              <a:rPr lang="en-US" sz="1800" b="1" dirty="0"/>
              <a:t>Java</a:t>
            </a:r>
            <a:r>
              <a:rPr lang="zh-CN" altLang="en-US" sz="1800" b="1" dirty="0"/>
              <a:t>程序的国际化主要通过如下</a:t>
            </a:r>
            <a:r>
              <a:rPr lang="en-US" altLang="zh-CN" sz="1800" b="1" dirty="0"/>
              <a:t>3</a:t>
            </a:r>
            <a:r>
              <a:rPr lang="zh-CN" altLang="en-US" sz="1800" b="1" dirty="0"/>
              <a:t>个类</a:t>
            </a:r>
            <a:r>
              <a:rPr lang="zh-CN" altLang="en-US" sz="1800" b="1" dirty="0" smtClean="0"/>
              <a:t>完成</a:t>
            </a:r>
            <a:endParaRPr lang="zh-CN" altLang="en-US" sz="1800" b="1" dirty="0" smtClean="0"/>
          </a:p>
          <a:p>
            <a:pPr marL="457200" lvl="1" indent="0">
              <a:spcBef>
                <a:spcPct val="20000"/>
              </a:spcBef>
              <a:buClr>
                <a:schemeClr val="tx1"/>
              </a:buClr>
              <a:buSzPct val="70000"/>
            </a:pPr>
            <a:r>
              <a:rPr lang="en-US" sz="1600" dirty="0">
                <a:latin typeface="宋体" panose="02010600030101010101" pitchFamily="2" charset="-122"/>
              </a:rPr>
              <a:t>j</a:t>
            </a:r>
            <a:r>
              <a:rPr lang="en-US" sz="1600" dirty="0" smtClean="0">
                <a:latin typeface="宋体" panose="02010600030101010101" pitchFamily="2" charset="-122"/>
              </a:rPr>
              <a:t>ava.util.ResourceBundle:</a:t>
            </a:r>
            <a:r>
              <a:rPr lang="zh-CN" altLang="en-US" sz="1600" dirty="0" smtClean="0">
                <a:latin typeface="宋体" panose="02010600030101010101" pitchFamily="2" charset="-122"/>
              </a:rPr>
              <a:t>用于加载资源包</a:t>
            </a:r>
            <a:endParaRPr lang="zh-CN" altLang="en-US" sz="1600" dirty="0" smtClean="0">
              <a:latin typeface="宋体" panose="02010600030101010101" pitchFamily="2" charset="-122"/>
            </a:endParaRPr>
          </a:p>
          <a:p>
            <a:pPr marL="457200" lvl="1" indent="0">
              <a:spcBef>
                <a:spcPct val="20000"/>
              </a:spcBef>
              <a:buClr>
                <a:schemeClr val="tx1"/>
              </a:buClr>
              <a:buSzPct val="70000"/>
            </a:pPr>
            <a:r>
              <a:rPr lang="en-US" sz="1600" dirty="0">
                <a:latin typeface="宋体" panose="02010600030101010101" pitchFamily="2" charset="-122"/>
              </a:rPr>
              <a:t>j</a:t>
            </a:r>
            <a:r>
              <a:rPr lang="en-US" sz="1600" dirty="0" smtClean="0">
                <a:latin typeface="宋体" panose="02010600030101010101" pitchFamily="2" charset="-122"/>
              </a:rPr>
              <a:t>ava.util.Locale</a:t>
            </a:r>
            <a:r>
              <a:rPr lang="en-US" sz="1600" dirty="0">
                <a:latin typeface="宋体" panose="02010600030101010101" pitchFamily="2" charset="-122"/>
              </a:rPr>
              <a:t>:</a:t>
            </a:r>
            <a:r>
              <a:rPr lang="zh-CN" altLang="en-US" sz="1600" dirty="0">
                <a:latin typeface="宋体" panose="02010600030101010101" pitchFamily="2" charset="-122"/>
              </a:rPr>
              <a:t>对应一个特定的国家</a:t>
            </a:r>
            <a:r>
              <a:rPr lang="en-US" altLang="zh-CN" sz="1600" dirty="0">
                <a:latin typeface="宋体" panose="02010600030101010101" pitchFamily="2" charset="-122"/>
              </a:rPr>
              <a:t>/</a:t>
            </a:r>
            <a:r>
              <a:rPr lang="zh-CN" altLang="en-US" sz="1600" dirty="0">
                <a:latin typeface="宋体" panose="02010600030101010101" pitchFamily="2" charset="-122"/>
              </a:rPr>
              <a:t>地区、语言环境</a:t>
            </a:r>
            <a:endParaRPr lang="zh-CN" altLang="en-US" sz="1600" dirty="0">
              <a:latin typeface="宋体" panose="02010600030101010101" pitchFamily="2" charset="-122"/>
            </a:endParaRPr>
          </a:p>
          <a:p>
            <a:pPr marL="457200" lvl="1" indent="0">
              <a:spcBef>
                <a:spcPct val="20000"/>
              </a:spcBef>
              <a:buClr>
                <a:schemeClr val="tx1"/>
              </a:buClr>
              <a:buSzPct val="70000"/>
            </a:pPr>
            <a:r>
              <a:rPr lang="en-US" altLang="zh-CN" sz="1600" dirty="0" smtClean="0">
                <a:latin typeface="宋体" panose="02010600030101010101" pitchFamily="2" charset="-122"/>
              </a:rPr>
              <a:t>j</a:t>
            </a:r>
            <a:r>
              <a:rPr lang="en-US" sz="1600" dirty="0" smtClean="0">
                <a:latin typeface="宋体" panose="02010600030101010101" pitchFamily="2" charset="-122"/>
              </a:rPr>
              <a:t>ava.text.MessageFormat</a:t>
            </a:r>
            <a:r>
              <a:rPr lang="en-US" sz="1600" dirty="0">
                <a:latin typeface="宋体" panose="02010600030101010101" pitchFamily="2" charset="-122"/>
              </a:rPr>
              <a:t>:</a:t>
            </a:r>
            <a:r>
              <a:rPr lang="zh-CN" altLang="en-US" sz="1600" dirty="0">
                <a:latin typeface="宋体" panose="02010600030101010101" pitchFamily="2" charset="-122"/>
              </a:rPr>
              <a:t>用于将消息格式化 </a:t>
            </a:r>
            <a:endParaRPr lang="en-US" sz="1600" dirty="0">
              <a:latin typeface="宋体" panose="02010600030101010101" pitchFamily="2" charset="-122"/>
            </a:endParaRPr>
          </a:p>
          <a:p>
            <a:pPr>
              <a:spcBef>
                <a:spcPct val="20000"/>
              </a:spcBef>
              <a:buClr>
                <a:schemeClr val="tx1"/>
              </a:buClr>
              <a:buSzPct val="70000"/>
            </a:pPr>
            <a:r>
              <a:rPr lang="en-US" sz="1600" b="1" dirty="0"/>
              <a:t>          </a:t>
            </a:r>
            <a:endParaRPr lang="en-US" sz="1600" b="1" dirty="0" smtClean="0"/>
          </a:p>
          <a:p>
            <a:pPr>
              <a:spcBef>
                <a:spcPct val="20000"/>
              </a:spcBef>
              <a:buClr>
                <a:schemeClr val="tx1"/>
              </a:buClr>
              <a:buSzPct val="70000"/>
              <a:buFont typeface="Wingdings" panose="05000000000000000000" pitchFamily="2" charset="2"/>
              <a:buChar char="l"/>
            </a:pPr>
            <a:r>
              <a:rPr lang="zh-CN" altLang="en-US" sz="1800" b="1" dirty="0"/>
              <a:t>资源文件 </a:t>
            </a:r>
            <a:endParaRPr lang="zh-CN" altLang="en-US" sz="1800" b="1" dirty="0"/>
          </a:p>
          <a:p>
            <a:pPr marL="457200" lvl="1" indent="0">
              <a:spcBef>
                <a:spcPct val="20000"/>
              </a:spcBef>
              <a:buClr>
                <a:schemeClr val="tx1"/>
              </a:buClr>
              <a:buSzPct val="70000"/>
            </a:pPr>
            <a:r>
              <a:rPr lang="zh-CN" altLang="en-US" sz="1600" b="1" dirty="0"/>
              <a:t> </a:t>
            </a:r>
            <a:r>
              <a:rPr lang="zh-CN" altLang="en-US" sz="1600" dirty="0" smtClean="0">
                <a:latin typeface="宋体" panose="02010600030101010101" pitchFamily="2" charset="-122"/>
              </a:rPr>
              <a:t>为了</a:t>
            </a:r>
            <a:r>
              <a:rPr lang="zh-CN" altLang="en-US" sz="1600" dirty="0">
                <a:latin typeface="宋体" panose="02010600030101010101" pitchFamily="2" charset="-122"/>
              </a:rPr>
              <a:t>实现程序的国际化，必须先提供程序所需要的资源文件。资源文件的内容是很多的 </a:t>
            </a:r>
            <a:r>
              <a:rPr lang="en-US" altLang="zh-CN" sz="1600" dirty="0">
                <a:latin typeface="宋体" panose="02010600030101010101" pitchFamily="2" charset="-122"/>
              </a:rPr>
              <a:t>key-value</a:t>
            </a:r>
            <a:r>
              <a:rPr lang="zh-CN" altLang="en-US" sz="1600" dirty="0">
                <a:latin typeface="宋体" panose="02010600030101010101" pitchFamily="2" charset="-122"/>
              </a:rPr>
              <a:t>对，其中</a:t>
            </a:r>
            <a:r>
              <a:rPr lang="en-US" altLang="zh-CN" sz="1600" dirty="0">
                <a:latin typeface="宋体" panose="02010600030101010101" pitchFamily="2" charset="-122"/>
              </a:rPr>
              <a:t>key</a:t>
            </a:r>
            <a:r>
              <a:rPr lang="zh-CN" altLang="en-US" sz="1600" dirty="0">
                <a:latin typeface="宋体" panose="02010600030101010101" pitchFamily="2" charset="-122"/>
              </a:rPr>
              <a:t>是程序使用的部分，而</a:t>
            </a:r>
            <a:r>
              <a:rPr lang="en-US" altLang="zh-CN" sz="1600" dirty="0">
                <a:latin typeface="宋体" panose="02010600030101010101" pitchFamily="2" charset="-122"/>
              </a:rPr>
              <a:t>value</a:t>
            </a:r>
            <a:r>
              <a:rPr lang="zh-CN" altLang="en-US" sz="1600" dirty="0">
                <a:latin typeface="宋体" panose="02010600030101010101" pitchFamily="2" charset="-122"/>
              </a:rPr>
              <a:t>是程序的显示部分。</a:t>
            </a:r>
            <a:endParaRPr lang="en-US" sz="1600" dirty="0">
              <a:latin typeface="宋体" panose="02010600030101010101" pitchFamily="2" charset="-122"/>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应用程序国际化</a:t>
            </a:r>
            <a:endParaRPr lang="zh-CN" altLang="en-US" dirty="0"/>
          </a:p>
        </p:txBody>
      </p:sp>
      <p:sp>
        <p:nvSpPr>
          <p:cNvPr id="3" name="内容占位符 2"/>
          <p:cNvSpPr>
            <a:spLocks noGrp="1"/>
          </p:cNvSpPr>
          <p:nvPr>
            <p:ph idx="1"/>
          </p:nvPr>
        </p:nvSpPr>
        <p:spPr/>
        <p:txBody>
          <a:bodyPr/>
          <a:lstStyle/>
          <a:p>
            <a:r>
              <a:rPr lang="zh-CN" altLang="en-US" dirty="0"/>
              <a:t>资源文件的命名可以是如下</a:t>
            </a:r>
            <a:r>
              <a:rPr lang="en-US" altLang="zh-CN" dirty="0"/>
              <a:t>3</a:t>
            </a:r>
            <a:r>
              <a:rPr lang="zh-CN" altLang="en-US" dirty="0"/>
              <a:t>种形式：</a:t>
            </a:r>
            <a:endParaRPr lang="zh-CN" altLang="en-US" dirty="0"/>
          </a:p>
          <a:p>
            <a:pPr lvl="1"/>
            <a:r>
              <a:rPr lang="en-US" altLang="zh-CN" sz="1600" dirty="0" smtClean="0">
                <a:solidFill>
                  <a:srgbClr val="3333FF"/>
                </a:solidFill>
                <a:latin typeface="Courier New" panose="02070309020205020404" pitchFamily="49" charset="0"/>
                <a:cs typeface="Courier New" panose="02070309020205020404" pitchFamily="49" charset="0"/>
              </a:rPr>
              <a:t>baseName_language_country.properties</a:t>
            </a:r>
            <a:endParaRPr lang="en-US" altLang="zh-CN" sz="1600" dirty="0">
              <a:solidFill>
                <a:srgbClr val="3333FF"/>
              </a:solidFill>
              <a:latin typeface="Courier New" panose="02070309020205020404" pitchFamily="49" charset="0"/>
              <a:cs typeface="Courier New" panose="02070309020205020404" pitchFamily="49" charset="0"/>
            </a:endParaRPr>
          </a:p>
          <a:p>
            <a:pPr lvl="1"/>
            <a:r>
              <a:rPr lang="en-US" altLang="zh-CN" sz="1600" dirty="0" smtClean="0">
                <a:solidFill>
                  <a:srgbClr val="3333FF"/>
                </a:solidFill>
                <a:latin typeface="Courier New" panose="02070309020205020404" pitchFamily="49" charset="0"/>
                <a:cs typeface="Courier New" panose="02070309020205020404" pitchFamily="49" charset="0"/>
              </a:rPr>
              <a:t>baseName_language.properties</a:t>
            </a:r>
            <a:endParaRPr lang="en-US" altLang="zh-CN" sz="1600" dirty="0">
              <a:solidFill>
                <a:srgbClr val="3333FF"/>
              </a:solidFill>
              <a:latin typeface="Courier New" panose="02070309020205020404" pitchFamily="49" charset="0"/>
              <a:cs typeface="Courier New" panose="02070309020205020404" pitchFamily="49" charset="0"/>
            </a:endParaRPr>
          </a:p>
          <a:p>
            <a:pPr lvl="1"/>
            <a:r>
              <a:rPr lang="en-US" altLang="zh-CN" sz="1600" dirty="0" smtClean="0">
                <a:solidFill>
                  <a:srgbClr val="3333FF"/>
                </a:solidFill>
                <a:latin typeface="Courier New" panose="02070309020205020404" pitchFamily="49" charset="0"/>
                <a:cs typeface="Courier New" panose="02070309020205020404" pitchFamily="49" charset="0"/>
              </a:rPr>
              <a:t>baseName.properties</a:t>
            </a:r>
            <a:endParaRPr lang="en-US" altLang="zh-CN" sz="1600" dirty="0" smtClean="0">
              <a:solidFill>
                <a:srgbClr val="3333FF"/>
              </a:solidFill>
              <a:latin typeface="Courier New" panose="02070309020205020404" pitchFamily="49" charset="0"/>
              <a:cs typeface="Courier New" panose="02070309020205020404" pitchFamily="49" charset="0"/>
            </a:endParaRPr>
          </a:p>
          <a:p>
            <a:pPr lvl="1"/>
            <a:r>
              <a:rPr lang="zh-CN" altLang="en-US" sz="1600" dirty="0">
                <a:latin typeface="Courier New" panose="02070309020205020404" pitchFamily="49" charset="0"/>
                <a:cs typeface="Courier New" panose="02070309020205020404" pitchFamily="49" charset="0"/>
              </a:rPr>
              <a:t>其中</a:t>
            </a:r>
            <a:r>
              <a:rPr lang="en-US" altLang="zh-CN" sz="1600" dirty="0">
                <a:latin typeface="Courier New" panose="02070309020205020404" pitchFamily="49" charset="0"/>
                <a:cs typeface="Courier New" panose="02070309020205020404" pitchFamily="49" charset="0"/>
              </a:rPr>
              <a:t>baseName</a:t>
            </a:r>
            <a:r>
              <a:rPr lang="zh-CN" altLang="en-US" sz="1600" dirty="0">
                <a:latin typeface="Courier New" panose="02070309020205020404" pitchFamily="49" charset="0"/>
                <a:cs typeface="Courier New" panose="02070309020205020404" pitchFamily="49" charset="0"/>
              </a:rPr>
              <a:t>是资源文件的基本名称，用户可以自由定义，而</a:t>
            </a:r>
            <a:r>
              <a:rPr lang="en-US" altLang="zh-CN" sz="1600" dirty="0">
                <a:latin typeface="Courier New" panose="02070309020205020404" pitchFamily="49" charset="0"/>
                <a:cs typeface="Courier New" panose="02070309020205020404" pitchFamily="49" charset="0"/>
              </a:rPr>
              <a:t>language</a:t>
            </a:r>
            <a:r>
              <a:rPr lang="zh-CN" altLang="en-US" sz="1600" dirty="0">
                <a:latin typeface="Courier New" panose="02070309020205020404" pitchFamily="49" charset="0"/>
                <a:cs typeface="Courier New" panose="02070309020205020404" pitchFamily="49" charset="0"/>
              </a:rPr>
              <a:t>和</a:t>
            </a:r>
            <a:r>
              <a:rPr lang="en-US" altLang="zh-CN" sz="1600" dirty="0">
                <a:latin typeface="Courier New" panose="02070309020205020404" pitchFamily="49" charset="0"/>
                <a:cs typeface="Courier New" panose="02070309020205020404" pitchFamily="49" charset="0"/>
              </a:rPr>
              <a:t>country</a:t>
            </a:r>
            <a:r>
              <a:rPr lang="zh-CN" altLang="en-US" sz="1600" dirty="0">
                <a:latin typeface="Courier New" panose="02070309020205020404" pitchFamily="49" charset="0"/>
                <a:cs typeface="Courier New" panose="02070309020205020404" pitchFamily="49" charset="0"/>
              </a:rPr>
              <a:t>都不可随意变化，必须是</a:t>
            </a:r>
            <a:r>
              <a:rPr lang="en-US" altLang="zh-CN" sz="1600" dirty="0">
                <a:latin typeface="Courier New" panose="02070309020205020404" pitchFamily="49" charset="0"/>
                <a:cs typeface="Courier New" panose="02070309020205020404" pitchFamily="49" charset="0"/>
              </a:rPr>
              <a:t>Java</a:t>
            </a:r>
            <a:r>
              <a:rPr lang="zh-CN" altLang="en-US" sz="1600" dirty="0">
                <a:latin typeface="Courier New" panose="02070309020205020404" pitchFamily="49" charset="0"/>
                <a:cs typeface="Courier New" panose="02070309020205020404" pitchFamily="49" charset="0"/>
              </a:rPr>
              <a:t>所支持的语言和国家</a:t>
            </a:r>
            <a:r>
              <a:rPr lang="zh-CN" altLang="en-US" dirty="0" smtClean="0">
                <a:latin typeface="Courier New" panose="02070309020205020404" pitchFamily="49" charset="0"/>
                <a:cs typeface="Courier New" panose="02070309020205020404" pitchFamily="49" charset="0"/>
              </a:rPr>
              <a:t>。</a:t>
            </a:r>
            <a:endParaRPr lang="en-US" altLang="zh-CN" dirty="0" smtClean="0">
              <a:latin typeface="Courier New" panose="02070309020205020404" pitchFamily="49" charset="0"/>
              <a:cs typeface="Courier New" panose="02070309020205020404" pitchFamily="49" charset="0"/>
            </a:endParaRPr>
          </a:p>
          <a:p>
            <a:r>
              <a:rPr lang="en-US" altLang="zh-CN" dirty="0">
                <a:cs typeface="Courier New" panose="02070309020205020404" pitchFamily="49" charset="0"/>
              </a:rPr>
              <a:t>Java</a:t>
            </a:r>
            <a:r>
              <a:rPr lang="zh-CN" altLang="en-US" dirty="0">
                <a:cs typeface="Courier New" panose="02070309020205020404" pitchFamily="49" charset="0"/>
              </a:rPr>
              <a:t>支持的国家和语言 </a:t>
            </a:r>
            <a:endParaRPr lang="zh-CN" altLang="en-US" dirty="0">
              <a:cs typeface="Courier New" panose="02070309020205020404" pitchFamily="49" charset="0"/>
            </a:endParaRPr>
          </a:p>
          <a:p>
            <a:pPr lvl="1"/>
            <a:r>
              <a:rPr lang="zh-CN" altLang="en-US" dirty="0" smtClean="0">
                <a:cs typeface="Courier New" panose="02070309020205020404" pitchFamily="49" charset="0"/>
              </a:rPr>
              <a:t>事实上</a:t>
            </a:r>
            <a:r>
              <a:rPr lang="zh-CN" altLang="en-US" dirty="0">
                <a:cs typeface="Courier New" panose="02070309020205020404" pitchFamily="49" charset="0"/>
              </a:rPr>
              <a:t>，</a:t>
            </a:r>
            <a:r>
              <a:rPr lang="en-US" altLang="zh-CN" dirty="0">
                <a:cs typeface="Courier New" panose="02070309020205020404" pitchFamily="49" charset="0"/>
              </a:rPr>
              <a:t>Java</a:t>
            </a:r>
            <a:r>
              <a:rPr lang="zh-CN" altLang="en-US" dirty="0">
                <a:cs typeface="Courier New" panose="02070309020205020404" pitchFamily="49" charset="0"/>
              </a:rPr>
              <a:t>不可能支持所有的国家和语言，可以通过</a:t>
            </a:r>
            <a:r>
              <a:rPr lang="en-US" altLang="zh-CN" dirty="0">
                <a:cs typeface="Courier New" panose="02070309020205020404" pitchFamily="49" charset="0"/>
              </a:rPr>
              <a:t>Locale</a:t>
            </a:r>
            <a:r>
              <a:rPr lang="zh-CN" altLang="en-US" dirty="0">
                <a:cs typeface="Courier New" panose="02070309020205020404" pitchFamily="49" charset="0"/>
              </a:rPr>
              <a:t>类的</a:t>
            </a:r>
            <a:r>
              <a:rPr lang="en-US" altLang="zh-CN" dirty="0">
                <a:cs typeface="Courier New" panose="02070309020205020404" pitchFamily="49" charset="0"/>
              </a:rPr>
              <a:t>getAvailableLocale</a:t>
            </a:r>
            <a:r>
              <a:rPr lang="zh-CN" altLang="en-US" dirty="0">
                <a:cs typeface="Courier New" panose="02070309020205020404" pitchFamily="49" charset="0"/>
              </a:rPr>
              <a:t>方法获取支持的，该方法返回一个</a:t>
            </a:r>
            <a:r>
              <a:rPr lang="en-US" altLang="zh-CN" dirty="0">
                <a:cs typeface="Courier New" panose="02070309020205020404" pitchFamily="49" charset="0"/>
              </a:rPr>
              <a:t>Locale</a:t>
            </a:r>
            <a:r>
              <a:rPr lang="zh-CN" altLang="en-US" dirty="0">
                <a:cs typeface="Courier New" panose="02070309020205020404" pitchFamily="49" charset="0"/>
              </a:rPr>
              <a:t>数组，该数组中包含了所有支持的国家和语言。</a:t>
            </a:r>
            <a:endParaRPr lang="zh-CN" altLang="en-US" dirty="0">
              <a:cs typeface="Courier New" panose="02070309020205020404" pitchFamily="49" charset="0"/>
            </a:endParaRPr>
          </a:p>
          <a:p>
            <a:pPr lvl="1"/>
            <a:r>
              <a:rPr lang="en-US" altLang="zh-CN" dirty="0" smtClean="0">
                <a:latin typeface="Courier New" panose="02070309020205020404" pitchFamily="49" charset="0"/>
                <a:cs typeface="Courier New" panose="02070309020205020404" pitchFamily="49" charset="0"/>
              </a:rPr>
              <a:t>Locale[] </a:t>
            </a:r>
            <a:r>
              <a:rPr lang="en-US" altLang="zh-CN" dirty="0">
                <a:latin typeface="Courier New" panose="02070309020205020404" pitchFamily="49" charset="0"/>
                <a:cs typeface="Courier New" panose="02070309020205020404" pitchFamily="49" charset="0"/>
              </a:rPr>
              <a:t>locales = Locale.getAvailableLocales(); </a:t>
            </a:r>
            <a:endParaRPr lang="zh-CN" altLang="en-US" dirty="0">
              <a:latin typeface="Courier New" panose="02070309020205020404" pitchFamily="49" charset="0"/>
              <a:cs typeface="Courier New" panose="02070309020205020404" pitchFamily="49" charset="0"/>
            </a:endParaRPr>
          </a:p>
          <a:p>
            <a:pPr lvl="1"/>
            <a:endParaRPr lang="zh-CN" altLang="en-US" dirty="0">
              <a:latin typeface="Courier New" panose="02070309020205020404" pitchFamily="49" charset="0"/>
              <a:cs typeface="Courier New" panose="02070309020205020404" pitchFamily="49" charset="0"/>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应用程序国际化</a:t>
            </a:r>
            <a:endParaRPr lang="zh-CN" altLang="en-US" dirty="0"/>
          </a:p>
        </p:txBody>
      </p:sp>
      <p:sp>
        <p:nvSpPr>
          <p:cNvPr id="3" name="内容占位符 2"/>
          <p:cNvSpPr>
            <a:spLocks noGrp="1"/>
          </p:cNvSpPr>
          <p:nvPr>
            <p:ph idx="1"/>
          </p:nvPr>
        </p:nvSpPr>
        <p:spPr/>
        <p:txBody>
          <a:bodyPr/>
          <a:lstStyle/>
          <a:p>
            <a:r>
              <a:rPr lang="zh-CN" altLang="en-US" dirty="0" smtClean="0"/>
              <a:t>获得</a:t>
            </a:r>
            <a:r>
              <a:rPr lang="en-US" altLang="zh-CN" dirty="0" smtClean="0"/>
              <a:t>Java</a:t>
            </a:r>
            <a:r>
              <a:rPr lang="zh-CN" altLang="en-US" dirty="0" smtClean="0"/>
              <a:t>支持的国家和语言</a:t>
            </a:r>
            <a:endParaRPr lang="en-US" altLang="zh-CN" dirty="0" smtClean="0"/>
          </a:p>
          <a:p>
            <a:pPr lvl="1"/>
            <a:r>
              <a:rPr lang="en-US" altLang="zh-CN" dirty="0" smtClean="0">
                <a:solidFill>
                  <a:srgbClr val="3333FF"/>
                </a:solidFill>
                <a:latin typeface="Times New Roman" panose="02020603050405020304" pitchFamily="18" charset="0"/>
                <a:cs typeface="Times New Roman" panose="02020603050405020304" pitchFamily="18" charset="0"/>
              </a:rPr>
              <a:t>java.util.Locale</a:t>
            </a:r>
            <a:endParaRPr lang="en-US" altLang="zh-CN" dirty="0" smtClean="0">
              <a:solidFill>
                <a:srgbClr val="3333FF"/>
              </a:solidFill>
              <a:latin typeface="Times New Roman" panose="02020603050405020304" pitchFamily="18" charset="0"/>
              <a:cs typeface="Times New Roman" panose="02020603050405020304" pitchFamily="18" charset="0"/>
            </a:endParaRPr>
          </a:p>
          <a:p>
            <a:pPr lvl="1"/>
            <a:r>
              <a:rPr lang="en-US" altLang="zh-CN" sz="1600" dirty="0"/>
              <a:t>Locale </a:t>
            </a:r>
            <a:r>
              <a:rPr lang="zh-CN" altLang="en-US" sz="1600" dirty="0"/>
              <a:t>对象表示了特定的地理、政治和文化地区。需要 </a:t>
            </a:r>
            <a:r>
              <a:rPr lang="en-US" altLang="zh-CN" sz="1600" dirty="0"/>
              <a:t>Locale </a:t>
            </a:r>
            <a:r>
              <a:rPr lang="zh-CN" altLang="en-US" sz="1600" dirty="0"/>
              <a:t>来执行其任务的操作称为语言环境敏感的 操作，它使用 </a:t>
            </a:r>
            <a:r>
              <a:rPr lang="en-US" altLang="zh-CN" sz="1600" dirty="0"/>
              <a:t>Locale </a:t>
            </a:r>
            <a:r>
              <a:rPr lang="zh-CN" altLang="en-US" sz="1600" dirty="0"/>
              <a:t>为用户量身定制信息。例如，显示一个数值就是语言环境敏感的操作，应该根据用户的国家、地区或文化的风俗</a:t>
            </a:r>
            <a:r>
              <a:rPr lang="en-US" altLang="zh-CN" sz="1600" dirty="0"/>
              <a:t>/</a:t>
            </a:r>
            <a:r>
              <a:rPr lang="zh-CN" altLang="en-US" sz="1600" dirty="0"/>
              <a:t>传统来格式化该数值。 </a:t>
            </a:r>
            <a:endParaRPr lang="en-US" altLang="zh-CN" sz="1600" dirty="0" smtClean="0"/>
          </a:p>
          <a:p>
            <a:pPr lvl="1"/>
            <a:endParaRPr lang="zh-CN" altLang="en-US" sz="1600" dirty="0"/>
          </a:p>
        </p:txBody>
      </p:sp>
      <p:pic>
        <p:nvPicPr>
          <p:cNvPr id="4" name="图片 3"/>
          <p:cNvPicPr>
            <a:picLocks noChangeAspect="1"/>
          </p:cNvPicPr>
          <p:nvPr/>
        </p:nvPicPr>
        <p:blipFill>
          <a:blip r:embed="rId1">
            <a:extLst>
              <a:ext uri="{BEBA8EAE-BF5A-486C-A8C5-ECC9F3942E4B}">
                <a14:imgProps xmlns:a14="http://schemas.microsoft.com/office/drawing/2010/main">
                  <a14:imgLayer r:embed="rId2">
                    <a14:imgEffect>
                      <a14:colorTemperature colorTemp="5900"/>
                    </a14:imgEffect>
                  </a14:imgLayer>
                </a14:imgProps>
              </a:ext>
            </a:extLst>
          </a:blip>
          <a:stretch>
            <a:fillRect/>
          </a:stretch>
        </p:blipFill>
        <p:spPr>
          <a:xfrm>
            <a:off x="886522" y="3054288"/>
            <a:ext cx="7752381" cy="2126666"/>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应用程序国际化</a:t>
            </a:r>
            <a:endParaRPr lang="zh-CN" altLang="en-US" dirty="0"/>
          </a:p>
        </p:txBody>
      </p:sp>
      <p:sp>
        <p:nvSpPr>
          <p:cNvPr id="3" name="内容占位符 2"/>
          <p:cNvSpPr>
            <a:spLocks noGrp="1"/>
          </p:cNvSpPr>
          <p:nvPr>
            <p:ph idx="1"/>
          </p:nvPr>
        </p:nvSpPr>
        <p:spPr/>
        <p:txBody>
          <a:bodyPr>
            <a:normAutofit/>
          </a:bodyPr>
          <a:lstStyle/>
          <a:p>
            <a:r>
              <a:rPr lang="zh-CN" altLang="en-US" dirty="0" smtClean="0"/>
              <a:t>使用</a:t>
            </a:r>
            <a:r>
              <a:rPr lang="zh-CN" altLang="en-US" dirty="0"/>
              <a:t>资源文件完成程序国际化 </a:t>
            </a:r>
            <a:endParaRPr lang="en-US" altLang="zh-CN" dirty="0" smtClean="0"/>
          </a:p>
          <a:p>
            <a:pPr marL="0" lvl="1" indent="-1905">
              <a:lnSpc>
                <a:spcPct val="200000"/>
              </a:lnSpc>
              <a:buNone/>
            </a:pPr>
            <a:r>
              <a:rPr lang="en-US" altLang="zh-CN" dirty="0" smtClean="0"/>
              <a:t>   </a:t>
            </a:r>
            <a:r>
              <a:rPr lang="en-US" altLang="zh-CN" b="1" dirty="0" smtClean="0"/>
              <a:t>1.</a:t>
            </a:r>
            <a:r>
              <a:rPr lang="zh-CN" altLang="en-US" b="1" dirty="0" smtClean="0"/>
              <a:t>编写资源文件，存储字符信息</a:t>
            </a:r>
            <a:endParaRPr lang="en-US" altLang="zh-CN" b="1" dirty="0" smtClean="0"/>
          </a:p>
          <a:p>
            <a:pPr marL="0" lvl="1" indent="-1905">
              <a:buNone/>
            </a:pPr>
            <a:r>
              <a:rPr lang="en-US" altLang="zh-CN" sz="1600" dirty="0" smtClean="0"/>
              <a:t>     1.1 </a:t>
            </a:r>
            <a:r>
              <a:rPr lang="en-US" altLang="zh-CN" sz="1600" dirty="0" smtClean="0">
                <a:solidFill>
                  <a:srgbClr val="3333FF"/>
                </a:solidFill>
              </a:rPr>
              <a:t>resource_zh_CN.properties</a:t>
            </a:r>
            <a:endParaRPr lang="en-US" altLang="zh-CN" sz="1600" dirty="0">
              <a:solidFill>
                <a:srgbClr val="3333FF"/>
              </a:solidFill>
            </a:endParaRPr>
          </a:p>
          <a:p>
            <a:pPr marL="0" lvl="1" indent="-1905">
              <a:buNone/>
            </a:pPr>
            <a:r>
              <a:rPr lang="en-US" altLang="zh-CN" sz="1600" dirty="0"/>
              <a:t>	</a:t>
            </a:r>
            <a:r>
              <a:rPr lang="en-US" altLang="zh-CN" sz="1600" dirty="0" smtClean="0"/>
              <a:t>title</a:t>
            </a:r>
            <a:r>
              <a:rPr lang="en-US" altLang="zh-CN" sz="1600" dirty="0"/>
              <a:t>=</a:t>
            </a:r>
            <a:r>
              <a:rPr lang="zh-CN" altLang="en-US" sz="1600" dirty="0"/>
              <a:t>标题</a:t>
            </a:r>
            <a:endParaRPr lang="zh-CN" altLang="en-US" sz="1600" dirty="0"/>
          </a:p>
          <a:p>
            <a:pPr marL="0" lvl="1" indent="-1905">
              <a:buNone/>
            </a:pPr>
            <a:r>
              <a:rPr lang="en-US" altLang="zh-CN" sz="1600" dirty="0"/>
              <a:t> </a:t>
            </a:r>
            <a:r>
              <a:rPr lang="en-US" altLang="zh-CN" sz="1600" dirty="0" smtClean="0"/>
              <a:t>    1.2 </a:t>
            </a:r>
            <a:r>
              <a:rPr lang="en-US" altLang="zh-CN" sz="1600" dirty="0" smtClean="0">
                <a:solidFill>
                  <a:srgbClr val="3333FF"/>
                </a:solidFill>
              </a:rPr>
              <a:t>resource_en_US.properties</a:t>
            </a:r>
            <a:endParaRPr lang="en-US" altLang="zh-CN" sz="1600" dirty="0">
              <a:solidFill>
                <a:srgbClr val="3333FF"/>
              </a:solidFill>
            </a:endParaRPr>
          </a:p>
          <a:p>
            <a:pPr marL="0" lvl="1" indent="-1905">
              <a:buNone/>
            </a:pPr>
            <a:r>
              <a:rPr lang="en-US" altLang="zh-CN" sz="1600" dirty="0" smtClean="0"/>
              <a:t>	title=title</a:t>
            </a:r>
            <a:endParaRPr lang="en-US" altLang="zh-CN" sz="1600" dirty="0" smtClean="0"/>
          </a:p>
          <a:p>
            <a:pPr marL="0" lvl="1" indent="-1905">
              <a:lnSpc>
                <a:spcPct val="200000"/>
              </a:lnSpc>
              <a:buNone/>
            </a:pPr>
            <a:r>
              <a:rPr lang="en-US" altLang="zh-CN" b="1" dirty="0"/>
              <a:t> </a:t>
            </a:r>
            <a:r>
              <a:rPr lang="en-US" altLang="zh-CN" b="1" dirty="0" smtClean="0"/>
              <a:t>   2.</a:t>
            </a:r>
            <a:r>
              <a:rPr lang="zh-CN" altLang="en-US" b="1" dirty="0" smtClean="0"/>
              <a:t>根据</a:t>
            </a:r>
            <a:r>
              <a:rPr lang="zh-CN" altLang="en-US" b="1" dirty="0"/>
              <a:t>本地语言加载对应的</a:t>
            </a:r>
            <a:r>
              <a:rPr lang="zh-CN" altLang="en-US" b="1" dirty="0" smtClean="0"/>
              <a:t>文件</a:t>
            </a:r>
            <a:r>
              <a:rPr lang="en-US" altLang="zh-CN" b="1" dirty="0"/>
              <a:t>	</a:t>
            </a:r>
            <a:endParaRPr lang="en-US" altLang="zh-CN" b="1" dirty="0"/>
          </a:p>
          <a:p>
            <a:pPr marL="558800" lvl="2" indent="-1905"/>
            <a:r>
              <a:rPr lang="en-US" altLang="zh-CN" dirty="0" smtClean="0">
                <a:solidFill>
                  <a:srgbClr val="3F7F5F"/>
                </a:solidFill>
                <a:latin typeface="Courier New" panose="02070309020205020404" pitchFamily="49" charset="0"/>
              </a:rPr>
              <a:t>// </a:t>
            </a:r>
            <a:r>
              <a:rPr lang="zh-CN" altLang="en-US" dirty="0">
                <a:solidFill>
                  <a:srgbClr val="3F7F5F"/>
                </a:solidFill>
                <a:latin typeface="Courier New" panose="02070309020205020404" pitchFamily="49" charset="0"/>
              </a:rPr>
              <a:t>获得此 </a:t>
            </a:r>
            <a:r>
              <a:rPr lang="en-US" altLang="zh-CN" dirty="0">
                <a:solidFill>
                  <a:srgbClr val="3F7F5F"/>
                </a:solidFill>
                <a:latin typeface="Courier New" panose="02070309020205020404" pitchFamily="49" charset="0"/>
              </a:rPr>
              <a:t>Java </a:t>
            </a:r>
            <a:r>
              <a:rPr lang="zh-CN" altLang="en-US" dirty="0">
                <a:solidFill>
                  <a:srgbClr val="3F7F5F"/>
                </a:solidFill>
                <a:latin typeface="Courier New" panose="02070309020205020404" pitchFamily="49" charset="0"/>
              </a:rPr>
              <a:t>虚拟机实例的当前默认语言环境值</a:t>
            </a:r>
            <a:endParaRPr lang="zh-CN" altLang="en-US" dirty="0">
              <a:solidFill>
                <a:srgbClr val="3F7F5F"/>
              </a:solidFill>
              <a:latin typeface="Courier New" panose="02070309020205020404" pitchFamily="49" charset="0"/>
            </a:endParaRPr>
          </a:p>
          <a:p>
            <a:pPr marL="558800" lvl="2" indent="-1905"/>
            <a:r>
              <a:rPr lang="en-US" altLang="zh-CN" dirty="0" smtClean="0">
                <a:solidFill>
                  <a:srgbClr val="000000"/>
                </a:solidFill>
                <a:latin typeface="Courier New" panose="02070309020205020404" pitchFamily="49" charset="0"/>
              </a:rPr>
              <a:t>Locale </a:t>
            </a:r>
            <a:r>
              <a:rPr lang="en-US" altLang="zh-CN" dirty="0">
                <a:solidFill>
                  <a:srgbClr val="000000"/>
                </a:solidFill>
                <a:latin typeface="Courier New" panose="02070309020205020404" pitchFamily="49" charset="0"/>
              </a:rPr>
              <a:t>locale = Locale.getDefault();</a:t>
            </a:r>
            <a:endParaRPr lang="en-US" altLang="zh-CN" dirty="0">
              <a:solidFill>
                <a:srgbClr val="000000"/>
              </a:solidFill>
              <a:latin typeface="Courier New" panose="02070309020205020404" pitchFamily="49" charset="0"/>
            </a:endParaRPr>
          </a:p>
          <a:p>
            <a:pPr marL="558800" lvl="2" indent="-1905"/>
            <a:r>
              <a:rPr lang="en-US" altLang="zh-CN" dirty="0">
                <a:solidFill>
                  <a:srgbClr val="3F7F5F"/>
                </a:solidFill>
                <a:latin typeface="Courier New" panose="02070309020205020404" pitchFamily="49" charset="0"/>
              </a:rPr>
              <a:t>// </a:t>
            </a:r>
            <a:r>
              <a:rPr lang="zh-CN" altLang="en-US" dirty="0">
                <a:solidFill>
                  <a:srgbClr val="3F7F5F"/>
                </a:solidFill>
                <a:latin typeface="Courier New" panose="02070309020205020404" pitchFamily="49" charset="0"/>
              </a:rPr>
              <a:t>根据地区不同加载不同的资源文件</a:t>
            </a:r>
            <a:endParaRPr lang="zh-CN" altLang="en-US" dirty="0">
              <a:solidFill>
                <a:srgbClr val="3F7F5F"/>
              </a:solidFill>
              <a:latin typeface="Courier New" panose="02070309020205020404" pitchFamily="49" charset="0"/>
            </a:endParaRPr>
          </a:p>
          <a:p>
            <a:pPr marL="558800" lvl="2" indent="-1905"/>
            <a:r>
              <a:rPr lang="da-DK" altLang="zh-CN" dirty="0">
                <a:solidFill>
                  <a:srgbClr val="000000"/>
                </a:solidFill>
                <a:latin typeface="Courier New" panose="02070309020205020404" pitchFamily="49" charset="0"/>
              </a:rPr>
              <a:t>ResourceBundle bundle = ResourceBundle.getBundle(</a:t>
            </a:r>
            <a:r>
              <a:rPr lang="da-DK" altLang="zh-CN" dirty="0">
                <a:solidFill>
                  <a:srgbClr val="2A00FF"/>
                </a:solidFill>
                <a:latin typeface="Courier New" panose="02070309020205020404" pitchFamily="49" charset="0"/>
              </a:rPr>
              <a:t>"resource"</a:t>
            </a:r>
            <a:r>
              <a:rPr lang="da-DK" altLang="zh-CN" dirty="0">
                <a:solidFill>
                  <a:srgbClr val="000000"/>
                </a:solidFill>
                <a:latin typeface="Courier New" panose="02070309020205020404" pitchFamily="49" charset="0"/>
              </a:rPr>
              <a:t>, locale);</a:t>
            </a:r>
            <a:endParaRPr lang="da-DK" altLang="zh-CN" dirty="0">
              <a:solidFill>
                <a:srgbClr val="000000"/>
              </a:solidFill>
              <a:latin typeface="Courier New" panose="02070309020205020404" pitchFamily="49" charset="0"/>
            </a:endParaRPr>
          </a:p>
          <a:p>
            <a:pPr marL="558800" lvl="2" indent="-1905"/>
            <a:r>
              <a:rPr lang="en-US" altLang="zh-CN" dirty="0">
                <a:solidFill>
                  <a:srgbClr val="3F7F5F"/>
                </a:solidFill>
                <a:latin typeface="Courier New" panose="02070309020205020404" pitchFamily="49" charset="0"/>
              </a:rPr>
              <a:t>// </a:t>
            </a:r>
            <a:r>
              <a:rPr lang="zh-CN" altLang="en-US" dirty="0">
                <a:solidFill>
                  <a:srgbClr val="3F7F5F"/>
                </a:solidFill>
                <a:latin typeface="Courier New" panose="02070309020205020404" pitchFamily="49" charset="0"/>
              </a:rPr>
              <a:t>根据</a:t>
            </a:r>
            <a:r>
              <a:rPr lang="en-US" altLang="zh-CN" dirty="0">
                <a:solidFill>
                  <a:srgbClr val="3F7F5F"/>
                </a:solidFill>
                <a:latin typeface="Courier New" panose="02070309020205020404" pitchFamily="49" charset="0"/>
              </a:rPr>
              <a:t>key</a:t>
            </a:r>
            <a:r>
              <a:rPr lang="zh-CN" altLang="en-US" dirty="0">
                <a:solidFill>
                  <a:srgbClr val="3F7F5F"/>
                </a:solidFill>
                <a:latin typeface="Courier New" panose="02070309020205020404" pitchFamily="49" charset="0"/>
              </a:rPr>
              <a:t>获得</a:t>
            </a:r>
            <a:r>
              <a:rPr lang="en-US" altLang="zh-CN" dirty="0">
                <a:solidFill>
                  <a:srgbClr val="3F7F5F"/>
                </a:solidFill>
                <a:latin typeface="Courier New" panose="02070309020205020404" pitchFamily="49" charset="0"/>
              </a:rPr>
              <a:t>value</a:t>
            </a:r>
            <a:r>
              <a:rPr lang="zh-CN" altLang="en-US" dirty="0">
                <a:solidFill>
                  <a:srgbClr val="3F7F5F"/>
                </a:solidFill>
                <a:latin typeface="Courier New" panose="02070309020205020404" pitchFamily="49" charset="0"/>
              </a:rPr>
              <a:t>值</a:t>
            </a:r>
            <a:endParaRPr lang="zh-CN" altLang="en-US" dirty="0">
              <a:solidFill>
                <a:srgbClr val="3F7F5F"/>
              </a:solidFill>
              <a:latin typeface="Courier New" panose="02070309020205020404" pitchFamily="49" charset="0"/>
            </a:endParaRPr>
          </a:p>
          <a:p>
            <a:pPr marL="558800" lvl="2" indent="-1905"/>
            <a:r>
              <a:rPr lang="en-US" altLang="zh-CN" dirty="0">
                <a:solidFill>
                  <a:srgbClr val="000000"/>
                </a:solidFill>
                <a:latin typeface="Courier New" panose="02070309020205020404" pitchFamily="49" charset="0"/>
              </a:rPr>
              <a:t>String title = bundle.getString(</a:t>
            </a:r>
            <a:r>
              <a:rPr lang="en-US" altLang="zh-CN" dirty="0">
                <a:solidFill>
                  <a:srgbClr val="2A00FF"/>
                </a:solidFill>
                <a:latin typeface="Courier New" panose="02070309020205020404" pitchFamily="49" charset="0"/>
              </a:rPr>
              <a:t>"title"</a:t>
            </a:r>
            <a:r>
              <a:rPr lang="en-US" altLang="zh-CN" dirty="0">
                <a:solidFill>
                  <a:srgbClr val="000000"/>
                </a:solidFill>
                <a:latin typeface="Courier New" panose="02070309020205020404" pitchFamily="49" charset="0"/>
              </a:rPr>
              <a:t>);</a:t>
            </a:r>
            <a:endParaRPr lang="en-US" altLang="zh-CN" dirty="0">
              <a:solidFill>
                <a:srgbClr val="000000"/>
              </a:solidFill>
              <a:latin typeface="Courier New" panose="02070309020205020404" pitchFamily="49" charset="0"/>
            </a:endParaRPr>
          </a:p>
          <a:p>
            <a:pPr marL="558800" lvl="2" indent="-1905"/>
            <a:r>
              <a:rPr lang="en-US" altLang="zh-CN" dirty="0">
                <a:solidFill>
                  <a:srgbClr val="000000"/>
                </a:solidFill>
                <a:latin typeface="Courier New" panose="02070309020205020404" pitchFamily="49" charset="0"/>
              </a:rPr>
              <a:t>System.out.println(title);</a:t>
            </a:r>
            <a:endParaRPr lang="zh-CN" altLang="en-US"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应用程序国际化</a:t>
            </a:r>
            <a:endParaRPr lang="zh-CN" altLang="en-US" dirty="0"/>
          </a:p>
        </p:txBody>
      </p:sp>
      <p:sp>
        <p:nvSpPr>
          <p:cNvPr id="3" name="内容占位符 2"/>
          <p:cNvSpPr>
            <a:spLocks noGrp="1"/>
          </p:cNvSpPr>
          <p:nvPr>
            <p:ph idx="1"/>
          </p:nvPr>
        </p:nvSpPr>
        <p:spPr/>
        <p:txBody>
          <a:bodyPr>
            <a:normAutofit/>
          </a:bodyPr>
          <a:lstStyle/>
          <a:p>
            <a:r>
              <a:rPr lang="en-US" altLang="zh-CN" dirty="0" smtClean="0"/>
              <a:t>Java</a:t>
            </a:r>
            <a:r>
              <a:rPr lang="zh-CN" altLang="en-US" dirty="0"/>
              <a:t>国际化包含占位符的消息 </a:t>
            </a:r>
            <a:endParaRPr lang="en-US" altLang="zh-CN" dirty="0" smtClean="0"/>
          </a:p>
          <a:p>
            <a:pPr lvl="1"/>
            <a:r>
              <a:rPr lang="zh-CN" altLang="en-US" dirty="0"/>
              <a:t>以上在资源文件配置的消息都是简单的消息，假如消息中含有参数，即有参数占位，</a:t>
            </a:r>
            <a:r>
              <a:rPr lang="zh-CN" altLang="en-US" dirty="0" smtClean="0"/>
              <a:t>我们如何</a:t>
            </a:r>
            <a:r>
              <a:rPr lang="zh-CN" altLang="en-US" dirty="0"/>
              <a:t>实现呢？例如下面消息：</a:t>
            </a:r>
            <a:endParaRPr lang="zh-CN" altLang="en-US" dirty="0"/>
          </a:p>
          <a:p>
            <a:pPr lvl="2"/>
            <a:r>
              <a:rPr lang="zh-CN" altLang="en-US" dirty="0"/>
              <a:t>英文：</a:t>
            </a:r>
            <a:r>
              <a:rPr lang="en-US" altLang="zh-CN" dirty="0"/>
              <a:t>hello=Hello,{0}!Today is {1}.</a:t>
            </a:r>
            <a:endParaRPr lang="en-US" altLang="zh-CN" dirty="0"/>
          </a:p>
          <a:p>
            <a:pPr lvl="2"/>
            <a:r>
              <a:rPr lang="zh-CN" altLang="en-US" dirty="0"/>
              <a:t>中文：</a:t>
            </a:r>
            <a:r>
              <a:rPr lang="en-US" altLang="zh-CN" dirty="0"/>
              <a:t>hello=</a:t>
            </a:r>
            <a:r>
              <a:rPr lang="zh-CN" altLang="en-US" dirty="0"/>
              <a:t>你好，</a:t>
            </a:r>
            <a:r>
              <a:rPr lang="en-US" altLang="zh-CN" dirty="0"/>
              <a:t>{0}!</a:t>
            </a:r>
            <a:r>
              <a:rPr lang="zh-CN" altLang="en-US" dirty="0"/>
              <a:t>今天是</a:t>
            </a:r>
            <a:r>
              <a:rPr lang="en-US" altLang="zh-CN" dirty="0"/>
              <a:t>{1</a:t>
            </a:r>
            <a:r>
              <a:rPr lang="en-US" altLang="zh-CN" dirty="0" smtClean="0"/>
              <a:t>}.</a:t>
            </a:r>
            <a:endParaRPr lang="en-US" altLang="zh-CN" dirty="0" smtClean="0"/>
          </a:p>
          <a:p>
            <a:r>
              <a:rPr lang="zh-CN" altLang="en-US" dirty="0" smtClean="0"/>
              <a:t>解决方案</a:t>
            </a:r>
            <a:endParaRPr lang="en-US" altLang="zh-CN" dirty="0" smtClean="0"/>
          </a:p>
          <a:p>
            <a:pPr lvl="1"/>
            <a:r>
              <a:rPr lang="zh-CN" altLang="en-US" dirty="0"/>
              <a:t>此时，我们需要使用</a:t>
            </a:r>
            <a:r>
              <a:rPr lang="en-US" altLang="zh-CN" dirty="0"/>
              <a:t>MessageFormat</a:t>
            </a:r>
            <a:r>
              <a:rPr lang="zh-CN" altLang="en-US" dirty="0"/>
              <a:t>类，该类有个很有用的静态的方法</a:t>
            </a:r>
            <a:endParaRPr lang="zh-CN" altLang="en-US" dirty="0"/>
          </a:p>
          <a:p>
            <a:pPr lvl="1"/>
            <a:r>
              <a:rPr lang="en-US" altLang="zh-CN" u="sng" dirty="0">
                <a:solidFill>
                  <a:srgbClr val="3333FF"/>
                </a:solidFill>
              </a:rPr>
              <a:t>format(String pattern,Object… values) </a:t>
            </a:r>
            <a:endParaRPr lang="en-US" altLang="zh-CN" u="sng" dirty="0">
              <a:solidFill>
                <a:srgbClr val="3333FF"/>
              </a:solidFill>
            </a:endParaRPr>
          </a:p>
          <a:p>
            <a:pPr lvl="1"/>
            <a:r>
              <a:rPr lang="zh-CN" altLang="en-US" dirty="0"/>
              <a:t>返回后面多个参数值填充前面</a:t>
            </a:r>
            <a:r>
              <a:rPr lang="en-US" altLang="zh-CN" dirty="0"/>
              <a:t>pattern</a:t>
            </a:r>
            <a:r>
              <a:rPr lang="zh-CN" altLang="en-US" dirty="0"/>
              <a:t>字符串，其中</a:t>
            </a:r>
            <a:r>
              <a:rPr lang="en-US" altLang="zh-CN" dirty="0"/>
              <a:t>pattern</a:t>
            </a:r>
            <a:r>
              <a:rPr lang="zh-CN" altLang="en-US" dirty="0"/>
              <a:t>字符串就是一个带占位符的字符串。 </a:t>
            </a:r>
            <a:endParaRPr lang="en-US" altLang="zh-CN" dirty="0" smtClean="0"/>
          </a:p>
          <a:p>
            <a:pPr lvl="1" algn="l"/>
            <a:r>
              <a:rPr lang="en-US" altLang="zh-CN" sz="1400" dirty="0">
                <a:solidFill>
                  <a:srgbClr val="000000"/>
                </a:solidFill>
                <a:latin typeface="Courier New" panose="02070309020205020404" pitchFamily="49" charset="0"/>
              </a:rPr>
              <a:t>String hello = bundle.getString("</a:t>
            </a:r>
            <a:r>
              <a:rPr lang="en-US" altLang="zh-CN" sz="1400" dirty="0">
                <a:solidFill>
                  <a:srgbClr val="3333FF"/>
                </a:solidFill>
                <a:latin typeface="Courier New" panose="02070309020205020404" pitchFamily="49" charset="0"/>
              </a:rPr>
              <a:t>hello</a:t>
            </a:r>
            <a:r>
              <a:rPr lang="en-US" altLang="zh-CN" sz="1400" dirty="0">
                <a:solidFill>
                  <a:srgbClr val="000000"/>
                </a:solidFill>
                <a:latin typeface="Courier New" panose="02070309020205020404" pitchFamily="49" charset="0"/>
              </a:rPr>
              <a:t>");</a:t>
            </a:r>
            <a:endParaRPr lang="en-US" altLang="zh-CN" sz="1400" dirty="0">
              <a:solidFill>
                <a:srgbClr val="000000"/>
              </a:solidFill>
              <a:latin typeface="Courier New" panose="02070309020205020404" pitchFamily="49" charset="0"/>
            </a:endParaRPr>
          </a:p>
          <a:p>
            <a:pPr lvl="1" algn="l"/>
            <a:r>
              <a:rPr lang="en-US" altLang="zh-CN" sz="1400" dirty="0">
                <a:solidFill>
                  <a:srgbClr val="000000"/>
                </a:solidFill>
                <a:latin typeface="Courier New" panose="02070309020205020404" pitchFamily="49" charset="0"/>
              </a:rPr>
              <a:t>String </a:t>
            </a:r>
            <a:r>
              <a:rPr lang="en-US" altLang="zh-CN" sz="1400" dirty="0">
                <a:solidFill>
                  <a:srgbClr val="000000"/>
                </a:solidFill>
                <a:highlight>
                  <a:srgbClr val="F0D8A8"/>
                </a:highlight>
                <a:latin typeface="Courier New" panose="02070309020205020404" pitchFamily="49" charset="0"/>
              </a:rPr>
              <a:t>result = MessageFormat.</a:t>
            </a:r>
            <a:r>
              <a:rPr lang="en-US" altLang="zh-CN" sz="1400" i="1" dirty="0">
                <a:solidFill>
                  <a:srgbClr val="000000"/>
                </a:solidFill>
                <a:highlight>
                  <a:srgbClr val="F0D8A8"/>
                </a:highlight>
                <a:latin typeface="Courier New" panose="02070309020205020404" pitchFamily="49" charset="0"/>
              </a:rPr>
              <a:t>format(hello, </a:t>
            </a:r>
            <a:r>
              <a:rPr lang="en-US" altLang="zh-CN" sz="1400" i="1" dirty="0">
                <a:solidFill>
                  <a:srgbClr val="2A00FF"/>
                </a:solidFill>
                <a:highlight>
                  <a:srgbClr val="F0D8A8"/>
                </a:highlight>
                <a:latin typeface="Courier New" panose="02070309020205020404" pitchFamily="49" charset="0"/>
              </a:rPr>
              <a:t>"</a:t>
            </a:r>
            <a:r>
              <a:rPr lang="zh-CN" altLang="en-US" sz="1400" dirty="0">
                <a:solidFill>
                  <a:srgbClr val="2A00FF"/>
                </a:solidFill>
                <a:highlight>
                  <a:srgbClr val="F0D8A8"/>
                </a:highlight>
                <a:latin typeface="Courier New" panose="02070309020205020404" pitchFamily="49" charset="0"/>
              </a:rPr>
              <a:t>吴中正</a:t>
            </a:r>
            <a:r>
              <a:rPr lang="en-US" altLang="zh-CN" sz="1400" i="1" dirty="0">
                <a:solidFill>
                  <a:srgbClr val="2A00FF"/>
                </a:solidFill>
                <a:highlight>
                  <a:srgbClr val="F0D8A8"/>
                </a:highlight>
                <a:latin typeface="Courier New" panose="02070309020205020404" pitchFamily="49" charset="0"/>
              </a:rPr>
              <a:t>"</a:t>
            </a:r>
            <a:r>
              <a:rPr lang="en-US" altLang="zh-CN" sz="1400" i="1" dirty="0">
                <a:solidFill>
                  <a:srgbClr val="000000"/>
                </a:solidFill>
                <a:highlight>
                  <a:srgbClr val="F0D8A8"/>
                </a:highlight>
                <a:latin typeface="Courier New" panose="02070309020205020404" pitchFamily="49" charset="0"/>
              </a:rPr>
              <a:t>, </a:t>
            </a:r>
            <a:r>
              <a:rPr lang="en-US" altLang="zh-CN" sz="1400" i="1" dirty="0">
                <a:solidFill>
                  <a:srgbClr val="2A00FF"/>
                </a:solidFill>
                <a:highlight>
                  <a:srgbClr val="F0D8A8"/>
                </a:highlight>
                <a:latin typeface="Courier New" panose="02070309020205020404" pitchFamily="49" charset="0"/>
              </a:rPr>
              <a:t>"</a:t>
            </a:r>
            <a:r>
              <a:rPr lang="zh-CN" altLang="en-US" sz="1400" dirty="0">
                <a:solidFill>
                  <a:srgbClr val="2A00FF"/>
                </a:solidFill>
                <a:highlight>
                  <a:srgbClr val="F0D8A8"/>
                </a:highlight>
                <a:latin typeface="Courier New" panose="02070309020205020404" pitchFamily="49" charset="0"/>
              </a:rPr>
              <a:t>地球毁灭日</a:t>
            </a:r>
            <a:r>
              <a:rPr lang="en-US" altLang="zh-CN" sz="1400" i="1" dirty="0">
                <a:solidFill>
                  <a:srgbClr val="2A00FF"/>
                </a:solidFill>
                <a:highlight>
                  <a:srgbClr val="F0D8A8"/>
                </a:highlight>
                <a:latin typeface="Courier New" panose="02070309020205020404" pitchFamily="49" charset="0"/>
              </a:rPr>
              <a:t>"</a:t>
            </a:r>
            <a:r>
              <a:rPr lang="en-US" altLang="zh-CN" sz="1400" i="1" dirty="0">
                <a:solidFill>
                  <a:srgbClr val="000000"/>
                </a:solidFill>
                <a:highlight>
                  <a:srgbClr val="F0D8A8"/>
                </a:highlight>
                <a:latin typeface="Courier New" panose="02070309020205020404" pitchFamily="49" charset="0"/>
              </a:rPr>
              <a:t>);</a:t>
            </a:r>
            <a:endParaRPr lang="en-US" altLang="zh-CN" sz="1400" i="1" dirty="0">
              <a:solidFill>
                <a:srgbClr val="000000"/>
              </a:solidFill>
              <a:highlight>
                <a:srgbClr val="F0D8A8"/>
              </a:highlight>
              <a:latin typeface="Courier New" panose="02070309020205020404" pitchFamily="49" charset="0"/>
            </a:endParaRPr>
          </a:p>
          <a:p>
            <a:pPr lvl="1" algn="l"/>
            <a:r>
              <a:rPr lang="en-US" altLang="zh-CN" sz="1400" dirty="0">
                <a:solidFill>
                  <a:srgbClr val="000000"/>
                </a:solidFill>
                <a:latin typeface="Courier New" panose="02070309020205020404" pitchFamily="49" charset="0"/>
              </a:rPr>
              <a:t>System.</a:t>
            </a:r>
            <a:r>
              <a:rPr lang="en-US" altLang="zh-CN" sz="1400" i="1" dirty="0">
                <a:solidFill>
                  <a:srgbClr val="0000C0"/>
                </a:solidFill>
                <a:latin typeface="Courier New" panose="02070309020205020404" pitchFamily="49" charset="0"/>
              </a:rPr>
              <a:t>out</a:t>
            </a:r>
            <a:r>
              <a:rPr lang="en-US" altLang="zh-CN" sz="1400" i="1" dirty="0">
                <a:solidFill>
                  <a:srgbClr val="000000"/>
                </a:solidFill>
                <a:latin typeface="Courier New" panose="02070309020205020404" pitchFamily="49" charset="0"/>
              </a:rPr>
              <a:t>.println(</a:t>
            </a:r>
            <a:r>
              <a:rPr lang="en-US" altLang="zh-CN" sz="1400" i="1" dirty="0">
                <a:solidFill>
                  <a:srgbClr val="000000"/>
                </a:solidFill>
                <a:highlight>
                  <a:srgbClr val="D4D4D4"/>
                </a:highlight>
                <a:latin typeface="Courier New" panose="02070309020205020404" pitchFamily="49" charset="0"/>
              </a:rPr>
              <a:t>result);</a:t>
            </a:r>
            <a:endParaRPr lang="zh-CN" altLang="en-US"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Dispatcher(</a:t>
            </a:r>
            <a:r>
              <a:rPr lang="zh-CN" altLang="en-US" dirty="0"/>
              <a:t>源码剖析</a:t>
            </a:r>
            <a:r>
              <a:rPr lang="en-US" altLang="zh-CN" dirty="0"/>
              <a:t>) </a:t>
            </a:r>
            <a:endParaRPr lang="zh-CN" altLang="en-US" dirty="0"/>
          </a:p>
        </p:txBody>
      </p:sp>
      <p:sp>
        <p:nvSpPr>
          <p:cNvPr id="3" name="内容占位符 2"/>
          <p:cNvSpPr>
            <a:spLocks noGrp="1"/>
          </p:cNvSpPr>
          <p:nvPr>
            <p:ph idx="1"/>
          </p:nvPr>
        </p:nvSpPr>
        <p:spPr/>
        <p:txBody>
          <a:bodyPr/>
          <a:lstStyle/>
          <a:p>
            <a:r>
              <a:rPr lang="en-US" altLang="zh-CN" dirty="0" smtClean="0"/>
              <a:t>Dispatcher</a:t>
            </a:r>
            <a:r>
              <a:rPr lang="zh-CN" altLang="en-US" dirty="0" smtClean="0"/>
              <a:t>的</a:t>
            </a:r>
            <a:r>
              <a:rPr lang="en-US" altLang="zh-CN" dirty="0" smtClean="0"/>
              <a:t>init</a:t>
            </a:r>
            <a:r>
              <a:rPr lang="zh-CN" altLang="en-US" dirty="0" smtClean="0"/>
              <a:t>方法</a:t>
            </a:r>
            <a:endParaRPr lang="zh-CN" altLang="en-US" dirty="0"/>
          </a:p>
        </p:txBody>
      </p:sp>
      <p:pic>
        <p:nvPicPr>
          <p:cNvPr id="4" name="图片 3"/>
          <p:cNvPicPr>
            <a:picLocks noChangeAspect="1"/>
          </p:cNvPicPr>
          <p:nvPr/>
        </p:nvPicPr>
        <p:blipFill>
          <a:blip r:embed="rId1">
            <a:extLst>
              <a:ext uri="{BEBA8EAE-BF5A-486C-A8C5-ECC9F3942E4B}">
                <a14:imgProps xmlns:a14="http://schemas.microsoft.com/office/drawing/2010/main">
                  <a14:imgLayer r:embed="rId2">
                    <a14:imgEffect>
                      <a14:colorTemperature colorTemp="7200"/>
                    </a14:imgEffect>
                  </a14:imgLayer>
                </a14:imgProps>
              </a:ext>
            </a:extLst>
          </a:blip>
          <a:stretch>
            <a:fillRect/>
          </a:stretch>
        </p:blipFill>
        <p:spPr>
          <a:xfrm>
            <a:off x="1174037" y="1524238"/>
            <a:ext cx="6752381" cy="3809524"/>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Struts2</a:t>
            </a:r>
            <a:r>
              <a:rPr lang="zh-CN" altLang="en-US" dirty="0" smtClean="0"/>
              <a:t>国际化</a:t>
            </a:r>
            <a:endParaRPr lang="zh-CN" altLang="en-US"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Struts2</a:t>
            </a:r>
            <a:r>
              <a:rPr lang="zh-CN" altLang="en-US" dirty="0"/>
              <a:t>的国际化入门</a:t>
            </a:r>
            <a:endParaRPr lang="zh-CN" altLang="en-US" dirty="0"/>
          </a:p>
        </p:txBody>
      </p:sp>
      <p:sp>
        <p:nvSpPr>
          <p:cNvPr id="3" name="内容占位符 2"/>
          <p:cNvSpPr>
            <a:spLocks noGrp="1"/>
          </p:cNvSpPr>
          <p:nvPr>
            <p:ph idx="1"/>
          </p:nvPr>
        </p:nvSpPr>
        <p:spPr/>
        <p:txBody>
          <a:bodyPr/>
          <a:lstStyle/>
          <a:p>
            <a:pPr lvl="1"/>
            <a:r>
              <a:rPr lang="en-US" altLang="zh-CN" sz="1600" dirty="0" smtClean="0"/>
              <a:t>Struts2</a:t>
            </a:r>
            <a:r>
              <a:rPr lang="zh-CN" altLang="en-US" sz="1600" dirty="0"/>
              <a:t>国际化是建立在</a:t>
            </a:r>
            <a:r>
              <a:rPr lang="en-US" altLang="zh-CN" sz="1600" dirty="0"/>
              <a:t>Java</a:t>
            </a:r>
            <a:r>
              <a:rPr lang="zh-CN" altLang="en-US" sz="1600" dirty="0"/>
              <a:t>国际化的基础之上，一样也是通过提供不同国家</a:t>
            </a:r>
            <a:r>
              <a:rPr lang="en-US" altLang="zh-CN" sz="1600" dirty="0"/>
              <a:t>/</a:t>
            </a:r>
            <a:r>
              <a:rPr lang="zh-CN" altLang="en-US" sz="1600" dirty="0"/>
              <a:t>语言环境的消息资源，然后通过</a:t>
            </a:r>
            <a:r>
              <a:rPr lang="en-US" altLang="zh-CN" sz="1600" dirty="0"/>
              <a:t>ResourceBundle</a:t>
            </a:r>
            <a:r>
              <a:rPr lang="zh-CN" altLang="en-US" sz="1600" dirty="0"/>
              <a:t>加载指定</a:t>
            </a:r>
            <a:r>
              <a:rPr lang="en-US" altLang="zh-CN" sz="1600" dirty="0"/>
              <a:t>Locale</a:t>
            </a:r>
            <a:r>
              <a:rPr lang="zh-CN" altLang="en-US" sz="1600" dirty="0"/>
              <a:t>对应的资源文件，再取得该资源文件中指定</a:t>
            </a:r>
            <a:r>
              <a:rPr lang="en-US" altLang="zh-CN" sz="1600" dirty="0"/>
              <a:t>key</a:t>
            </a:r>
            <a:r>
              <a:rPr lang="zh-CN" altLang="en-US" sz="1600" dirty="0"/>
              <a:t>对应的消息</a:t>
            </a:r>
            <a:r>
              <a:rPr lang="en-US" altLang="zh-CN" sz="1600" dirty="0"/>
              <a:t>---</a:t>
            </a:r>
            <a:r>
              <a:rPr lang="zh-CN" altLang="en-US" sz="1600" dirty="0"/>
              <a:t>整个过程与</a:t>
            </a:r>
            <a:r>
              <a:rPr lang="en-US" altLang="zh-CN" sz="1600" dirty="0"/>
              <a:t>Java</a:t>
            </a:r>
            <a:r>
              <a:rPr lang="zh-CN" altLang="en-US" sz="1600" dirty="0"/>
              <a:t>程序的国际化完全相同，只是</a:t>
            </a:r>
            <a:r>
              <a:rPr lang="en-US" altLang="zh-CN" sz="1600" dirty="0"/>
              <a:t>Struts2</a:t>
            </a:r>
            <a:r>
              <a:rPr lang="zh-CN" altLang="en-US" sz="1600" dirty="0"/>
              <a:t>框架对</a:t>
            </a:r>
            <a:r>
              <a:rPr lang="en-US" altLang="zh-CN" sz="1600" dirty="0"/>
              <a:t>Java</a:t>
            </a:r>
            <a:r>
              <a:rPr lang="zh-CN" altLang="en-US" sz="1600" dirty="0"/>
              <a:t>程序国际化进行了进一步封装，从而简化了应用程序的国际化</a:t>
            </a:r>
            <a:r>
              <a:rPr lang="zh-CN" altLang="en-US" sz="1600" dirty="0" smtClean="0"/>
              <a:t>。</a:t>
            </a:r>
            <a:endParaRPr lang="en-US" altLang="zh-CN" sz="1600" dirty="0" smtClean="0"/>
          </a:p>
          <a:p>
            <a:pPr lvl="1"/>
            <a:endParaRPr lang="en-US" altLang="zh-CN" dirty="0" smtClean="0"/>
          </a:p>
          <a:p>
            <a:r>
              <a:rPr lang="en-US" altLang="zh-CN" dirty="0"/>
              <a:t>Struts 2</a:t>
            </a:r>
            <a:r>
              <a:rPr lang="zh-CN" altLang="en-US" dirty="0"/>
              <a:t>中加载全局资源文件</a:t>
            </a:r>
            <a:endParaRPr lang="zh-CN" altLang="en-US" dirty="0"/>
          </a:p>
          <a:p>
            <a:pPr lvl="1"/>
            <a:r>
              <a:rPr lang="en-US" altLang="zh-CN" dirty="0" smtClean="0"/>
              <a:t>Struts </a:t>
            </a:r>
            <a:r>
              <a:rPr lang="en-US" altLang="zh-CN" dirty="0"/>
              <a:t>2</a:t>
            </a:r>
            <a:r>
              <a:rPr lang="zh-CN" altLang="en-US" dirty="0"/>
              <a:t>提供了很多加载国际化资源文件的方式，最简单</a:t>
            </a:r>
            <a:r>
              <a:rPr lang="en-US" altLang="zh-CN" dirty="0"/>
              <a:t>.</a:t>
            </a:r>
            <a:r>
              <a:rPr lang="zh-CN" altLang="en-US" dirty="0"/>
              <a:t>最常用的就是加载全局的国际化资源文件，加载全局的国际化资源文件的方式通过配置常量来实现。不管在</a:t>
            </a:r>
            <a:r>
              <a:rPr lang="en-US" altLang="zh-CN" dirty="0" smtClean="0">
                <a:solidFill>
                  <a:srgbClr val="3333FF"/>
                </a:solidFill>
              </a:rPr>
              <a:t>struts.xml</a:t>
            </a:r>
            <a:r>
              <a:rPr lang="zh-CN" altLang="en-US" dirty="0"/>
              <a:t>文件中配置常量，还是在在</a:t>
            </a:r>
            <a:r>
              <a:rPr lang="en-US" altLang="zh-CN" dirty="0" smtClean="0">
                <a:solidFill>
                  <a:srgbClr val="3333FF"/>
                </a:solidFill>
              </a:rPr>
              <a:t>struts</a:t>
            </a:r>
            <a:r>
              <a:rPr lang="en-US" altLang="zh-CN" dirty="0">
                <a:solidFill>
                  <a:srgbClr val="3333FF"/>
                </a:solidFill>
              </a:rPr>
              <a:t>.</a:t>
            </a:r>
            <a:r>
              <a:rPr lang="en-US" altLang="zh-CN" dirty="0" smtClean="0">
                <a:solidFill>
                  <a:srgbClr val="3333FF"/>
                </a:solidFill>
              </a:rPr>
              <a:t>properties</a:t>
            </a:r>
            <a:r>
              <a:rPr lang="zh-CN" altLang="en-US" dirty="0"/>
              <a:t>文件中配置常量，只需要配置</a:t>
            </a:r>
            <a:r>
              <a:rPr lang="en-US" altLang="zh-CN" dirty="0">
                <a:solidFill>
                  <a:srgbClr val="3333FF"/>
                </a:solidFill>
              </a:rPr>
              <a:t>struts.custom.i18n.resources</a:t>
            </a:r>
            <a:r>
              <a:rPr lang="zh-CN" altLang="en-US" dirty="0"/>
              <a:t>常量即可。</a:t>
            </a:r>
            <a:endParaRPr lang="zh-CN" altLang="en-US"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Struts2</a:t>
            </a:r>
            <a:r>
              <a:rPr lang="zh-CN" altLang="en-US" dirty="0"/>
              <a:t>的</a:t>
            </a:r>
            <a:r>
              <a:rPr lang="zh-CN" altLang="en-US" dirty="0" smtClean="0"/>
              <a:t>国际化入门</a:t>
            </a:r>
            <a:endParaRPr lang="zh-CN" altLang="en-US" dirty="0"/>
          </a:p>
        </p:txBody>
      </p:sp>
      <p:sp>
        <p:nvSpPr>
          <p:cNvPr id="3" name="内容占位符 2"/>
          <p:cNvSpPr>
            <a:spLocks noGrp="1"/>
          </p:cNvSpPr>
          <p:nvPr>
            <p:ph idx="1"/>
          </p:nvPr>
        </p:nvSpPr>
        <p:spPr/>
        <p:txBody>
          <a:bodyPr>
            <a:normAutofit/>
          </a:bodyPr>
          <a:lstStyle/>
          <a:p>
            <a:r>
              <a:rPr lang="zh-CN" altLang="en-US" dirty="0" smtClean="0"/>
              <a:t>配置</a:t>
            </a:r>
            <a:r>
              <a:rPr lang="en-US" altLang="zh-CN" dirty="0"/>
              <a:t>struts.custom.i18n.resources</a:t>
            </a:r>
            <a:r>
              <a:rPr lang="zh-CN" altLang="en-US" dirty="0" smtClean="0"/>
              <a:t>常量</a:t>
            </a:r>
            <a:endParaRPr lang="en-US" altLang="zh-CN" dirty="0"/>
          </a:p>
          <a:p>
            <a:pPr lvl="1"/>
            <a:r>
              <a:rPr lang="zh-CN" altLang="en-US" dirty="0"/>
              <a:t>配置</a:t>
            </a:r>
            <a:r>
              <a:rPr lang="en-US" altLang="zh-CN" dirty="0"/>
              <a:t>struts.custom.i18n.resources</a:t>
            </a:r>
            <a:r>
              <a:rPr lang="zh-CN" altLang="en-US" dirty="0"/>
              <a:t>常量时，该常量值为全局国际化资源文件的</a:t>
            </a:r>
            <a:r>
              <a:rPr lang="en-US" altLang="zh-CN" dirty="0"/>
              <a:t>baseName</a:t>
            </a:r>
            <a:r>
              <a:rPr lang="zh-CN" altLang="en-US" dirty="0" smtClean="0"/>
              <a:t>。</a:t>
            </a:r>
            <a:endParaRPr lang="en-US" altLang="zh-CN" dirty="0" smtClean="0"/>
          </a:p>
          <a:p>
            <a:r>
              <a:rPr lang="zh-CN" altLang="en-US" dirty="0" smtClean="0"/>
              <a:t>加载国际化资源文件</a:t>
            </a:r>
            <a:endParaRPr lang="en-US" altLang="zh-CN" dirty="0" smtClean="0"/>
          </a:p>
          <a:p>
            <a:pPr lvl="1"/>
            <a:r>
              <a:rPr lang="zh-CN" altLang="en-US" dirty="0"/>
              <a:t> </a:t>
            </a:r>
            <a:r>
              <a:rPr lang="zh-CN" altLang="en-US" sz="1600" dirty="0"/>
              <a:t>假如系统需要加载的国际化资源文件的</a:t>
            </a:r>
            <a:r>
              <a:rPr lang="en-US" altLang="zh-CN" sz="1600" dirty="0"/>
              <a:t>baseName</a:t>
            </a:r>
            <a:r>
              <a:rPr lang="zh-CN" altLang="en-US" sz="1600" dirty="0"/>
              <a:t>为</a:t>
            </a:r>
            <a:r>
              <a:rPr lang="en-US" altLang="zh-CN" sz="1600" dirty="0" smtClean="0"/>
              <a:t>properties/message</a:t>
            </a:r>
            <a:r>
              <a:rPr lang="zh-CN" altLang="en-US" sz="1600" dirty="0" smtClean="0"/>
              <a:t>。</a:t>
            </a:r>
            <a:endParaRPr lang="en-US" altLang="zh-CN" sz="1600" dirty="0" smtClean="0"/>
          </a:p>
          <a:p>
            <a:pPr marL="520700" lvl="1" indent="-342900">
              <a:buClrTx/>
              <a:buFont typeface="+mj-lt"/>
              <a:buAutoNum type="arabicPeriod"/>
            </a:pPr>
            <a:r>
              <a:rPr lang="zh-CN" altLang="en-US" dirty="0" smtClean="0"/>
              <a:t>在</a:t>
            </a:r>
            <a:r>
              <a:rPr lang="en-US" altLang="zh-CN" dirty="0"/>
              <a:t>struts.properties</a:t>
            </a:r>
            <a:r>
              <a:rPr lang="zh-CN" altLang="en-US" dirty="0"/>
              <a:t>文件中指定如下一行：</a:t>
            </a:r>
            <a:endParaRPr lang="zh-CN" altLang="en-US" dirty="0"/>
          </a:p>
          <a:p>
            <a:pPr lvl="1"/>
            <a:r>
              <a:rPr lang="en-US" altLang="zh-CN" dirty="0" smtClean="0"/>
              <a:t>   struts.custom.i18n.resources</a:t>
            </a:r>
            <a:r>
              <a:rPr lang="en-US" altLang="zh-CN" dirty="0"/>
              <a:t>= </a:t>
            </a:r>
            <a:r>
              <a:rPr lang="en-US" altLang="zh-CN" dirty="0">
                <a:solidFill>
                  <a:srgbClr val="3333FF"/>
                </a:solidFill>
              </a:rPr>
              <a:t>properties.message</a:t>
            </a:r>
            <a:endParaRPr lang="en-US" altLang="zh-CN" dirty="0">
              <a:solidFill>
                <a:srgbClr val="3333FF"/>
              </a:solidFill>
            </a:endParaRPr>
          </a:p>
          <a:p>
            <a:pPr marL="520700" lvl="1" indent="-342900">
              <a:buClrTx/>
              <a:buFont typeface="+mj-lt"/>
              <a:buAutoNum type="arabicPeriod" startAt="2"/>
            </a:pPr>
            <a:r>
              <a:rPr lang="zh-CN" altLang="en-US" dirty="0" smtClean="0"/>
              <a:t>或者在</a:t>
            </a:r>
            <a:r>
              <a:rPr lang="en-US" altLang="zh-CN" dirty="0"/>
              <a:t>struts.xml</a:t>
            </a:r>
            <a:r>
              <a:rPr lang="zh-CN" altLang="en-US" dirty="0"/>
              <a:t>文件中配置如下的一个常量</a:t>
            </a:r>
            <a:r>
              <a:rPr lang="zh-CN" altLang="en-US" dirty="0" smtClean="0"/>
              <a:t>：</a:t>
            </a:r>
            <a:endParaRPr lang="en-US" altLang="zh-CN" dirty="0" smtClean="0"/>
          </a:p>
          <a:p>
            <a:pPr lvl="1"/>
            <a:r>
              <a:rPr lang="en-US" altLang="zh-CN" sz="1600" dirty="0"/>
              <a:t> </a:t>
            </a:r>
            <a:r>
              <a:rPr lang="en-US" altLang="zh-CN" sz="1600" dirty="0" smtClean="0"/>
              <a:t>  &lt;!-- </a:t>
            </a:r>
            <a:r>
              <a:rPr lang="zh-CN" altLang="en-US" sz="1600" dirty="0"/>
              <a:t>定义资源文件的位置和类型 </a:t>
            </a:r>
            <a:r>
              <a:rPr lang="en-US" altLang="zh-CN" sz="1600" dirty="0"/>
              <a:t>--&gt;</a:t>
            </a:r>
            <a:endParaRPr lang="en-US" altLang="zh-CN" sz="1600" dirty="0"/>
          </a:p>
          <a:p>
            <a:pPr lvl="1"/>
            <a:r>
              <a:rPr lang="en-US" altLang="zh-CN" sz="1600" dirty="0" smtClean="0">
                <a:solidFill>
                  <a:srgbClr val="3333FF"/>
                </a:solidFill>
              </a:rPr>
              <a:t> </a:t>
            </a:r>
            <a:r>
              <a:rPr lang="en-US" altLang="zh-CN" sz="1600" dirty="0">
                <a:solidFill>
                  <a:srgbClr val="3333FF"/>
                </a:solidFill>
              </a:rPr>
              <a:t>&lt;constant name="struts.custom.i18n.resources"value="properties/message"/&gt;</a:t>
            </a:r>
            <a:endParaRPr lang="zh-CN" altLang="en-US" sz="1600" dirty="0">
              <a:solidFill>
                <a:srgbClr val="3333FF"/>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Struts2</a:t>
            </a:r>
            <a:r>
              <a:rPr lang="zh-CN" altLang="en-US" dirty="0"/>
              <a:t>的国际化入门</a:t>
            </a:r>
            <a:endParaRPr lang="zh-CN" altLang="en-US" dirty="0"/>
          </a:p>
        </p:txBody>
      </p:sp>
      <p:sp>
        <p:nvSpPr>
          <p:cNvPr id="3" name="内容占位符 2"/>
          <p:cNvSpPr>
            <a:spLocks noGrp="1"/>
          </p:cNvSpPr>
          <p:nvPr>
            <p:ph idx="1"/>
          </p:nvPr>
        </p:nvSpPr>
        <p:spPr/>
        <p:txBody>
          <a:bodyPr/>
          <a:lstStyle/>
          <a:p>
            <a:r>
              <a:rPr lang="zh-CN" altLang="en-US" dirty="0"/>
              <a:t>访问国际化</a:t>
            </a:r>
            <a:r>
              <a:rPr lang="zh-CN" altLang="en-US" dirty="0" smtClean="0"/>
              <a:t>资源</a:t>
            </a:r>
            <a:endParaRPr lang="en-US" altLang="zh-CN" dirty="0" smtClean="0"/>
          </a:p>
          <a:p>
            <a:pPr lvl="1"/>
            <a:r>
              <a:rPr lang="en-US" altLang="zh-CN" dirty="0"/>
              <a:t>Struts2</a:t>
            </a:r>
            <a:r>
              <a:rPr lang="zh-CN" altLang="en-US" dirty="0"/>
              <a:t>即可以在</a:t>
            </a:r>
            <a:r>
              <a:rPr lang="en-US" altLang="zh-CN" dirty="0"/>
              <a:t>JSP</a:t>
            </a:r>
            <a:r>
              <a:rPr lang="zh-CN" altLang="en-US" dirty="0"/>
              <a:t>页面中通过标签输出国际化消息，也可以在</a:t>
            </a:r>
            <a:r>
              <a:rPr lang="en-US" altLang="zh-CN" dirty="0"/>
              <a:t>Action</a:t>
            </a:r>
            <a:r>
              <a:rPr lang="zh-CN" altLang="en-US" dirty="0"/>
              <a:t>类中输出国际化消息，不管采用哪种方式，</a:t>
            </a:r>
            <a:r>
              <a:rPr lang="en-US" altLang="zh-CN" dirty="0"/>
              <a:t>Struts2</a:t>
            </a:r>
            <a:r>
              <a:rPr lang="zh-CN" altLang="en-US" dirty="0"/>
              <a:t>都提供了支持</a:t>
            </a:r>
            <a:r>
              <a:rPr lang="en-US" altLang="zh-CN" dirty="0"/>
              <a:t>, </a:t>
            </a:r>
            <a:r>
              <a:rPr lang="zh-CN" altLang="en-US" dirty="0"/>
              <a:t>使用起来非常简单</a:t>
            </a:r>
            <a:r>
              <a:rPr lang="zh-CN" altLang="en-US" dirty="0" smtClean="0"/>
              <a:t>。</a:t>
            </a:r>
            <a:r>
              <a:rPr lang="en-US" altLang="zh-CN" dirty="0"/>
              <a:t>Struts2</a:t>
            </a:r>
            <a:r>
              <a:rPr lang="zh-CN" altLang="en-US" dirty="0"/>
              <a:t>访问国际化消息主要在如下</a:t>
            </a:r>
            <a:r>
              <a:rPr lang="en-US" altLang="zh-CN" dirty="0"/>
              <a:t>3</a:t>
            </a:r>
            <a:r>
              <a:rPr lang="zh-CN" altLang="en-US" dirty="0"/>
              <a:t>种方式</a:t>
            </a:r>
            <a:r>
              <a:rPr lang="zh-CN" altLang="en-US" dirty="0" smtClean="0"/>
              <a:t>：</a:t>
            </a:r>
            <a:endParaRPr lang="en-US" altLang="zh-CN" dirty="0" smtClean="0"/>
          </a:p>
          <a:p>
            <a:pPr lvl="1"/>
            <a:r>
              <a:rPr lang="en-US" altLang="zh-CN" dirty="0"/>
              <a:t>1)</a:t>
            </a:r>
            <a:r>
              <a:rPr lang="zh-CN" altLang="en-US" sz="1600" dirty="0"/>
              <a:t>为了在</a:t>
            </a:r>
            <a:r>
              <a:rPr lang="en-US" altLang="zh-CN" sz="1600" u="sng" dirty="0">
                <a:solidFill>
                  <a:srgbClr val="3333FF"/>
                </a:solidFill>
              </a:rPr>
              <a:t>JSP</a:t>
            </a:r>
            <a:r>
              <a:rPr lang="zh-CN" altLang="en-US" sz="1600" u="sng" dirty="0">
                <a:solidFill>
                  <a:srgbClr val="3333FF"/>
                </a:solidFill>
              </a:rPr>
              <a:t>页面中</a:t>
            </a:r>
            <a:r>
              <a:rPr lang="zh-CN" altLang="en-US" sz="1600" dirty="0"/>
              <a:t>输出国际化消息，可以使用</a:t>
            </a:r>
            <a:r>
              <a:rPr lang="en-US" altLang="zh-CN" sz="1600" dirty="0"/>
              <a:t>Struts2</a:t>
            </a:r>
            <a:r>
              <a:rPr lang="zh-CN" altLang="en-US" sz="1600" dirty="0"/>
              <a:t>的</a:t>
            </a:r>
            <a:r>
              <a:rPr lang="en-US" altLang="zh-CN" sz="1600" dirty="0"/>
              <a:t>&lt;s:text…/&gt;</a:t>
            </a:r>
            <a:r>
              <a:rPr lang="zh-CN" altLang="en-US" sz="1600" dirty="0"/>
              <a:t>标签</a:t>
            </a:r>
            <a:r>
              <a:rPr lang="en-US" altLang="zh-CN" sz="1600" dirty="0"/>
              <a:t>,</a:t>
            </a:r>
            <a:r>
              <a:rPr lang="zh-CN" altLang="en-US" sz="1600" dirty="0"/>
              <a:t>该标签可以指定一个</a:t>
            </a:r>
            <a:r>
              <a:rPr lang="en-US" altLang="zh-CN" sz="1600" dirty="0">
                <a:solidFill>
                  <a:srgbClr val="3333FF"/>
                </a:solidFill>
              </a:rPr>
              <a:t>name</a:t>
            </a:r>
            <a:r>
              <a:rPr lang="en-US" altLang="zh-CN" sz="1600" dirty="0"/>
              <a:t> </a:t>
            </a:r>
            <a:r>
              <a:rPr lang="zh-CN" altLang="en-US" sz="1600" dirty="0"/>
              <a:t>属性</a:t>
            </a:r>
            <a:r>
              <a:rPr lang="en-US" altLang="zh-CN" sz="1600" dirty="0"/>
              <a:t>,</a:t>
            </a:r>
            <a:r>
              <a:rPr lang="zh-CN" altLang="en-US" sz="1600" dirty="0"/>
              <a:t>该属性指定了国际化资源文件中的</a:t>
            </a:r>
            <a:r>
              <a:rPr lang="en-US" altLang="zh-CN" sz="1600" dirty="0"/>
              <a:t>key</a:t>
            </a:r>
            <a:r>
              <a:rPr lang="en-US" altLang="zh-CN" sz="1600" dirty="0" smtClean="0"/>
              <a:t>.</a:t>
            </a:r>
            <a:endParaRPr lang="en-US" altLang="zh-CN" sz="1600" dirty="0" smtClean="0"/>
          </a:p>
          <a:p>
            <a:pPr lvl="1"/>
            <a:endParaRPr lang="en-US" altLang="zh-CN" sz="1600" dirty="0"/>
          </a:p>
          <a:p>
            <a:pPr lvl="1"/>
            <a:r>
              <a:rPr lang="en-US" altLang="zh-CN" dirty="0"/>
              <a:t>2) </a:t>
            </a:r>
            <a:r>
              <a:rPr lang="zh-CN" altLang="en-US" sz="1600" dirty="0"/>
              <a:t>为了在</a:t>
            </a:r>
            <a:r>
              <a:rPr lang="en-US" altLang="zh-CN" sz="1600" u="sng" dirty="0">
                <a:solidFill>
                  <a:srgbClr val="3333FF"/>
                </a:solidFill>
              </a:rPr>
              <a:t>Action</a:t>
            </a:r>
            <a:r>
              <a:rPr lang="zh-CN" altLang="en-US" sz="1600" u="sng" dirty="0">
                <a:solidFill>
                  <a:srgbClr val="3333FF"/>
                </a:solidFill>
              </a:rPr>
              <a:t>类中</a:t>
            </a:r>
            <a:r>
              <a:rPr lang="zh-CN" altLang="en-US" sz="1600" dirty="0"/>
              <a:t>访问国际化消息</a:t>
            </a:r>
            <a:r>
              <a:rPr lang="en-US" altLang="zh-CN" sz="1600" dirty="0"/>
              <a:t>,</a:t>
            </a:r>
            <a:r>
              <a:rPr lang="zh-CN" altLang="en-US" sz="1600" dirty="0"/>
              <a:t>可以使用</a:t>
            </a:r>
            <a:r>
              <a:rPr lang="en-US" altLang="zh-CN" sz="1600" dirty="0"/>
              <a:t>ActionSupport</a:t>
            </a:r>
            <a:r>
              <a:rPr lang="zh-CN" altLang="en-US" sz="1600" dirty="0"/>
              <a:t>类的</a:t>
            </a:r>
            <a:r>
              <a:rPr lang="en-US" altLang="zh-CN" sz="1600" dirty="0"/>
              <a:t>getText</a:t>
            </a:r>
            <a:r>
              <a:rPr lang="zh-CN" altLang="en-US" sz="1600" dirty="0"/>
              <a:t>方法</a:t>
            </a:r>
            <a:r>
              <a:rPr lang="en-US" altLang="zh-CN" sz="1600" dirty="0"/>
              <a:t>,</a:t>
            </a:r>
            <a:r>
              <a:rPr lang="zh-CN" altLang="en-US" sz="1600" dirty="0"/>
              <a:t>该方法可以接受一个</a:t>
            </a:r>
            <a:r>
              <a:rPr lang="en-US" altLang="zh-CN" sz="1600" dirty="0"/>
              <a:t>name </a:t>
            </a:r>
            <a:r>
              <a:rPr lang="zh-CN" altLang="en-US" sz="1600" dirty="0"/>
              <a:t>参数</a:t>
            </a:r>
            <a:r>
              <a:rPr lang="en-US" altLang="zh-CN" sz="1600" dirty="0"/>
              <a:t>,</a:t>
            </a:r>
            <a:r>
              <a:rPr lang="zh-CN" altLang="en-US" sz="1600" dirty="0"/>
              <a:t>该参数指定了国际化资源文件中的</a:t>
            </a:r>
            <a:r>
              <a:rPr lang="en-US" altLang="zh-CN" sz="1600" dirty="0"/>
              <a:t>key </a:t>
            </a:r>
            <a:r>
              <a:rPr lang="en-US" altLang="zh-CN" sz="1600" dirty="0" smtClean="0"/>
              <a:t>.</a:t>
            </a:r>
            <a:endParaRPr lang="en-US" altLang="zh-CN" sz="1600" dirty="0" smtClean="0"/>
          </a:p>
          <a:p>
            <a:pPr lvl="1"/>
            <a:endParaRPr lang="en-US" altLang="zh-CN" sz="1600" dirty="0"/>
          </a:p>
          <a:p>
            <a:pPr lvl="1"/>
            <a:r>
              <a:rPr lang="en-US" altLang="zh-CN" dirty="0"/>
              <a:t>3) </a:t>
            </a:r>
            <a:r>
              <a:rPr lang="zh-CN" altLang="en-US" sz="1600" dirty="0"/>
              <a:t>为了在该表单元 </a:t>
            </a:r>
            <a:r>
              <a:rPr lang="en-US" altLang="zh-CN" sz="1600" dirty="0"/>
              <a:t>Label</a:t>
            </a:r>
            <a:r>
              <a:rPr lang="zh-CN" altLang="en-US" sz="1600" dirty="0"/>
              <a:t>里输出国际化信息</a:t>
            </a:r>
            <a:r>
              <a:rPr lang="en-US" altLang="zh-CN" sz="1600" dirty="0"/>
              <a:t>,</a:t>
            </a:r>
            <a:r>
              <a:rPr lang="zh-CN" altLang="en-US" sz="1600" dirty="0"/>
              <a:t>可以为该</a:t>
            </a:r>
            <a:r>
              <a:rPr lang="zh-CN" altLang="en-US" sz="1600" u="sng" dirty="0">
                <a:solidFill>
                  <a:srgbClr val="3333FF"/>
                </a:solidFill>
              </a:rPr>
              <a:t>表单标签</a:t>
            </a:r>
            <a:r>
              <a:rPr lang="zh-CN" altLang="en-US" sz="1600" dirty="0"/>
              <a:t>指定一个</a:t>
            </a:r>
            <a:r>
              <a:rPr lang="en-US" altLang="zh-CN" sz="1600" dirty="0"/>
              <a:t>key</a:t>
            </a:r>
            <a:r>
              <a:rPr lang="zh-CN" altLang="en-US" sz="1600" dirty="0"/>
              <a:t>属性</a:t>
            </a:r>
            <a:r>
              <a:rPr lang="en-US" altLang="zh-CN" sz="1600" dirty="0"/>
              <a:t>, </a:t>
            </a:r>
            <a:r>
              <a:rPr lang="zh-CN" altLang="en-US" sz="1600" dirty="0"/>
              <a:t>该</a:t>
            </a:r>
            <a:r>
              <a:rPr lang="en-US" altLang="zh-CN" sz="1600" dirty="0">
                <a:solidFill>
                  <a:srgbClr val="3333FF"/>
                </a:solidFill>
              </a:rPr>
              <a:t>key</a:t>
            </a:r>
            <a:r>
              <a:rPr lang="zh-CN" altLang="en-US" sz="1600" dirty="0"/>
              <a:t>指定了国际化资源文件中的</a:t>
            </a:r>
            <a:r>
              <a:rPr lang="en-US" altLang="zh-CN" sz="1600" dirty="0"/>
              <a:t>key.</a:t>
            </a:r>
            <a:endParaRPr lang="zh-CN" altLang="en-US" sz="1600"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国际化案例</a:t>
            </a:r>
            <a:r>
              <a:rPr lang="en-US" altLang="zh-CN" dirty="0" smtClean="0"/>
              <a:t>-</a:t>
            </a:r>
            <a:r>
              <a:rPr lang="zh-CN" altLang="en-US" dirty="0" smtClean="0"/>
              <a:t>登录</a:t>
            </a:r>
            <a:endParaRPr lang="zh-CN" altLang="en-US" dirty="0"/>
          </a:p>
        </p:txBody>
      </p:sp>
      <p:sp>
        <p:nvSpPr>
          <p:cNvPr id="3" name="内容占位符 2"/>
          <p:cNvSpPr>
            <a:spLocks noGrp="1"/>
          </p:cNvSpPr>
          <p:nvPr>
            <p:ph idx="1"/>
          </p:nvPr>
        </p:nvSpPr>
        <p:spPr/>
        <p:txBody>
          <a:bodyPr/>
          <a:lstStyle/>
          <a:p>
            <a:r>
              <a:rPr lang="en-US" altLang="zh-CN" dirty="0" smtClean="0"/>
              <a:t>1.</a:t>
            </a:r>
            <a:r>
              <a:rPr lang="zh-CN" altLang="en-US" dirty="0" smtClean="0"/>
              <a:t>编写国际化资源文件</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en-US" altLang="zh-CN" dirty="0" smtClean="0"/>
              <a:t>2.</a:t>
            </a:r>
            <a:r>
              <a:rPr lang="zh-CN" altLang="en-US" dirty="0" smtClean="0"/>
              <a:t>加载国际化资源文件</a:t>
            </a:r>
            <a:endParaRPr lang="en-US" altLang="zh-CN" dirty="0" smtClean="0"/>
          </a:p>
          <a:p>
            <a:pPr lvl="1"/>
            <a:r>
              <a:rPr lang="en-US" altLang="zh-CN" sz="1400" dirty="0">
                <a:solidFill>
                  <a:srgbClr val="008080"/>
                </a:solidFill>
                <a:highlight>
                  <a:srgbClr val="E8F2FE"/>
                </a:highlight>
                <a:latin typeface="Courier New" panose="02070309020205020404" pitchFamily="49" charset="0"/>
              </a:rPr>
              <a:t>&lt;</a:t>
            </a:r>
            <a:r>
              <a:rPr lang="en-US" altLang="zh-CN" sz="1400" dirty="0">
                <a:solidFill>
                  <a:srgbClr val="3F7F7F"/>
                </a:solidFill>
                <a:highlight>
                  <a:srgbClr val="E8F2FE"/>
                </a:highlight>
                <a:latin typeface="Courier New" panose="02070309020205020404" pitchFamily="49" charset="0"/>
              </a:rPr>
              <a:t>constant </a:t>
            </a:r>
            <a:r>
              <a:rPr lang="en-US" altLang="zh-CN" sz="1400" dirty="0">
                <a:solidFill>
                  <a:srgbClr val="7F007F"/>
                </a:solidFill>
                <a:highlight>
                  <a:srgbClr val="E8F2FE"/>
                </a:highlight>
                <a:latin typeface="Courier New" panose="02070309020205020404" pitchFamily="49" charset="0"/>
              </a:rPr>
              <a:t>name</a:t>
            </a:r>
            <a:r>
              <a:rPr lang="en-US" altLang="zh-CN" sz="1400" dirty="0">
                <a:solidFill>
                  <a:srgbClr val="000000"/>
                </a:solidFill>
                <a:highlight>
                  <a:srgbClr val="E8F2FE"/>
                </a:highlight>
                <a:latin typeface="Courier New" panose="02070309020205020404" pitchFamily="49" charset="0"/>
              </a:rPr>
              <a:t>=</a:t>
            </a:r>
            <a:r>
              <a:rPr lang="en-US" altLang="zh-CN" sz="1400" i="1" dirty="0">
                <a:solidFill>
                  <a:srgbClr val="2A00FF"/>
                </a:solidFill>
                <a:highlight>
                  <a:srgbClr val="E8F2FE"/>
                </a:highlight>
                <a:latin typeface="Courier New" panose="02070309020205020404" pitchFamily="49" charset="0"/>
              </a:rPr>
              <a:t>"struts.custom.i18n.resources" </a:t>
            </a:r>
            <a:r>
              <a:rPr lang="en-US" altLang="zh-CN" sz="1400" i="1" dirty="0">
                <a:solidFill>
                  <a:srgbClr val="7F007F"/>
                </a:solidFill>
                <a:highlight>
                  <a:srgbClr val="E8F2FE"/>
                </a:highlight>
                <a:latin typeface="Courier New" panose="02070309020205020404" pitchFamily="49" charset="0"/>
              </a:rPr>
              <a:t>value</a:t>
            </a:r>
            <a:r>
              <a:rPr lang="en-US" altLang="zh-CN" sz="1400" i="1" dirty="0">
                <a:solidFill>
                  <a:srgbClr val="000000"/>
                </a:solidFill>
                <a:highlight>
                  <a:srgbClr val="E8F2FE"/>
                </a:highlight>
                <a:latin typeface="Courier New" panose="02070309020205020404" pitchFamily="49" charset="0"/>
              </a:rPr>
              <a:t>=</a:t>
            </a:r>
            <a:r>
              <a:rPr lang="en-US" altLang="zh-CN" sz="1400" i="1" dirty="0">
                <a:solidFill>
                  <a:srgbClr val="2A00FF"/>
                </a:solidFill>
                <a:highlight>
                  <a:srgbClr val="E8F2FE"/>
                </a:highlight>
                <a:latin typeface="Courier New" panose="02070309020205020404" pitchFamily="49" charset="0"/>
              </a:rPr>
              <a:t>"resource"</a:t>
            </a:r>
            <a:r>
              <a:rPr lang="en-US" altLang="zh-CN" sz="1400" i="1" dirty="0">
                <a:solidFill>
                  <a:srgbClr val="008080"/>
                </a:solidFill>
                <a:highlight>
                  <a:srgbClr val="E8F2FE"/>
                </a:highlight>
                <a:latin typeface="Courier New" panose="02070309020205020404" pitchFamily="49" charset="0"/>
              </a:rPr>
              <a:t>/&gt;</a:t>
            </a:r>
            <a:endParaRPr lang="zh-CN" altLang="en-US" sz="1400" dirty="0"/>
          </a:p>
        </p:txBody>
      </p:sp>
      <p:pic>
        <p:nvPicPr>
          <p:cNvPr id="4" name="图片 3"/>
          <p:cNvPicPr>
            <a:picLocks noChangeAspect="1"/>
          </p:cNvPicPr>
          <p:nvPr/>
        </p:nvPicPr>
        <p:blipFill>
          <a:blip r:embed="rId1"/>
          <a:stretch>
            <a:fillRect/>
          </a:stretch>
        </p:blipFill>
        <p:spPr>
          <a:xfrm>
            <a:off x="905494" y="1537839"/>
            <a:ext cx="7228571" cy="1276190"/>
          </a:xfrm>
          <a:prstGeom prst="rect">
            <a:avLst/>
          </a:prstGeom>
        </p:spPr>
      </p:pic>
      <p:pic>
        <p:nvPicPr>
          <p:cNvPr id="5" name="图片 4"/>
          <p:cNvPicPr>
            <a:picLocks noChangeAspect="1"/>
          </p:cNvPicPr>
          <p:nvPr/>
        </p:nvPicPr>
        <p:blipFill>
          <a:blip r:embed="rId2"/>
          <a:stretch>
            <a:fillRect/>
          </a:stretch>
        </p:blipFill>
        <p:spPr>
          <a:xfrm>
            <a:off x="905494" y="2923375"/>
            <a:ext cx="7228571" cy="1304762"/>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国际化案例</a:t>
            </a:r>
            <a:r>
              <a:rPr lang="en-US" altLang="zh-CN" dirty="0"/>
              <a:t>-</a:t>
            </a:r>
            <a:r>
              <a:rPr lang="zh-CN" altLang="en-US" dirty="0"/>
              <a:t>登录</a:t>
            </a:r>
            <a:endParaRPr lang="zh-CN" altLang="en-US" dirty="0"/>
          </a:p>
        </p:txBody>
      </p:sp>
      <p:sp>
        <p:nvSpPr>
          <p:cNvPr id="3" name="内容占位符 2"/>
          <p:cNvSpPr>
            <a:spLocks noGrp="1"/>
          </p:cNvSpPr>
          <p:nvPr>
            <p:ph idx="1"/>
          </p:nvPr>
        </p:nvSpPr>
        <p:spPr/>
        <p:txBody>
          <a:bodyPr/>
          <a:lstStyle/>
          <a:p>
            <a:r>
              <a:rPr lang="en-US" altLang="zh-CN" dirty="0" smtClean="0"/>
              <a:t>3.</a:t>
            </a:r>
            <a:r>
              <a:rPr lang="zh-CN" altLang="en-US" dirty="0" smtClean="0"/>
              <a:t>在</a:t>
            </a:r>
            <a:r>
              <a:rPr lang="en-US" altLang="zh-CN" dirty="0" smtClean="0"/>
              <a:t>jsp</a:t>
            </a:r>
            <a:r>
              <a:rPr lang="zh-CN" altLang="en-US" dirty="0" smtClean="0"/>
              <a:t>中使用国际化资源</a:t>
            </a:r>
            <a:endParaRPr lang="en-US" altLang="zh-CN" dirty="0" smtClean="0"/>
          </a:p>
          <a:p>
            <a:endParaRPr lang="en-US" altLang="zh-CN" dirty="0" smtClean="0"/>
          </a:p>
          <a:p>
            <a:endParaRPr lang="en-US" altLang="zh-CN" dirty="0"/>
          </a:p>
          <a:p>
            <a:endParaRPr lang="en-US" altLang="zh-CN" dirty="0" smtClean="0"/>
          </a:p>
          <a:p>
            <a:pPr marL="0" indent="0">
              <a:buNone/>
            </a:pPr>
            <a:endParaRPr lang="en-US" altLang="zh-CN" dirty="0"/>
          </a:p>
          <a:p>
            <a:r>
              <a:rPr lang="zh-CN" altLang="en-US" dirty="0" smtClean="0"/>
              <a:t>测试</a:t>
            </a:r>
            <a:endParaRPr lang="en-US" altLang="zh-CN" dirty="0" smtClean="0"/>
          </a:p>
          <a:p>
            <a:pPr lvl="1"/>
            <a:r>
              <a:rPr lang="zh-CN" altLang="en-US" sz="1400" dirty="0"/>
              <a:t>如果在简体中文环境下</a:t>
            </a:r>
            <a:r>
              <a:rPr lang="en-US" altLang="zh-CN" sz="1400" dirty="0"/>
              <a:t>,</a:t>
            </a:r>
            <a:r>
              <a:rPr lang="zh-CN" altLang="en-US" sz="1400" dirty="0"/>
              <a:t>浏览该页面将</a:t>
            </a:r>
            <a:r>
              <a:rPr lang="zh-CN" altLang="en-US" sz="1400" dirty="0" smtClean="0"/>
              <a:t>看到（左图）如果</a:t>
            </a:r>
            <a:r>
              <a:rPr lang="zh-CN" altLang="en-US" sz="1400" dirty="0"/>
              <a:t>在控制面板中修改语言</a:t>
            </a:r>
            <a:r>
              <a:rPr lang="en-US" altLang="zh-CN" sz="1400" dirty="0"/>
              <a:t>/</a:t>
            </a:r>
            <a:r>
              <a:rPr lang="zh-CN" altLang="en-US" sz="1400" dirty="0"/>
              <a:t>区域</a:t>
            </a:r>
            <a:r>
              <a:rPr lang="en-US" altLang="zh-CN" sz="1400" dirty="0"/>
              <a:t>,</a:t>
            </a:r>
            <a:r>
              <a:rPr lang="zh-CN" altLang="en-US" sz="1400" dirty="0"/>
              <a:t>将机器的语言</a:t>
            </a:r>
            <a:r>
              <a:rPr lang="en-US" altLang="zh-CN" sz="1400" dirty="0"/>
              <a:t>/</a:t>
            </a:r>
            <a:r>
              <a:rPr lang="zh-CN" altLang="en-US" sz="1400" dirty="0"/>
              <a:t>区域环境修改成美国英语环境</a:t>
            </a:r>
            <a:r>
              <a:rPr lang="en-US" altLang="zh-CN" sz="1400" dirty="0"/>
              <a:t>,</a:t>
            </a:r>
            <a:r>
              <a:rPr lang="zh-CN" altLang="en-US" sz="1400" dirty="0"/>
              <a:t>再次</a:t>
            </a:r>
            <a:r>
              <a:rPr lang="zh-CN" altLang="en-US" sz="1400" dirty="0" smtClean="0"/>
              <a:t>浏览该</a:t>
            </a:r>
            <a:r>
              <a:rPr lang="zh-CN" altLang="en-US" sz="1400" dirty="0"/>
              <a:t>页面</a:t>
            </a:r>
            <a:r>
              <a:rPr lang="en-US" altLang="zh-CN" sz="1400" dirty="0"/>
              <a:t>,</a:t>
            </a:r>
            <a:r>
              <a:rPr lang="zh-CN" altLang="en-US" sz="1400" dirty="0"/>
              <a:t>将</a:t>
            </a:r>
            <a:r>
              <a:rPr lang="zh-CN" altLang="en-US" sz="1400" dirty="0" smtClean="0"/>
              <a:t>看到（右图</a:t>
            </a:r>
            <a:r>
              <a:rPr lang="zh-CN" altLang="en-US" sz="1400" dirty="0"/>
              <a:t>）</a:t>
            </a:r>
            <a:r>
              <a:rPr lang="zh-CN" altLang="en-US" sz="1400" dirty="0" smtClean="0"/>
              <a:t> </a:t>
            </a:r>
            <a:endParaRPr lang="zh-CN" altLang="en-US" sz="1400" dirty="0"/>
          </a:p>
        </p:txBody>
      </p:sp>
      <p:pic>
        <p:nvPicPr>
          <p:cNvPr id="4" name="图片 3"/>
          <p:cNvPicPr>
            <a:picLocks noChangeAspect="1"/>
          </p:cNvPicPr>
          <p:nvPr/>
        </p:nvPicPr>
        <p:blipFill>
          <a:blip r:embed="rId1"/>
          <a:stretch>
            <a:fillRect/>
          </a:stretch>
        </p:blipFill>
        <p:spPr>
          <a:xfrm>
            <a:off x="1398164" y="1472412"/>
            <a:ext cx="5572609" cy="1841795"/>
          </a:xfrm>
          <a:prstGeom prst="rect">
            <a:avLst/>
          </a:prstGeom>
        </p:spPr>
      </p:pic>
      <p:pic>
        <p:nvPicPr>
          <p:cNvPr id="23554" name="Picture 2" descr="http://static.oschina.net/uploads/img/201301/06113447_jkL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787" y="4669628"/>
            <a:ext cx="2528455" cy="181841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http://static.oschina.net/uploads/img/201301/06113447_b4z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4466" y="4669628"/>
            <a:ext cx="2433133" cy="1738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国际化案例</a:t>
            </a:r>
            <a:r>
              <a:rPr lang="en-US" altLang="zh-CN" dirty="0"/>
              <a:t>-</a:t>
            </a:r>
            <a:r>
              <a:rPr lang="zh-CN" altLang="en-US" dirty="0"/>
              <a:t>登录</a:t>
            </a:r>
            <a:endParaRPr lang="zh-CN" altLang="en-US" dirty="0"/>
          </a:p>
        </p:txBody>
      </p:sp>
      <p:sp>
        <p:nvSpPr>
          <p:cNvPr id="3" name="内容占位符 2"/>
          <p:cNvSpPr>
            <a:spLocks noGrp="1"/>
          </p:cNvSpPr>
          <p:nvPr>
            <p:ph idx="1"/>
          </p:nvPr>
        </p:nvSpPr>
        <p:spPr/>
        <p:txBody>
          <a:bodyPr/>
          <a:lstStyle/>
          <a:p>
            <a:r>
              <a:rPr lang="zh-CN" altLang="en-US" dirty="0" smtClean="0"/>
              <a:t>在</a:t>
            </a:r>
            <a:r>
              <a:rPr lang="en-US" altLang="zh-CN" dirty="0" smtClean="0"/>
              <a:t>actin</a:t>
            </a:r>
            <a:r>
              <a:rPr lang="zh-CN" altLang="en-US" dirty="0" smtClean="0"/>
              <a:t>中使用国际化资源信息</a:t>
            </a:r>
            <a:endParaRPr lang="en-US" altLang="zh-CN" dirty="0" smtClean="0"/>
          </a:p>
          <a:p>
            <a:pPr lvl="1"/>
            <a:r>
              <a:rPr lang="zh-CN" altLang="en-US" dirty="0" smtClean="0"/>
              <a:t>继承</a:t>
            </a:r>
            <a:r>
              <a:rPr lang="en-US" altLang="zh-CN" dirty="0" smtClean="0"/>
              <a:t>ActionSupport</a:t>
            </a:r>
            <a:r>
              <a:rPr lang="zh-CN" altLang="en-US" dirty="0" smtClean="0"/>
              <a:t>，调用</a:t>
            </a:r>
            <a:r>
              <a:rPr lang="en-US" altLang="zh-CN" u="sng" dirty="0" smtClean="0">
                <a:solidFill>
                  <a:srgbClr val="3333FF"/>
                </a:solidFill>
              </a:rPr>
              <a:t>getText()</a:t>
            </a:r>
            <a:r>
              <a:rPr lang="zh-CN" altLang="en-US" dirty="0" smtClean="0"/>
              <a:t>方法即可。</a:t>
            </a:r>
            <a:endParaRPr lang="en-US" altLang="zh-CN" dirty="0" smtClean="0"/>
          </a:p>
          <a:p>
            <a:pPr lvl="1"/>
            <a:r>
              <a:rPr lang="zh-CN" altLang="en-US" dirty="0" smtClean="0"/>
              <a:t>登录案例中，用户名不允许为空</a:t>
            </a:r>
            <a:endParaRPr lang="en-US" altLang="zh-CN" dirty="0" smtClean="0"/>
          </a:p>
          <a:p>
            <a:pPr lvl="1"/>
            <a:endParaRPr lang="zh-CN" altLang="en-US" dirty="0"/>
          </a:p>
        </p:txBody>
      </p:sp>
      <p:pic>
        <p:nvPicPr>
          <p:cNvPr id="4" name="图片 3"/>
          <p:cNvPicPr>
            <a:picLocks noChangeAspect="1"/>
          </p:cNvPicPr>
          <p:nvPr/>
        </p:nvPicPr>
        <p:blipFill>
          <a:blip r:embed="rId1"/>
          <a:stretch>
            <a:fillRect/>
          </a:stretch>
        </p:blipFill>
        <p:spPr>
          <a:xfrm>
            <a:off x="802609" y="2218127"/>
            <a:ext cx="7495238" cy="4190476"/>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国际化案例升级</a:t>
            </a:r>
            <a:endParaRPr lang="zh-CN" altLang="en-US"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参数化国际化</a:t>
            </a:r>
            <a:r>
              <a:rPr lang="zh-CN" altLang="en-US" dirty="0" smtClean="0"/>
              <a:t>字符串（带有</a:t>
            </a:r>
            <a:r>
              <a:rPr lang="zh-CN" altLang="en-US" dirty="0"/>
              <a:t>占位符）</a:t>
            </a:r>
            <a:endParaRPr lang="zh-CN" altLang="en-US" dirty="0"/>
          </a:p>
        </p:txBody>
      </p:sp>
      <p:sp>
        <p:nvSpPr>
          <p:cNvPr id="3" name="内容占位符 2"/>
          <p:cNvSpPr>
            <a:spLocks noGrp="1"/>
          </p:cNvSpPr>
          <p:nvPr>
            <p:ph idx="1"/>
          </p:nvPr>
        </p:nvSpPr>
        <p:spPr/>
        <p:txBody>
          <a:bodyPr>
            <a:normAutofit/>
          </a:bodyPr>
          <a:lstStyle/>
          <a:p>
            <a:pPr marL="177800" lvl="1" indent="0">
              <a:buNone/>
            </a:pPr>
            <a:r>
              <a:rPr lang="en-US" altLang="zh-CN" dirty="0"/>
              <a:t>《1》.</a:t>
            </a:r>
            <a:r>
              <a:rPr lang="zh-CN" altLang="en-US" dirty="0"/>
              <a:t>如果需要在</a:t>
            </a:r>
            <a:r>
              <a:rPr lang="en-US" altLang="zh-CN" dirty="0"/>
              <a:t>JSP</a:t>
            </a:r>
            <a:r>
              <a:rPr lang="zh-CN" altLang="en-US" dirty="0"/>
              <a:t>页面中填充国际化消息里的占位符，则可以通过在</a:t>
            </a:r>
            <a:r>
              <a:rPr lang="en-US" altLang="zh-CN" dirty="0"/>
              <a:t>&lt;s:text…/&gt;</a:t>
            </a:r>
            <a:r>
              <a:rPr lang="zh-CN" altLang="en-US" dirty="0"/>
              <a:t>标签中</a:t>
            </a:r>
            <a:r>
              <a:rPr lang="zh-CN" altLang="en-US" dirty="0" smtClean="0"/>
              <a:t>使用</a:t>
            </a:r>
            <a:r>
              <a:rPr lang="zh-CN" altLang="en-US" dirty="0"/>
              <a:t>多个</a:t>
            </a:r>
            <a:r>
              <a:rPr lang="en-US" altLang="zh-CN" dirty="0"/>
              <a:t>&lt;s:param…/&gt;</a:t>
            </a:r>
            <a:r>
              <a:rPr lang="zh-CN" altLang="en-US" dirty="0"/>
              <a:t>标签来填充消息中的占位符</a:t>
            </a:r>
            <a:r>
              <a:rPr lang="zh-CN" altLang="en-US" dirty="0" smtClean="0"/>
              <a:t>。</a:t>
            </a:r>
            <a:endParaRPr lang="en-US" altLang="zh-CN" dirty="0" smtClean="0"/>
          </a:p>
          <a:p>
            <a:pPr marL="177800" lvl="1" indent="0">
              <a:buNone/>
            </a:pPr>
            <a:r>
              <a:rPr lang="en-US" altLang="zh-CN" dirty="0"/>
              <a:t>	</a:t>
            </a:r>
            <a:r>
              <a:rPr lang="zh-CN" altLang="en-US" sz="1400" dirty="0" smtClean="0"/>
              <a:t>第一</a:t>
            </a:r>
            <a:r>
              <a:rPr lang="zh-CN" altLang="en-US" sz="1400" dirty="0"/>
              <a:t>个</a:t>
            </a:r>
            <a:r>
              <a:rPr lang="en-US" altLang="zh-CN" sz="1400" dirty="0"/>
              <a:t>&lt;s:param…/&gt;</a:t>
            </a:r>
            <a:r>
              <a:rPr lang="zh-CN" altLang="en-US" sz="1400" dirty="0"/>
              <a:t>标签指定第一个占</a:t>
            </a:r>
            <a:r>
              <a:rPr lang="zh-CN" altLang="en-US" sz="1400" dirty="0" smtClean="0"/>
              <a:t>位符值</a:t>
            </a:r>
            <a:endParaRPr lang="en-US" altLang="zh-CN" sz="1400" dirty="0" smtClean="0"/>
          </a:p>
          <a:p>
            <a:pPr marL="177800" lvl="1" indent="0">
              <a:buNone/>
            </a:pPr>
            <a:r>
              <a:rPr lang="en-US" altLang="zh-CN" sz="1400" dirty="0"/>
              <a:t>	</a:t>
            </a:r>
            <a:r>
              <a:rPr lang="zh-CN" altLang="en-US" sz="1400" dirty="0" smtClean="0"/>
              <a:t>第二</a:t>
            </a:r>
            <a:r>
              <a:rPr lang="zh-CN" altLang="en-US" sz="1400" dirty="0"/>
              <a:t>个</a:t>
            </a:r>
            <a:r>
              <a:rPr lang="en-US" altLang="zh-CN" sz="1400" dirty="0"/>
              <a:t>&lt;s:param…/&gt;</a:t>
            </a:r>
            <a:r>
              <a:rPr lang="zh-CN" altLang="en-US" sz="1400" dirty="0"/>
              <a:t>标签指定第二个占位符值</a:t>
            </a:r>
            <a:r>
              <a:rPr lang="en-US" altLang="zh-CN" sz="1400" dirty="0"/>
              <a:t>……</a:t>
            </a:r>
            <a:r>
              <a:rPr lang="zh-CN" altLang="en-US" sz="1400" dirty="0"/>
              <a:t>依此类推。</a:t>
            </a:r>
            <a:endParaRPr lang="zh-CN" altLang="en-US" sz="1400" dirty="0"/>
          </a:p>
          <a:p>
            <a:pPr lvl="1"/>
            <a:r>
              <a:rPr lang="zh-CN" altLang="en-US" dirty="0" smtClean="0"/>
              <a:t>  带</a:t>
            </a:r>
            <a:r>
              <a:rPr lang="zh-CN" altLang="en-US" dirty="0"/>
              <a:t>占位符的国际化信息</a:t>
            </a:r>
            <a:endParaRPr lang="zh-CN" altLang="en-US" dirty="0"/>
          </a:p>
          <a:p>
            <a:pPr lvl="1"/>
            <a:r>
              <a:rPr lang="zh-CN" altLang="en-US" dirty="0"/>
              <a:t>    </a:t>
            </a:r>
            <a:r>
              <a:rPr lang="en-US" altLang="zh-CN" sz="1600" dirty="0"/>
              <a:t>welcomeTip=</a:t>
            </a:r>
            <a:r>
              <a:rPr lang="zh-CN" altLang="en-US" sz="1600" dirty="0"/>
              <a:t>欢迎，</a:t>
            </a:r>
            <a:r>
              <a:rPr lang="en-US" altLang="zh-CN" sz="1600" dirty="0"/>
              <a:t>{0},</a:t>
            </a:r>
            <a:r>
              <a:rPr lang="zh-CN" altLang="en-US" sz="1600" dirty="0" smtClean="0"/>
              <a:t>您已经</a:t>
            </a:r>
            <a:r>
              <a:rPr lang="zh-CN" altLang="en-US" sz="1600" dirty="0"/>
              <a:t>登陆成功</a:t>
            </a:r>
            <a:r>
              <a:rPr lang="zh-CN" altLang="en-US" sz="1600" dirty="0" smtClean="0"/>
              <a:t>！</a:t>
            </a:r>
            <a:endParaRPr lang="en-US" altLang="zh-CN" sz="1600" dirty="0" smtClean="0"/>
          </a:p>
          <a:p>
            <a:pPr lvl="1"/>
            <a:r>
              <a:rPr lang="zh-CN" altLang="en-US" dirty="0" smtClean="0"/>
              <a:t>登录成功后跳转</a:t>
            </a:r>
            <a:r>
              <a:rPr lang="en-US" altLang="zh-CN" dirty="0" smtClean="0"/>
              <a:t>LoginSucc.jsp</a:t>
            </a:r>
            <a:endParaRPr lang="en-US" altLang="zh-CN" dirty="0" smtClean="0"/>
          </a:p>
          <a:p>
            <a:pPr lvl="1" algn="l"/>
            <a:r>
              <a:rPr lang="en-US" altLang="zh-CN" dirty="0">
                <a:solidFill>
                  <a:srgbClr val="008080"/>
                </a:solidFill>
                <a:latin typeface="Courier New" panose="02070309020205020404" pitchFamily="49" charset="0"/>
              </a:rPr>
              <a:t>&lt;</a:t>
            </a:r>
            <a:r>
              <a:rPr lang="en-US" altLang="zh-CN" dirty="0">
                <a:solidFill>
                  <a:srgbClr val="3F7F7F"/>
                </a:solidFill>
                <a:latin typeface="Courier New" panose="02070309020205020404" pitchFamily="49" charset="0"/>
              </a:rPr>
              <a:t>h3</a:t>
            </a:r>
            <a:r>
              <a:rPr lang="en-US" altLang="zh-CN" dirty="0">
                <a:solidFill>
                  <a:srgbClr val="008080"/>
                </a:solidFill>
                <a:latin typeface="Courier New" panose="02070309020205020404" pitchFamily="49" charset="0"/>
              </a:rPr>
              <a:t>&gt;</a:t>
            </a:r>
            <a:endParaRPr lang="en-US" altLang="zh-CN" dirty="0">
              <a:solidFill>
                <a:srgbClr val="008080"/>
              </a:solidFill>
              <a:latin typeface="Courier New" panose="02070309020205020404" pitchFamily="49" charset="0"/>
            </a:endParaRPr>
          </a:p>
          <a:p>
            <a:pPr lvl="1" algn="l"/>
            <a:r>
              <a:rPr lang="en-US" altLang="zh-CN" dirty="0" smtClean="0">
                <a:solidFill>
                  <a:srgbClr val="008080"/>
                </a:solidFill>
                <a:latin typeface="Courier New" panose="02070309020205020404" pitchFamily="49" charset="0"/>
              </a:rPr>
              <a:t>  &lt;</a:t>
            </a:r>
            <a:r>
              <a:rPr lang="en-US" altLang="zh-CN" dirty="0">
                <a:solidFill>
                  <a:srgbClr val="3F7F7F"/>
                </a:solidFill>
                <a:latin typeface="Courier New" panose="02070309020205020404" pitchFamily="49" charset="0"/>
              </a:rPr>
              <a:t>s:text </a:t>
            </a:r>
            <a:r>
              <a:rPr lang="en-US" altLang="zh-CN" dirty="0">
                <a:solidFill>
                  <a:srgbClr val="7F007F"/>
                </a:solidFill>
                <a:latin typeface="Courier New" panose="02070309020205020404" pitchFamily="49" charset="0"/>
              </a:rPr>
              <a:t>name</a:t>
            </a:r>
            <a:r>
              <a:rPr lang="en-US" altLang="zh-CN" dirty="0">
                <a:solidFill>
                  <a:srgbClr val="000000"/>
                </a:solidFill>
                <a:latin typeface="Courier New" panose="02070309020205020404" pitchFamily="49" charset="0"/>
              </a:rPr>
              <a:t>=</a:t>
            </a:r>
            <a:r>
              <a:rPr lang="en-US" altLang="zh-CN" i="1" dirty="0">
                <a:solidFill>
                  <a:srgbClr val="2A00FF"/>
                </a:solidFill>
                <a:latin typeface="Courier New" panose="02070309020205020404" pitchFamily="49" charset="0"/>
              </a:rPr>
              <a:t>"welcomeTip"</a:t>
            </a:r>
            <a:r>
              <a:rPr lang="en-US" altLang="zh-CN" i="1" dirty="0">
                <a:solidFill>
                  <a:srgbClr val="008080"/>
                </a:solidFill>
                <a:latin typeface="Courier New" panose="02070309020205020404" pitchFamily="49" charset="0"/>
              </a:rPr>
              <a:t>&gt;</a:t>
            </a:r>
            <a:endParaRPr lang="en-US" altLang="zh-CN" i="1" dirty="0">
              <a:solidFill>
                <a:srgbClr val="008080"/>
              </a:solidFill>
              <a:latin typeface="Courier New" panose="02070309020205020404" pitchFamily="49" charset="0"/>
            </a:endParaRPr>
          </a:p>
          <a:p>
            <a:pPr lvl="1" algn="l"/>
            <a:r>
              <a:rPr lang="pt-BR" altLang="zh-CN" dirty="0" smtClean="0">
                <a:solidFill>
                  <a:srgbClr val="008080"/>
                </a:solidFill>
                <a:latin typeface="Courier New" panose="02070309020205020404" pitchFamily="49" charset="0"/>
              </a:rPr>
              <a:t>      &lt;</a:t>
            </a:r>
            <a:r>
              <a:rPr lang="pt-BR" altLang="zh-CN" dirty="0">
                <a:solidFill>
                  <a:srgbClr val="3F7F7F"/>
                </a:solidFill>
                <a:latin typeface="Courier New" panose="02070309020205020404" pitchFamily="49" charset="0"/>
              </a:rPr>
              <a:t>s:param </a:t>
            </a:r>
            <a:r>
              <a:rPr lang="pt-BR" altLang="zh-CN" dirty="0">
                <a:solidFill>
                  <a:srgbClr val="7F007F"/>
                </a:solidFill>
                <a:latin typeface="Courier New" panose="02070309020205020404" pitchFamily="49" charset="0"/>
              </a:rPr>
              <a:t>name</a:t>
            </a:r>
            <a:r>
              <a:rPr lang="pt-BR" altLang="zh-CN" dirty="0">
                <a:solidFill>
                  <a:srgbClr val="000000"/>
                </a:solidFill>
                <a:latin typeface="Courier New" panose="02070309020205020404" pitchFamily="49" charset="0"/>
              </a:rPr>
              <a:t>=</a:t>
            </a:r>
            <a:r>
              <a:rPr lang="pt-BR" altLang="zh-CN" i="1" dirty="0">
                <a:solidFill>
                  <a:srgbClr val="2A00FF"/>
                </a:solidFill>
                <a:latin typeface="Courier New" panose="02070309020205020404" pitchFamily="49" charset="0"/>
              </a:rPr>
              <a:t>"userName" </a:t>
            </a:r>
            <a:r>
              <a:rPr lang="pt-BR" altLang="zh-CN" i="1" dirty="0">
                <a:solidFill>
                  <a:srgbClr val="7F007F"/>
                </a:solidFill>
                <a:latin typeface="Courier New" panose="02070309020205020404" pitchFamily="49" charset="0"/>
              </a:rPr>
              <a:t>value</a:t>
            </a:r>
            <a:r>
              <a:rPr lang="pt-BR" altLang="zh-CN" i="1" dirty="0">
                <a:solidFill>
                  <a:srgbClr val="000000"/>
                </a:solidFill>
                <a:latin typeface="Courier New" panose="02070309020205020404" pitchFamily="49" charset="0"/>
              </a:rPr>
              <a:t>=</a:t>
            </a:r>
            <a:r>
              <a:rPr lang="pt-BR" altLang="zh-CN" i="1" dirty="0">
                <a:solidFill>
                  <a:srgbClr val="2A00FF"/>
                </a:solidFill>
                <a:latin typeface="Courier New" panose="02070309020205020404" pitchFamily="49" charset="0"/>
              </a:rPr>
              <a:t>"userName"</a:t>
            </a:r>
            <a:r>
              <a:rPr lang="pt-BR" altLang="zh-CN" i="1" dirty="0">
                <a:solidFill>
                  <a:srgbClr val="008080"/>
                </a:solidFill>
                <a:latin typeface="Courier New" panose="02070309020205020404" pitchFamily="49" charset="0"/>
              </a:rPr>
              <a:t>&gt;&lt;/</a:t>
            </a:r>
            <a:r>
              <a:rPr lang="pt-BR" altLang="zh-CN" dirty="0">
                <a:solidFill>
                  <a:srgbClr val="3F7F7F"/>
                </a:solidFill>
                <a:latin typeface="Courier New" panose="02070309020205020404" pitchFamily="49" charset="0"/>
              </a:rPr>
              <a:t>s:param</a:t>
            </a:r>
            <a:r>
              <a:rPr lang="pt-BR" altLang="zh-CN" i="1" dirty="0">
                <a:solidFill>
                  <a:srgbClr val="008080"/>
                </a:solidFill>
                <a:latin typeface="Courier New" panose="02070309020205020404" pitchFamily="49" charset="0"/>
              </a:rPr>
              <a:t>&gt;</a:t>
            </a:r>
            <a:endParaRPr lang="pt-BR" altLang="zh-CN" i="1" dirty="0">
              <a:solidFill>
                <a:srgbClr val="008080"/>
              </a:solidFill>
              <a:latin typeface="Courier New" panose="02070309020205020404" pitchFamily="49" charset="0"/>
            </a:endParaRPr>
          </a:p>
          <a:p>
            <a:pPr lvl="1" algn="l"/>
            <a:r>
              <a:rPr lang="en-US" altLang="zh-CN" dirty="0" smtClean="0">
                <a:solidFill>
                  <a:srgbClr val="008080"/>
                </a:solidFill>
                <a:latin typeface="Courier New" panose="02070309020205020404" pitchFamily="49" charset="0"/>
              </a:rPr>
              <a:t>  &lt;/</a:t>
            </a:r>
            <a:r>
              <a:rPr lang="en-US" altLang="zh-CN" dirty="0">
                <a:solidFill>
                  <a:srgbClr val="3F7F7F"/>
                </a:solidFill>
                <a:latin typeface="Courier New" panose="02070309020205020404" pitchFamily="49" charset="0"/>
              </a:rPr>
              <a:t>s:text</a:t>
            </a:r>
            <a:r>
              <a:rPr lang="en-US" altLang="zh-CN" dirty="0">
                <a:solidFill>
                  <a:srgbClr val="008080"/>
                </a:solidFill>
                <a:latin typeface="Courier New" panose="02070309020205020404" pitchFamily="49" charset="0"/>
              </a:rPr>
              <a:t>&gt;</a:t>
            </a:r>
            <a:endParaRPr lang="en-US" altLang="zh-CN" dirty="0">
              <a:solidFill>
                <a:srgbClr val="008080"/>
              </a:solidFill>
              <a:latin typeface="Courier New" panose="02070309020205020404" pitchFamily="49" charset="0"/>
            </a:endParaRPr>
          </a:p>
          <a:p>
            <a:pPr lvl="1" algn="l"/>
            <a:r>
              <a:rPr lang="en-US" altLang="zh-CN" dirty="0">
                <a:solidFill>
                  <a:srgbClr val="008080"/>
                </a:solidFill>
                <a:latin typeface="Courier New" panose="02070309020205020404" pitchFamily="49" charset="0"/>
              </a:rPr>
              <a:t>&lt;/</a:t>
            </a:r>
            <a:r>
              <a:rPr lang="en-US" altLang="zh-CN" dirty="0">
                <a:solidFill>
                  <a:srgbClr val="3F7F7F"/>
                </a:solidFill>
                <a:latin typeface="Courier New" panose="02070309020205020404" pitchFamily="49" charset="0"/>
              </a:rPr>
              <a:t>h3</a:t>
            </a:r>
            <a:r>
              <a:rPr lang="en-US" altLang="zh-CN" dirty="0">
                <a:solidFill>
                  <a:srgbClr val="008080"/>
                </a:solidFill>
                <a:latin typeface="Courier New" panose="02070309020205020404" pitchFamily="49" charset="0"/>
              </a:rPr>
              <a:t>&gt;</a:t>
            </a:r>
            <a:endParaRPr lang="en-US" altLang="zh-CN" dirty="0" smtClean="0"/>
          </a:p>
          <a:p>
            <a:pPr lvl="1"/>
            <a:r>
              <a:rPr lang="zh-CN" altLang="en-US" dirty="0" smtClean="0"/>
              <a:t> </a:t>
            </a:r>
            <a:endParaRPr lang="en-US" altLang="zh-CN" dirty="0" smtClean="0"/>
          </a:p>
          <a:p>
            <a:pPr lvl="1"/>
            <a:endParaRPr lang="zh-CN" altLang="en-US"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参数化国际化字符串（带有占位符）</a:t>
            </a:r>
            <a:endParaRPr lang="zh-CN" altLang="en-US" dirty="0"/>
          </a:p>
        </p:txBody>
      </p:sp>
      <p:sp>
        <p:nvSpPr>
          <p:cNvPr id="3" name="内容占位符 2"/>
          <p:cNvSpPr>
            <a:spLocks noGrp="1"/>
          </p:cNvSpPr>
          <p:nvPr>
            <p:ph idx="1"/>
          </p:nvPr>
        </p:nvSpPr>
        <p:spPr/>
        <p:txBody>
          <a:bodyPr/>
          <a:lstStyle/>
          <a:p>
            <a:pPr marL="177800" lvl="1" indent="0">
              <a:buNone/>
            </a:pPr>
            <a:r>
              <a:rPr lang="en-US" altLang="zh-CN" dirty="0"/>
              <a:t>《2》.</a:t>
            </a:r>
            <a:r>
              <a:rPr lang="zh-CN" altLang="en-US" dirty="0"/>
              <a:t>如果需要在</a:t>
            </a:r>
            <a:r>
              <a:rPr lang="en-US" altLang="zh-CN" dirty="0"/>
              <a:t>Action</a:t>
            </a:r>
            <a:r>
              <a:rPr lang="zh-CN" altLang="en-US" dirty="0"/>
              <a:t>中填充国际化消息里的占位符，则可以通过在调用</a:t>
            </a:r>
            <a:r>
              <a:rPr lang="en-US" altLang="zh-CN" dirty="0"/>
              <a:t>getText</a:t>
            </a:r>
            <a:r>
              <a:rPr lang="zh-CN" altLang="en-US" dirty="0"/>
              <a:t>方法时</a:t>
            </a:r>
            <a:r>
              <a:rPr lang="zh-CN" altLang="en-US" dirty="0" smtClean="0"/>
              <a:t>使用</a:t>
            </a:r>
            <a:endParaRPr lang="en-US" altLang="zh-CN" dirty="0" smtClean="0"/>
          </a:p>
          <a:p>
            <a:pPr marL="177800" lvl="1" indent="0">
              <a:buNone/>
            </a:pPr>
            <a:r>
              <a:rPr lang="en-US" altLang="zh-CN" dirty="0"/>
              <a:t>	</a:t>
            </a:r>
            <a:r>
              <a:rPr lang="en-US" altLang="zh-CN" dirty="0" smtClean="0">
                <a:solidFill>
                  <a:srgbClr val="3333FF"/>
                </a:solidFill>
              </a:rPr>
              <a:t>getText</a:t>
            </a:r>
            <a:r>
              <a:rPr lang="zh-CN" altLang="en-US" dirty="0">
                <a:solidFill>
                  <a:srgbClr val="3333FF"/>
                </a:solidFill>
              </a:rPr>
              <a:t>（</a:t>
            </a:r>
            <a:r>
              <a:rPr lang="en-US" altLang="zh-CN" dirty="0">
                <a:solidFill>
                  <a:srgbClr val="3333FF"/>
                </a:solidFill>
              </a:rPr>
              <a:t>String aTextName,List args</a:t>
            </a:r>
            <a:r>
              <a:rPr lang="zh-CN" altLang="en-US" dirty="0" smtClean="0">
                <a:solidFill>
                  <a:srgbClr val="3333FF"/>
                </a:solidFill>
              </a:rPr>
              <a:t>）</a:t>
            </a:r>
            <a:endParaRPr lang="en-US" altLang="zh-CN" dirty="0" smtClean="0">
              <a:solidFill>
                <a:srgbClr val="3333FF"/>
              </a:solidFill>
            </a:endParaRPr>
          </a:p>
          <a:p>
            <a:pPr marL="177800" lvl="1" indent="0">
              <a:buNone/>
            </a:pPr>
            <a:r>
              <a:rPr lang="en-US" altLang="zh-CN" dirty="0"/>
              <a:t>	</a:t>
            </a:r>
            <a:r>
              <a:rPr lang="zh-CN" altLang="en-US" dirty="0" smtClean="0"/>
              <a:t>或</a:t>
            </a:r>
            <a:endParaRPr lang="en-US" altLang="zh-CN" dirty="0" smtClean="0"/>
          </a:p>
          <a:p>
            <a:pPr marL="177800" lvl="1" indent="0">
              <a:buNone/>
            </a:pPr>
            <a:r>
              <a:rPr lang="en-US" altLang="zh-CN" dirty="0"/>
              <a:t>	</a:t>
            </a:r>
            <a:r>
              <a:rPr lang="en-US" altLang="zh-CN" dirty="0" smtClean="0">
                <a:solidFill>
                  <a:srgbClr val="3333FF"/>
                </a:solidFill>
              </a:rPr>
              <a:t>getText(String </a:t>
            </a:r>
            <a:r>
              <a:rPr lang="en-US" altLang="zh-CN" dirty="0">
                <a:solidFill>
                  <a:srgbClr val="3333FF"/>
                </a:solidFill>
              </a:rPr>
              <a:t>key, String[] args)</a:t>
            </a:r>
            <a:r>
              <a:rPr lang="zh-CN" altLang="en-US" dirty="0">
                <a:solidFill>
                  <a:srgbClr val="3333FF"/>
                </a:solidFill>
              </a:rPr>
              <a:t>方法来</a:t>
            </a:r>
            <a:r>
              <a:rPr lang="zh-CN" altLang="en-US" dirty="0" smtClean="0">
                <a:solidFill>
                  <a:srgbClr val="3333FF"/>
                </a:solidFill>
              </a:rPr>
              <a:t>填充占</a:t>
            </a:r>
            <a:r>
              <a:rPr lang="zh-CN" altLang="en-US" dirty="0">
                <a:solidFill>
                  <a:srgbClr val="3333FF"/>
                </a:solidFill>
              </a:rPr>
              <a:t>位符</a:t>
            </a:r>
            <a:r>
              <a:rPr lang="zh-CN" altLang="en-US" dirty="0" smtClean="0">
                <a:solidFill>
                  <a:srgbClr val="3333FF"/>
                </a:solidFill>
              </a:rPr>
              <a:t>。</a:t>
            </a:r>
            <a:endParaRPr lang="en-US" altLang="zh-CN" dirty="0" smtClean="0">
              <a:solidFill>
                <a:srgbClr val="3333FF"/>
              </a:solidFill>
            </a:endParaRPr>
          </a:p>
          <a:p>
            <a:pPr marL="177800" lvl="1" indent="0">
              <a:buNone/>
            </a:pPr>
            <a:r>
              <a:rPr lang="zh-CN" altLang="en-US" sz="1600" dirty="0" smtClean="0"/>
              <a:t>该</a:t>
            </a:r>
            <a:r>
              <a:rPr lang="zh-CN" altLang="en-US" sz="1600" dirty="0"/>
              <a:t>方法的第二个参数既可以是一个字符串数组，也可以是字符串组成的</a:t>
            </a:r>
            <a:r>
              <a:rPr lang="en-US" altLang="zh-CN" sz="1600" dirty="0"/>
              <a:t>List</a:t>
            </a:r>
            <a:r>
              <a:rPr lang="zh-CN" altLang="en-US" sz="1600" dirty="0"/>
              <a:t>对象，</a:t>
            </a:r>
            <a:r>
              <a:rPr lang="zh-CN" altLang="en-US" sz="1600" dirty="0" smtClean="0"/>
              <a:t>从而</a:t>
            </a:r>
            <a:r>
              <a:rPr lang="zh-CN" altLang="en-US" sz="1600" dirty="0"/>
              <a:t>完成对占位符，</a:t>
            </a:r>
            <a:r>
              <a:rPr lang="zh-CN" altLang="en-US" sz="1600" dirty="0" smtClean="0"/>
              <a:t>字符串</a:t>
            </a:r>
            <a:r>
              <a:rPr lang="zh-CN" altLang="en-US" sz="1600" dirty="0"/>
              <a:t>数组、字符串集合中第二个元素将填充第二个占位符，依此类推</a:t>
            </a:r>
            <a:r>
              <a:rPr lang="zh-CN" altLang="en-US" sz="1600" dirty="0" smtClean="0"/>
              <a:t>。</a:t>
            </a:r>
            <a:endParaRPr lang="en-US" altLang="zh-CN" sz="1600" dirty="0" smtClean="0"/>
          </a:p>
          <a:p>
            <a:pPr marL="177800" lvl="1" indent="0">
              <a:buNone/>
            </a:pPr>
            <a:r>
              <a:rPr lang="zh-CN" altLang="en-US" sz="1600" dirty="0" smtClean="0"/>
              <a:t> </a:t>
            </a:r>
            <a:endParaRPr lang="zh-CN" altLang="en-US" sz="1600" dirty="0"/>
          </a:p>
        </p:txBody>
      </p:sp>
      <p:pic>
        <p:nvPicPr>
          <p:cNvPr id="4" name="图片 3"/>
          <p:cNvPicPr>
            <a:picLocks noChangeAspect="1"/>
          </p:cNvPicPr>
          <p:nvPr/>
        </p:nvPicPr>
        <p:blipFill>
          <a:blip r:embed="rId1"/>
          <a:stretch>
            <a:fillRect/>
          </a:stretch>
        </p:blipFill>
        <p:spPr>
          <a:xfrm>
            <a:off x="945301" y="3683112"/>
            <a:ext cx="7390476" cy="286666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StrutsPrepareAndExecuteFilter(</a:t>
            </a:r>
            <a:r>
              <a:rPr lang="zh-CN" altLang="en-US" dirty="0"/>
              <a:t>源码剖析</a:t>
            </a:r>
            <a:r>
              <a:rPr lang="en-US" altLang="zh-CN" dirty="0"/>
              <a:t>)</a:t>
            </a:r>
            <a:endParaRPr lang="zh-CN" altLang="en-US" dirty="0"/>
          </a:p>
        </p:txBody>
      </p:sp>
      <p:sp>
        <p:nvSpPr>
          <p:cNvPr id="3" name="内容占位符 2"/>
          <p:cNvSpPr>
            <a:spLocks noGrp="1"/>
          </p:cNvSpPr>
          <p:nvPr>
            <p:ph idx="1"/>
          </p:nvPr>
        </p:nvSpPr>
        <p:spPr/>
        <p:txBody>
          <a:bodyPr/>
          <a:lstStyle/>
          <a:p>
            <a:r>
              <a:rPr lang="en-US" altLang="zh-CN" dirty="0" smtClean="0"/>
              <a:t>doFilter</a:t>
            </a:r>
            <a:r>
              <a:rPr lang="zh-CN" altLang="en-US" dirty="0" smtClean="0"/>
              <a:t>方法</a:t>
            </a:r>
            <a:endParaRPr lang="zh-CN" altLang="en-US" dirty="0"/>
          </a:p>
        </p:txBody>
      </p:sp>
      <p:pic>
        <p:nvPicPr>
          <p:cNvPr id="4" name="图片 3"/>
          <p:cNvPicPr>
            <a:picLocks noChangeAspect="1"/>
          </p:cNvPicPr>
          <p:nvPr/>
        </p:nvPicPr>
        <p:blipFill>
          <a:blip r:embed="rId1"/>
          <a:stretch>
            <a:fillRect/>
          </a:stretch>
        </p:blipFill>
        <p:spPr>
          <a:xfrm>
            <a:off x="439782" y="1471254"/>
            <a:ext cx="8484848" cy="4017316"/>
          </a:xfrm>
          <a:prstGeom prst="rect">
            <a:avLst/>
          </a:prstGeom>
        </p:spPr>
      </p:pic>
      <p:sp>
        <p:nvSpPr>
          <p:cNvPr id="5" name="文本框 4"/>
          <p:cNvSpPr txBox="1"/>
          <p:nvPr/>
        </p:nvSpPr>
        <p:spPr>
          <a:xfrm>
            <a:off x="5452532" y="1572654"/>
            <a:ext cx="1402948" cy="279115"/>
          </a:xfrm>
          <a:prstGeom prst="rect">
            <a:avLst/>
          </a:prstGeom>
          <a:noFill/>
        </p:spPr>
        <p:txBody>
          <a:bodyPr wrap="none" rtlCol="0">
            <a:spAutoFit/>
          </a:bodyPr>
          <a:lstStyle/>
          <a:p>
            <a:pPr>
              <a:lnSpc>
                <a:spcPct val="130000"/>
              </a:lnSpc>
            </a:pPr>
            <a:r>
              <a:rPr lang="en-US" altLang="zh-CN" sz="1050" dirty="0">
                <a:solidFill>
                  <a:srgbClr val="FF0000"/>
                </a:solidFill>
                <a:latin typeface="Arial" panose="020B0604020202020204" pitchFamily="34" charset="0"/>
                <a:ea typeface="微软雅黑" panose="020B0503020204020204" pitchFamily="34" charset="-122"/>
              </a:rPr>
              <a:t>//</a:t>
            </a:r>
            <a:r>
              <a:rPr lang="zh-CN" altLang="en-US" sz="1050" dirty="0">
                <a:solidFill>
                  <a:srgbClr val="FF0000"/>
                </a:solidFill>
                <a:latin typeface="宋体" panose="02010600030101010101" pitchFamily="2" charset="-122"/>
                <a:ea typeface="宋体" panose="02010600030101010101" pitchFamily="2" charset="-122"/>
              </a:rPr>
              <a:t>设置编码和国际化 </a:t>
            </a:r>
            <a:endParaRPr lang="zh-CN" altLang="en-US" sz="1050" dirty="0" smtClean="0">
              <a:solidFill>
                <a:srgbClr val="FF0000"/>
              </a:solidFill>
              <a:latin typeface="宋体" panose="02010600030101010101" pitchFamily="2" charset="-122"/>
              <a:ea typeface="宋体" panose="02010600030101010101" pitchFamily="2" charset="-122"/>
            </a:endParaRPr>
          </a:p>
        </p:txBody>
      </p:sp>
      <p:sp>
        <p:nvSpPr>
          <p:cNvPr id="6" name="文本框 5"/>
          <p:cNvSpPr txBox="1"/>
          <p:nvPr/>
        </p:nvSpPr>
        <p:spPr>
          <a:xfrm>
            <a:off x="5452532" y="1818294"/>
            <a:ext cx="1367682" cy="280205"/>
          </a:xfrm>
          <a:prstGeom prst="rect">
            <a:avLst/>
          </a:prstGeom>
          <a:noFill/>
        </p:spPr>
        <p:txBody>
          <a:bodyPr wrap="none" rtlCol="0">
            <a:spAutoFit/>
          </a:bodyPr>
          <a:lstStyle/>
          <a:p>
            <a:pPr>
              <a:lnSpc>
                <a:spcPct val="130000"/>
              </a:lnSpc>
            </a:pPr>
            <a:r>
              <a:rPr lang="en-US" altLang="zh-CN" sz="1050" dirty="0" smtClean="0">
                <a:solidFill>
                  <a:srgbClr val="FF0000"/>
                </a:solidFill>
                <a:latin typeface="Arial" panose="020B0604020202020204" pitchFamily="34" charset="0"/>
                <a:ea typeface="微软雅黑" panose="020B0503020204020204" pitchFamily="34" charset="-122"/>
              </a:rPr>
              <a:t>//</a:t>
            </a:r>
            <a:r>
              <a:rPr lang="zh-CN" altLang="en-US" sz="1050" dirty="0" smtClean="0">
                <a:solidFill>
                  <a:srgbClr val="FF0000"/>
                </a:solidFill>
                <a:latin typeface="Arial" panose="020B0604020202020204" pitchFamily="34" charset="0"/>
                <a:ea typeface="微软雅黑" panose="020B0503020204020204" pitchFamily="34" charset="-122"/>
              </a:rPr>
              <a:t>创建</a:t>
            </a:r>
            <a:r>
              <a:rPr lang="en-US" altLang="zh-CN" sz="1050" dirty="0" smtClean="0">
                <a:solidFill>
                  <a:srgbClr val="FF0000"/>
                </a:solidFill>
                <a:latin typeface="Arial" panose="020B0604020202020204" pitchFamily="34" charset="0"/>
                <a:ea typeface="微软雅黑" panose="020B0503020204020204" pitchFamily="34" charset="-122"/>
              </a:rPr>
              <a:t>ActionContext</a:t>
            </a:r>
            <a:endParaRPr lang="zh-CN" altLang="en-US" sz="1050" dirty="0" smtClean="0">
              <a:solidFill>
                <a:srgbClr val="FF0000"/>
              </a:solidFill>
              <a:latin typeface="宋体" panose="02010600030101010101" pitchFamily="2" charset="-122"/>
              <a:ea typeface="宋体" panose="02010600030101010101" pitchFamily="2" charset="-122"/>
            </a:endParaRPr>
          </a:p>
        </p:txBody>
      </p:sp>
      <p:sp>
        <p:nvSpPr>
          <p:cNvPr id="7" name="文本框 6"/>
          <p:cNvSpPr txBox="1"/>
          <p:nvPr/>
        </p:nvSpPr>
        <p:spPr>
          <a:xfrm>
            <a:off x="6406443" y="4265054"/>
            <a:ext cx="857927" cy="272575"/>
          </a:xfrm>
          <a:prstGeom prst="rect">
            <a:avLst/>
          </a:prstGeom>
          <a:noFill/>
        </p:spPr>
        <p:txBody>
          <a:bodyPr wrap="none" rtlCol="0">
            <a:spAutoFit/>
          </a:bodyPr>
          <a:lstStyle/>
          <a:p>
            <a:pPr>
              <a:lnSpc>
                <a:spcPct val="130000"/>
              </a:lnSpc>
            </a:pPr>
            <a:r>
              <a:rPr lang="en-US" altLang="zh-CN" sz="1050" dirty="0" smtClean="0">
                <a:solidFill>
                  <a:srgbClr val="FF0000"/>
                </a:solidFill>
                <a:latin typeface="宋体" panose="02010600030101010101" pitchFamily="2" charset="-122"/>
                <a:ea typeface="宋体" panose="02010600030101010101" pitchFamily="2" charset="-122"/>
              </a:rPr>
              <a:t>//</a:t>
            </a:r>
            <a:r>
              <a:rPr lang="zh-CN" altLang="en-US" sz="1050" dirty="0" smtClean="0">
                <a:solidFill>
                  <a:srgbClr val="FF0000"/>
                </a:solidFill>
                <a:latin typeface="宋体" panose="02010600030101010101" pitchFamily="2" charset="-122"/>
                <a:ea typeface="宋体" panose="02010600030101010101" pitchFamily="2" charset="-122"/>
              </a:rPr>
              <a:t>处理请求</a:t>
            </a:r>
            <a:endParaRPr lang="zh-CN" altLang="en-US" sz="1050" dirty="0" smtClean="0">
              <a:solidFill>
                <a:srgbClr val="FF0000"/>
              </a:solidFill>
              <a:latin typeface="宋体" panose="02010600030101010101" pitchFamily="2" charset="-122"/>
              <a:ea typeface="宋体" panose="02010600030101010101" pitchFamily="2" charset="-122"/>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中英文切换</a:t>
            </a:r>
            <a:endParaRPr lang="zh-CN" altLang="en-US" dirty="0"/>
          </a:p>
        </p:txBody>
      </p:sp>
      <p:sp>
        <p:nvSpPr>
          <p:cNvPr id="3" name="内容占位符 2"/>
          <p:cNvSpPr>
            <a:spLocks noGrp="1"/>
          </p:cNvSpPr>
          <p:nvPr>
            <p:ph idx="1"/>
          </p:nvPr>
        </p:nvSpPr>
        <p:spPr/>
        <p:txBody>
          <a:bodyPr/>
          <a:lstStyle/>
          <a:p>
            <a:r>
              <a:rPr lang="en-US" altLang="zh-CN" dirty="0" smtClean="0">
                <a:latin typeface="Times New Roman" panose="02020603050405020304" pitchFamily="18" charset="0"/>
                <a:cs typeface="Times New Roman" panose="02020603050405020304" pitchFamily="18" charset="0"/>
              </a:rPr>
              <a:t>Struts2</a:t>
            </a:r>
            <a:r>
              <a:rPr lang="zh-CN" altLang="en-US" dirty="0" smtClean="0"/>
              <a:t>国际化步骤</a:t>
            </a:r>
            <a:endParaRPr lang="en-US" altLang="zh-CN" dirty="0" smtClean="0"/>
          </a:p>
          <a:p>
            <a:pPr lvl="1"/>
            <a:r>
              <a:rPr lang="en-US" altLang="zh-CN" dirty="0"/>
              <a:t>1</a:t>
            </a:r>
            <a:r>
              <a:rPr lang="zh-CN" altLang="en-US" dirty="0"/>
              <a:t>、判断</a:t>
            </a:r>
            <a:r>
              <a:rPr lang="en-US" altLang="zh-CN" dirty="0"/>
              <a:t>struts.locale</a:t>
            </a:r>
            <a:r>
              <a:rPr lang="zh-CN" altLang="en-US" dirty="0"/>
              <a:t>属性</a:t>
            </a:r>
            <a:r>
              <a:rPr lang="en-US" altLang="zh-CN" dirty="0"/>
              <a:t>(</a:t>
            </a:r>
            <a:r>
              <a:rPr lang="zh-CN" altLang="en-US" dirty="0"/>
              <a:t>在</a:t>
            </a:r>
            <a:r>
              <a:rPr lang="en-US" altLang="zh-CN" dirty="0"/>
              <a:t>struts.properties)</a:t>
            </a:r>
            <a:r>
              <a:rPr lang="zh-CN" altLang="en-US" dirty="0"/>
              <a:t>是否有值，如果有值，将这个值转换为</a:t>
            </a:r>
            <a:r>
              <a:rPr lang="en-US" altLang="zh-CN" dirty="0"/>
              <a:t>Locale</a:t>
            </a:r>
            <a:r>
              <a:rPr lang="zh-CN" altLang="en-US" dirty="0"/>
              <a:t>对象</a:t>
            </a:r>
            <a:r>
              <a:rPr lang="zh-CN" altLang="en-US" dirty="0">
                <a:solidFill>
                  <a:srgbClr val="3333FF"/>
                </a:solidFill>
              </a:rPr>
              <a:t>保存到</a:t>
            </a:r>
            <a:r>
              <a:rPr lang="en-US" altLang="zh-CN" dirty="0">
                <a:solidFill>
                  <a:srgbClr val="3333FF"/>
                </a:solidFill>
              </a:rPr>
              <a:t>ActionContext</a:t>
            </a:r>
            <a:r>
              <a:rPr lang="zh-CN" altLang="en-US" dirty="0">
                <a:solidFill>
                  <a:srgbClr val="3333FF"/>
                </a:solidFill>
              </a:rPr>
              <a:t>中</a:t>
            </a:r>
            <a:r>
              <a:rPr lang="zh-CN" altLang="en-US" dirty="0"/>
              <a:t>。</a:t>
            </a:r>
            <a:endParaRPr lang="zh-CN" altLang="en-US" dirty="0"/>
          </a:p>
          <a:p>
            <a:pPr lvl="1"/>
            <a:r>
              <a:rPr lang="en-US" altLang="zh-CN" dirty="0"/>
              <a:t>2</a:t>
            </a:r>
            <a:r>
              <a:rPr lang="zh-CN" altLang="en-US" dirty="0" smtClean="0"/>
              <a:t>、如果没有设置</a:t>
            </a:r>
            <a:r>
              <a:rPr lang="en-US" altLang="zh-CN" dirty="0" smtClean="0"/>
              <a:t>struts.locale,</a:t>
            </a:r>
            <a:r>
              <a:rPr lang="zh-CN" altLang="en-US" dirty="0" smtClean="0"/>
              <a:t>从浏览器发送的请求报头里获得语言信息，创建</a:t>
            </a:r>
            <a:r>
              <a:rPr lang="en-US" altLang="zh-CN" dirty="0" smtClean="0"/>
              <a:t>Locale</a:t>
            </a:r>
            <a:r>
              <a:rPr lang="zh-CN" altLang="en-US" dirty="0" smtClean="0"/>
              <a:t>对象，</a:t>
            </a:r>
            <a:r>
              <a:rPr lang="zh-CN" altLang="en-US" dirty="0" smtClean="0">
                <a:solidFill>
                  <a:srgbClr val="3333FF"/>
                </a:solidFill>
              </a:rPr>
              <a:t>保存到</a:t>
            </a:r>
            <a:r>
              <a:rPr lang="en-US" altLang="zh-CN" dirty="0" smtClean="0">
                <a:solidFill>
                  <a:srgbClr val="3333FF"/>
                </a:solidFill>
              </a:rPr>
              <a:t>ActionContext</a:t>
            </a:r>
            <a:r>
              <a:rPr lang="zh-CN" altLang="en-US" dirty="0" smtClean="0">
                <a:solidFill>
                  <a:srgbClr val="3333FF"/>
                </a:solidFill>
              </a:rPr>
              <a:t>中</a:t>
            </a:r>
            <a:r>
              <a:rPr lang="zh-CN" altLang="en-US" dirty="0" smtClean="0"/>
              <a:t>。</a:t>
            </a:r>
            <a:endParaRPr lang="zh-CN" altLang="en-US" dirty="0" smtClean="0"/>
          </a:p>
          <a:p>
            <a:pPr lvl="1"/>
            <a:r>
              <a:rPr lang="en-US" altLang="zh-CN" dirty="0" smtClean="0"/>
              <a:t>3</a:t>
            </a:r>
            <a:r>
              <a:rPr lang="zh-CN" altLang="en-US" dirty="0" smtClean="0"/>
              <a:t>、</a:t>
            </a:r>
            <a:r>
              <a:rPr lang="en-US" altLang="zh-CN" dirty="0" smtClean="0"/>
              <a:t>I18nInterceptor</a:t>
            </a:r>
            <a:r>
              <a:rPr lang="zh-CN" altLang="en-US" dirty="0" smtClean="0"/>
              <a:t>拦截器获取名为</a:t>
            </a:r>
            <a:r>
              <a:rPr lang="en-US" altLang="zh-CN" dirty="0" smtClean="0">
                <a:solidFill>
                  <a:srgbClr val="3333FF"/>
                </a:solidFill>
              </a:rPr>
              <a:t>request_locale</a:t>
            </a:r>
            <a:r>
              <a:rPr lang="zh-CN" altLang="en-US" dirty="0" smtClean="0"/>
              <a:t>请求参数的值，如果这个值存在则创建以这个值的</a:t>
            </a:r>
            <a:r>
              <a:rPr lang="en-US" altLang="zh-CN" dirty="0" smtClean="0"/>
              <a:t>Locale</a:t>
            </a:r>
            <a:r>
              <a:rPr lang="zh-CN" altLang="en-US" dirty="0" smtClean="0"/>
              <a:t>对象，然后将这个对象作为</a:t>
            </a:r>
            <a:r>
              <a:rPr lang="en-US" altLang="zh-CN" dirty="0">
                <a:solidFill>
                  <a:srgbClr val="3333FF"/>
                </a:solidFill>
              </a:rPr>
              <a:t>session</a:t>
            </a:r>
            <a:r>
              <a:rPr lang="zh-CN" altLang="en-US" dirty="0" smtClean="0"/>
              <a:t>的属性（</a:t>
            </a:r>
            <a:r>
              <a:rPr lang="en-US" altLang="zh-CN" dirty="0">
                <a:solidFill>
                  <a:srgbClr val="3333FF"/>
                </a:solidFill>
              </a:rPr>
              <a:t>WW_TRANS_I18N_LOCALE</a:t>
            </a:r>
            <a:r>
              <a:rPr lang="zh-CN" altLang="en-US" dirty="0" smtClean="0"/>
              <a:t>）保存，并保存到</a:t>
            </a:r>
            <a:r>
              <a:rPr lang="en-US" altLang="zh-CN" dirty="0" smtClean="0"/>
              <a:t>ActionContext</a:t>
            </a:r>
            <a:r>
              <a:rPr lang="zh-CN" altLang="en-US" dirty="0" smtClean="0"/>
              <a:t>中。</a:t>
            </a:r>
            <a:endParaRPr lang="en-US" altLang="zh-CN" dirty="0" smtClean="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a:t>
            </a:r>
            <a:r>
              <a:rPr lang="zh-CN" altLang="en-US" dirty="0" smtClean="0"/>
              <a:t>中英文</a:t>
            </a:r>
            <a:r>
              <a:rPr lang="zh-CN" altLang="en-US" dirty="0"/>
              <a:t>切换</a:t>
            </a:r>
            <a:endParaRPr lang="zh-CN" altLang="en-US" dirty="0"/>
          </a:p>
        </p:txBody>
      </p:sp>
      <p:sp>
        <p:nvSpPr>
          <p:cNvPr id="3" name="内容占位符 2"/>
          <p:cNvSpPr>
            <a:spLocks noGrp="1"/>
          </p:cNvSpPr>
          <p:nvPr>
            <p:ph idx="1"/>
          </p:nvPr>
        </p:nvSpPr>
        <p:spPr/>
        <p:txBody>
          <a:bodyPr>
            <a:normAutofit/>
          </a:bodyPr>
          <a:lstStyle/>
          <a:p>
            <a:r>
              <a:rPr lang="en-US" altLang="zh-CN" dirty="0" smtClean="0">
                <a:latin typeface="宋体" panose="02010600030101010101" pitchFamily="2" charset="-122"/>
                <a:ea typeface="宋体" panose="02010600030101010101" pitchFamily="2" charset="-122"/>
              </a:rPr>
              <a:t>JSP</a:t>
            </a:r>
            <a:endParaRPr lang="en-US" altLang="zh-CN" dirty="0" smtClean="0">
              <a:latin typeface="宋体" panose="02010600030101010101" pitchFamily="2" charset="-122"/>
              <a:ea typeface="宋体" panose="02010600030101010101" pitchFamily="2" charset="-122"/>
            </a:endParaRPr>
          </a:p>
          <a:p>
            <a:pPr lvl="1" algn="l"/>
            <a:r>
              <a:rPr lang="en-US" altLang="zh-CN" sz="1600" dirty="0">
                <a:solidFill>
                  <a:srgbClr val="008080"/>
                </a:solidFill>
                <a:latin typeface="Courier New" panose="02070309020205020404" pitchFamily="49" charset="0"/>
              </a:rPr>
              <a:t>&lt;</a:t>
            </a:r>
            <a:r>
              <a:rPr lang="en-US" altLang="zh-CN" sz="1600" dirty="0">
                <a:solidFill>
                  <a:srgbClr val="3F7F7F"/>
                </a:solidFill>
                <a:latin typeface="Courier New" panose="02070309020205020404" pitchFamily="49" charset="0"/>
              </a:rPr>
              <a:t>a </a:t>
            </a:r>
            <a:r>
              <a:rPr lang="en-US" altLang="zh-CN" sz="1600" dirty="0">
                <a:solidFill>
                  <a:srgbClr val="7F007F"/>
                </a:solidFill>
                <a:latin typeface="Courier New" panose="02070309020205020404" pitchFamily="49" charset="0"/>
              </a:rPr>
              <a:t>href</a:t>
            </a:r>
            <a:r>
              <a:rPr lang="en-US" altLang="zh-CN" sz="1600" dirty="0">
                <a:solidFill>
                  <a:srgbClr val="000000"/>
                </a:solidFill>
                <a:latin typeface="Courier New" panose="02070309020205020404" pitchFamily="49" charset="0"/>
              </a:rPr>
              <a:t>=</a:t>
            </a:r>
            <a:r>
              <a:rPr lang="en-US" altLang="zh-CN" sz="1600" i="1" dirty="0">
                <a:solidFill>
                  <a:srgbClr val="2A00FF"/>
                </a:solidFill>
                <a:latin typeface="Courier New" panose="02070309020205020404" pitchFamily="49" charset="0"/>
              </a:rPr>
              <a:t>"toLoginJsp?local=zh_CN"</a:t>
            </a:r>
            <a:r>
              <a:rPr lang="en-US" altLang="zh-CN" sz="1600" i="1" dirty="0">
                <a:solidFill>
                  <a:srgbClr val="008080"/>
                </a:solidFill>
                <a:latin typeface="Courier New" panose="02070309020205020404" pitchFamily="49" charset="0"/>
              </a:rPr>
              <a:t>&gt;</a:t>
            </a:r>
            <a:r>
              <a:rPr lang="zh-CN" altLang="en-US" sz="1600" i="1" dirty="0">
                <a:solidFill>
                  <a:srgbClr val="000000"/>
                </a:solidFill>
                <a:latin typeface="Courier New" panose="02070309020205020404" pitchFamily="49" charset="0"/>
              </a:rPr>
              <a:t>中文</a:t>
            </a:r>
            <a:r>
              <a:rPr lang="en-US" altLang="zh-CN" sz="1600" i="1" dirty="0">
                <a:solidFill>
                  <a:srgbClr val="008080"/>
                </a:solidFill>
                <a:latin typeface="Courier New" panose="02070309020205020404" pitchFamily="49" charset="0"/>
              </a:rPr>
              <a:t>&lt;/</a:t>
            </a:r>
            <a:r>
              <a:rPr lang="en-US" altLang="zh-CN" sz="1600" i="1" dirty="0">
                <a:solidFill>
                  <a:srgbClr val="3F7F7F"/>
                </a:solidFill>
                <a:latin typeface="Courier New" panose="02070309020205020404" pitchFamily="49" charset="0"/>
              </a:rPr>
              <a:t>a</a:t>
            </a:r>
            <a:r>
              <a:rPr lang="en-US" altLang="zh-CN" sz="1600" i="1" dirty="0">
                <a:solidFill>
                  <a:srgbClr val="008080"/>
                </a:solidFill>
                <a:latin typeface="Courier New" panose="02070309020205020404" pitchFamily="49" charset="0"/>
              </a:rPr>
              <a:t>&gt;</a:t>
            </a:r>
            <a:endParaRPr lang="en-US" altLang="zh-CN" sz="1600" i="1" dirty="0">
              <a:solidFill>
                <a:srgbClr val="008080"/>
              </a:solidFill>
              <a:latin typeface="Courier New" panose="02070309020205020404" pitchFamily="49" charset="0"/>
            </a:endParaRPr>
          </a:p>
          <a:p>
            <a:pPr lvl="1" algn="l"/>
            <a:r>
              <a:rPr lang="en-US" altLang="zh-CN" sz="1600" dirty="0">
                <a:solidFill>
                  <a:srgbClr val="008080"/>
                </a:solidFill>
                <a:latin typeface="Courier New" panose="02070309020205020404" pitchFamily="49" charset="0"/>
              </a:rPr>
              <a:t>&lt;</a:t>
            </a:r>
            <a:r>
              <a:rPr lang="en-US" altLang="zh-CN" sz="1600" dirty="0">
                <a:solidFill>
                  <a:srgbClr val="3F7F7F"/>
                </a:solidFill>
                <a:latin typeface="Courier New" panose="02070309020205020404" pitchFamily="49" charset="0"/>
              </a:rPr>
              <a:t>a </a:t>
            </a:r>
            <a:r>
              <a:rPr lang="en-US" altLang="zh-CN" sz="1600" dirty="0">
                <a:solidFill>
                  <a:srgbClr val="7F007F"/>
                </a:solidFill>
                <a:latin typeface="Courier New" panose="02070309020205020404" pitchFamily="49" charset="0"/>
              </a:rPr>
              <a:t>href</a:t>
            </a:r>
            <a:r>
              <a:rPr lang="en-US" altLang="zh-CN" sz="1600" dirty="0">
                <a:solidFill>
                  <a:srgbClr val="000000"/>
                </a:solidFill>
                <a:latin typeface="Courier New" panose="02070309020205020404" pitchFamily="49" charset="0"/>
              </a:rPr>
              <a:t>=</a:t>
            </a:r>
            <a:r>
              <a:rPr lang="en-US" altLang="zh-CN" sz="1600" i="1" dirty="0">
                <a:solidFill>
                  <a:srgbClr val="2A00FF"/>
                </a:solidFill>
                <a:latin typeface="Courier New" panose="02070309020205020404" pitchFamily="49" charset="0"/>
              </a:rPr>
              <a:t>"toLoginJsp?local=en_US"</a:t>
            </a:r>
            <a:r>
              <a:rPr lang="en-US" altLang="zh-CN" sz="1600" i="1" dirty="0">
                <a:solidFill>
                  <a:srgbClr val="008080"/>
                </a:solidFill>
                <a:latin typeface="Courier New" panose="02070309020205020404" pitchFamily="49" charset="0"/>
              </a:rPr>
              <a:t>&gt;</a:t>
            </a:r>
            <a:r>
              <a:rPr lang="zh-CN" altLang="en-US" sz="1600" i="1" dirty="0">
                <a:solidFill>
                  <a:srgbClr val="000000"/>
                </a:solidFill>
                <a:latin typeface="Courier New" panose="02070309020205020404" pitchFamily="49" charset="0"/>
              </a:rPr>
              <a:t>英文</a:t>
            </a:r>
            <a:r>
              <a:rPr lang="en-US" altLang="zh-CN" sz="1600" i="1" dirty="0">
                <a:solidFill>
                  <a:srgbClr val="008080"/>
                </a:solidFill>
                <a:latin typeface="Courier New" panose="02070309020205020404" pitchFamily="49" charset="0"/>
              </a:rPr>
              <a:t>&lt;/</a:t>
            </a:r>
            <a:r>
              <a:rPr lang="en-US" altLang="zh-CN" sz="1600" i="1" dirty="0">
                <a:solidFill>
                  <a:srgbClr val="3F7F7F"/>
                </a:solidFill>
                <a:latin typeface="Courier New" panose="02070309020205020404" pitchFamily="49" charset="0"/>
              </a:rPr>
              <a:t>a</a:t>
            </a:r>
            <a:r>
              <a:rPr lang="en-US" altLang="zh-CN" sz="1600" i="1" dirty="0" smtClean="0">
                <a:solidFill>
                  <a:srgbClr val="008080"/>
                </a:solidFill>
                <a:latin typeface="Courier New" panose="02070309020205020404" pitchFamily="49" charset="0"/>
              </a:rPr>
              <a:t>&gt;</a:t>
            </a:r>
            <a:endParaRPr lang="en-US" altLang="zh-CN" sz="1600" i="1" dirty="0" smtClean="0">
              <a:solidFill>
                <a:srgbClr val="008080"/>
              </a:solidFill>
              <a:latin typeface="Courier New" panose="02070309020205020404" pitchFamily="49" charset="0"/>
            </a:endParaRPr>
          </a:p>
          <a:p>
            <a:r>
              <a:rPr lang="en-US" altLang="zh-CN" dirty="0" smtClean="0">
                <a:latin typeface="宋体" panose="02010600030101010101" pitchFamily="2" charset="-122"/>
                <a:ea typeface="宋体" panose="02010600030101010101" pitchFamily="2" charset="-122"/>
              </a:rPr>
              <a:t>Action</a:t>
            </a:r>
            <a:endParaRPr lang="en-US" altLang="zh-CN" dirty="0" smtClean="0">
              <a:latin typeface="宋体" panose="02010600030101010101" pitchFamily="2" charset="-122"/>
              <a:ea typeface="宋体" panose="02010600030101010101" pitchFamily="2" charset="-122"/>
            </a:endParaRPr>
          </a:p>
          <a:p>
            <a:pPr lvl="1" algn="l">
              <a:lnSpc>
                <a:spcPct val="100000"/>
              </a:lnSpc>
            </a:pPr>
            <a:r>
              <a:rPr lang="en-US" altLang="zh-CN" sz="1600" dirty="0">
                <a:solidFill>
                  <a:srgbClr val="646464"/>
                </a:solidFill>
                <a:latin typeface="Courier New" panose="02070309020205020404" pitchFamily="49" charset="0"/>
              </a:rPr>
              <a:t>@Action</a:t>
            </a:r>
            <a:r>
              <a:rPr lang="en-US" altLang="zh-CN" sz="1600" dirty="0">
                <a:solidFill>
                  <a:srgbClr val="000000"/>
                </a:solidFill>
                <a:latin typeface="Courier New" panose="02070309020205020404" pitchFamily="49" charset="0"/>
              </a:rPr>
              <a:t>(value = </a:t>
            </a:r>
            <a:r>
              <a:rPr lang="en-US" altLang="zh-CN" sz="1600" dirty="0">
                <a:solidFill>
                  <a:srgbClr val="2A00FF"/>
                </a:solidFill>
                <a:latin typeface="Courier New" panose="02070309020205020404" pitchFamily="49" charset="0"/>
              </a:rPr>
              <a:t>"toLoginJsp"</a:t>
            </a:r>
            <a:r>
              <a:rPr lang="en-US" altLang="zh-CN" sz="1600" dirty="0">
                <a:solidFill>
                  <a:srgbClr val="000000"/>
                </a:solidFill>
                <a:latin typeface="Courier New" panose="02070309020205020404" pitchFamily="49" charset="0"/>
              </a:rPr>
              <a:t>, results = { </a:t>
            </a:r>
            <a:r>
              <a:rPr lang="en-US" altLang="zh-CN" sz="1600" dirty="0">
                <a:solidFill>
                  <a:srgbClr val="646464"/>
                </a:solidFill>
                <a:latin typeface="Courier New" panose="02070309020205020404" pitchFamily="49" charset="0"/>
              </a:rPr>
              <a:t>@Result</a:t>
            </a:r>
            <a:r>
              <a:rPr lang="en-US" altLang="zh-CN" sz="1600" dirty="0">
                <a:solidFill>
                  <a:srgbClr val="000000"/>
                </a:solidFill>
                <a:latin typeface="Courier New" panose="02070309020205020404" pitchFamily="49" charset="0"/>
              </a:rPr>
              <a:t>(name = </a:t>
            </a:r>
            <a:r>
              <a:rPr lang="en-US" altLang="zh-CN" sz="1600" dirty="0">
                <a:solidFill>
                  <a:srgbClr val="2A00FF"/>
                </a:solidFill>
                <a:latin typeface="Courier New" panose="02070309020205020404" pitchFamily="49" charset="0"/>
              </a:rPr>
              <a:t>"success"</a:t>
            </a:r>
            <a:r>
              <a:rPr lang="en-US" altLang="zh-CN" sz="1600" dirty="0">
                <a:solidFill>
                  <a:srgbClr val="000000"/>
                </a:solidFill>
                <a:latin typeface="Courier New" panose="02070309020205020404" pitchFamily="49" charset="0"/>
              </a:rPr>
              <a:t>, location = </a:t>
            </a:r>
            <a:r>
              <a:rPr lang="en-US" altLang="zh-CN" sz="1600" dirty="0">
                <a:solidFill>
                  <a:srgbClr val="2A00FF"/>
                </a:solidFill>
                <a:latin typeface="Courier New" panose="02070309020205020404" pitchFamily="49" charset="0"/>
              </a:rPr>
              <a:t>"login.jsp"</a:t>
            </a:r>
            <a:r>
              <a:rPr lang="en-US" altLang="zh-CN" sz="1600" dirty="0">
                <a:solidFill>
                  <a:srgbClr val="000000"/>
                </a:solidFill>
                <a:latin typeface="Courier New" panose="02070309020205020404" pitchFamily="49" charset="0"/>
              </a:rPr>
              <a:t>) })</a:t>
            </a:r>
            <a:endParaRPr lang="en-US" altLang="zh-CN" sz="1600" dirty="0">
              <a:solidFill>
                <a:srgbClr val="000000"/>
              </a:solidFill>
              <a:latin typeface="Courier New" panose="02070309020205020404" pitchFamily="49" charset="0"/>
            </a:endParaRPr>
          </a:p>
          <a:p>
            <a:pPr lvl="1" algn="l">
              <a:lnSpc>
                <a:spcPct val="100000"/>
              </a:lnSpc>
            </a:pPr>
            <a:r>
              <a:rPr lang="en-US" altLang="zh-CN" sz="1600" b="1" dirty="0">
                <a:solidFill>
                  <a:srgbClr val="7F0055"/>
                </a:solidFill>
                <a:latin typeface="Courier New" panose="02070309020205020404" pitchFamily="49" charset="0"/>
              </a:rPr>
              <a:t>public</a:t>
            </a:r>
            <a:r>
              <a:rPr lang="en-US" altLang="zh-CN" sz="1600" b="1" dirty="0">
                <a:solidFill>
                  <a:srgbClr val="000000"/>
                </a:solidFill>
                <a:latin typeface="Courier New" panose="02070309020205020404" pitchFamily="49" charset="0"/>
              </a:rPr>
              <a:t> String toLogin() </a:t>
            </a:r>
            <a:r>
              <a:rPr lang="en-US" altLang="zh-CN" sz="1600" b="1" u="sng" dirty="0">
                <a:solidFill>
                  <a:srgbClr val="000000"/>
                </a:solidFill>
                <a:latin typeface="Courier New" panose="02070309020205020404" pitchFamily="49" charset="0"/>
              </a:rPr>
              <a:t>{</a:t>
            </a:r>
            <a:endParaRPr lang="en-US" altLang="zh-CN" sz="1600" b="1" u="sng" dirty="0">
              <a:solidFill>
                <a:srgbClr val="000000"/>
              </a:solidFill>
              <a:latin typeface="Courier New" panose="02070309020205020404" pitchFamily="49" charset="0"/>
            </a:endParaRPr>
          </a:p>
          <a:p>
            <a:pPr lvl="2">
              <a:lnSpc>
                <a:spcPct val="100000"/>
              </a:lnSpc>
            </a:pPr>
            <a:r>
              <a:rPr lang="en-US" altLang="zh-CN" b="1" dirty="0">
                <a:solidFill>
                  <a:srgbClr val="7F0055"/>
                </a:solidFill>
                <a:latin typeface="Courier New" panose="02070309020205020404" pitchFamily="49" charset="0"/>
              </a:rPr>
              <a:t>return</a:t>
            </a:r>
            <a:r>
              <a:rPr lang="en-US" altLang="zh-CN" b="1" dirty="0">
                <a:solidFill>
                  <a:srgbClr val="000000"/>
                </a:solidFill>
                <a:latin typeface="Courier New" panose="02070309020205020404" pitchFamily="49" charset="0"/>
              </a:rPr>
              <a:t> </a:t>
            </a:r>
            <a:r>
              <a:rPr lang="en-US" altLang="zh-CN" b="1" i="1" dirty="0">
                <a:solidFill>
                  <a:srgbClr val="0000C0"/>
                </a:solidFill>
                <a:latin typeface="Courier New" panose="02070309020205020404" pitchFamily="49" charset="0"/>
              </a:rPr>
              <a:t>SUCCESS</a:t>
            </a:r>
            <a:r>
              <a:rPr lang="en-US" altLang="zh-CN" b="1" i="1" dirty="0">
                <a:solidFill>
                  <a:srgbClr val="000000"/>
                </a:solidFill>
                <a:latin typeface="Courier New" panose="02070309020205020404" pitchFamily="49" charset="0"/>
              </a:rPr>
              <a:t>;</a:t>
            </a:r>
            <a:endParaRPr lang="en-US" altLang="zh-CN" b="1" i="1" dirty="0">
              <a:solidFill>
                <a:srgbClr val="000000"/>
              </a:solidFill>
              <a:latin typeface="Courier New" panose="02070309020205020404" pitchFamily="49" charset="0"/>
            </a:endParaRPr>
          </a:p>
          <a:p>
            <a:pPr lvl="1" algn="l">
              <a:lnSpc>
                <a:spcPct val="100000"/>
              </a:lnSpc>
            </a:pPr>
            <a:r>
              <a:rPr lang="en-US" altLang="zh-CN" sz="1600" dirty="0" smtClean="0">
                <a:solidFill>
                  <a:srgbClr val="000000"/>
                </a:solidFill>
                <a:latin typeface="Courier New" panose="02070309020205020404" pitchFamily="49" charset="0"/>
              </a:rPr>
              <a:t>}</a:t>
            </a:r>
            <a:endParaRPr lang="en-US" altLang="zh-CN" sz="1600" dirty="0" smtClean="0">
              <a:solidFill>
                <a:srgbClr val="000000"/>
              </a:solidFill>
              <a:latin typeface="Courier New" panose="02070309020205020404" pitchFamily="49" charset="0"/>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实现中英文切换</a:t>
            </a:r>
            <a:endParaRPr lang="zh-CN" altLang="en-US" dirty="0"/>
          </a:p>
        </p:txBody>
      </p:sp>
      <p:sp>
        <p:nvSpPr>
          <p:cNvPr id="3" name="内容占位符 2"/>
          <p:cNvSpPr>
            <a:spLocks noGrp="1"/>
          </p:cNvSpPr>
          <p:nvPr>
            <p:ph idx="1"/>
          </p:nvPr>
        </p:nvSpPr>
        <p:spPr/>
        <p:txBody>
          <a:bodyPr>
            <a:normAutofit fontScale="85000" lnSpcReduction="20000"/>
          </a:bodyPr>
          <a:lstStyle/>
          <a:p>
            <a:pPr algn="l">
              <a:lnSpc>
                <a:spcPct val="100000"/>
              </a:lnSpc>
            </a:pPr>
            <a:r>
              <a:rPr lang="en-US" altLang="zh-CN" dirty="0">
                <a:solidFill>
                  <a:srgbClr val="000000"/>
                </a:solidFill>
                <a:latin typeface="Courier New" panose="02070309020205020404" pitchFamily="49" charset="0"/>
                <a:ea typeface="宋体" panose="02010600030101010101" pitchFamily="2" charset="-122"/>
              </a:rPr>
              <a:t>Filter(</a:t>
            </a:r>
            <a:r>
              <a:rPr lang="zh-CN" altLang="en-US" dirty="0">
                <a:solidFill>
                  <a:srgbClr val="3333FF"/>
                </a:solidFill>
                <a:latin typeface="Courier New" panose="02070309020205020404" pitchFamily="49" charset="0"/>
                <a:ea typeface="宋体" panose="02010600030101010101" pitchFamily="2" charset="-122"/>
              </a:rPr>
              <a:t>一定先于</a:t>
            </a:r>
            <a:r>
              <a:rPr lang="en-US" altLang="zh-CN" dirty="0">
                <a:solidFill>
                  <a:srgbClr val="3333FF"/>
                </a:solidFill>
                <a:latin typeface="Courier New" panose="02070309020205020404" pitchFamily="49" charset="0"/>
                <a:ea typeface="宋体" panose="02010600030101010101" pitchFamily="2" charset="-122"/>
              </a:rPr>
              <a:t>Struts2</a:t>
            </a:r>
            <a:r>
              <a:rPr lang="zh-CN" altLang="en-US" dirty="0">
                <a:solidFill>
                  <a:srgbClr val="3333FF"/>
                </a:solidFill>
                <a:latin typeface="Courier New" panose="02070309020205020404" pitchFamily="49" charset="0"/>
                <a:ea typeface="宋体" panose="02010600030101010101" pitchFamily="2" charset="-122"/>
              </a:rPr>
              <a:t>过滤器执行</a:t>
            </a:r>
            <a:r>
              <a:rPr lang="en-US" altLang="zh-CN" dirty="0" smtClean="0">
                <a:solidFill>
                  <a:srgbClr val="000000"/>
                </a:solidFill>
                <a:latin typeface="Courier New" panose="02070309020205020404" pitchFamily="49" charset="0"/>
                <a:ea typeface="宋体" panose="02010600030101010101" pitchFamily="2" charset="-122"/>
              </a:rPr>
              <a:t>)</a:t>
            </a:r>
            <a:endParaRPr lang="en-US" altLang="zh-CN" dirty="0">
              <a:solidFill>
                <a:srgbClr val="000000"/>
              </a:solidFill>
              <a:latin typeface="Courier New" panose="02070309020205020404" pitchFamily="49" charset="0"/>
              <a:ea typeface="宋体" panose="02010600030101010101" pitchFamily="2" charset="-122"/>
            </a:endParaRPr>
          </a:p>
          <a:p>
            <a:pPr lvl="1" algn="l">
              <a:lnSpc>
                <a:spcPct val="120000"/>
              </a:lnSpc>
            </a:pPr>
            <a:r>
              <a:rPr lang="en-US" altLang="zh-CN" sz="1600" dirty="0">
                <a:solidFill>
                  <a:srgbClr val="000000"/>
                </a:solidFill>
                <a:latin typeface="Courier New" panose="02070309020205020404" pitchFamily="49" charset="0"/>
              </a:rPr>
              <a:t>String local = arg0.getParameter(</a:t>
            </a:r>
            <a:r>
              <a:rPr lang="en-US" altLang="zh-CN" sz="1600" dirty="0">
                <a:solidFill>
                  <a:srgbClr val="2A00FF"/>
                </a:solidFill>
                <a:latin typeface="Courier New" panose="02070309020205020404" pitchFamily="49" charset="0"/>
              </a:rPr>
              <a:t>"local"</a:t>
            </a:r>
            <a:r>
              <a:rPr lang="en-US" altLang="zh-CN" sz="1600" dirty="0">
                <a:solidFill>
                  <a:srgbClr val="000000"/>
                </a:solidFill>
                <a:latin typeface="Courier New" panose="02070309020205020404" pitchFamily="49" charset="0"/>
              </a:rPr>
              <a:t>);</a:t>
            </a:r>
            <a:endParaRPr lang="en-US" altLang="zh-CN" sz="1600" dirty="0">
              <a:solidFill>
                <a:srgbClr val="000000"/>
              </a:solidFill>
              <a:latin typeface="Courier New" panose="02070309020205020404" pitchFamily="49" charset="0"/>
            </a:endParaRPr>
          </a:p>
          <a:p>
            <a:pPr lvl="1" algn="l">
              <a:lnSpc>
                <a:spcPct val="120000"/>
              </a:lnSpc>
            </a:pPr>
            <a:r>
              <a:rPr lang="en-US" altLang="zh-CN" sz="1600" b="1" dirty="0">
                <a:solidFill>
                  <a:srgbClr val="7F0055"/>
                </a:solidFill>
                <a:latin typeface="Courier New" panose="02070309020205020404" pitchFamily="49" charset="0"/>
              </a:rPr>
              <a:t>if</a:t>
            </a:r>
            <a:r>
              <a:rPr lang="en-US" altLang="zh-CN" sz="1600" b="1" dirty="0">
                <a:solidFill>
                  <a:srgbClr val="000000"/>
                </a:solidFill>
                <a:latin typeface="Courier New" panose="02070309020205020404" pitchFamily="49" charset="0"/>
              </a:rPr>
              <a:t> (local != </a:t>
            </a:r>
            <a:r>
              <a:rPr lang="en-US" altLang="zh-CN" sz="1600" b="1" dirty="0">
                <a:solidFill>
                  <a:srgbClr val="7F0055"/>
                </a:solidFill>
                <a:latin typeface="Courier New" panose="02070309020205020404" pitchFamily="49" charset="0"/>
              </a:rPr>
              <a:t>null</a:t>
            </a:r>
            <a:r>
              <a:rPr lang="en-US" altLang="zh-CN" sz="1600" b="1" dirty="0">
                <a:solidFill>
                  <a:srgbClr val="000000"/>
                </a:solidFill>
                <a:latin typeface="Courier New" panose="02070309020205020404" pitchFamily="49" charset="0"/>
              </a:rPr>
              <a:t>) {</a:t>
            </a:r>
            <a:endParaRPr lang="en-US" altLang="zh-CN" sz="1600" b="1" dirty="0">
              <a:solidFill>
                <a:srgbClr val="000000"/>
              </a:solidFill>
              <a:latin typeface="Courier New" panose="02070309020205020404" pitchFamily="49" charset="0"/>
            </a:endParaRPr>
          </a:p>
          <a:p>
            <a:pPr lvl="2">
              <a:lnSpc>
                <a:spcPct val="120000"/>
              </a:lnSpc>
            </a:pPr>
            <a:r>
              <a:rPr lang="en-US" altLang="zh-CN" sz="1500" dirty="0">
                <a:solidFill>
                  <a:srgbClr val="000000"/>
                </a:solidFill>
                <a:latin typeface="Courier New" panose="02070309020205020404" pitchFamily="49" charset="0"/>
              </a:rPr>
              <a:t>String loc[] = local.split(</a:t>
            </a:r>
            <a:r>
              <a:rPr lang="en-US" altLang="zh-CN" sz="1500" dirty="0">
                <a:solidFill>
                  <a:srgbClr val="2A00FF"/>
                </a:solidFill>
                <a:latin typeface="Courier New" panose="02070309020205020404" pitchFamily="49" charset="0"/>
              </a:rPr>
              <a:t>"_"</a:t>
            </a:r>
            <a:r>
              <a:rPr lang="en-US" altLang="zh-CN" sz="1500" dirty="0">
                <a:solidFill>
                  <a:srgbClr val="000000"/>
                </a:solidFill>
                <a:latin typeface="Courier New" panose="02070309020205020404" pitchFamily="49" charset="0"/>
              </a:rPr>
              <a:t>);</a:t>
            </a:r>
            <a:endParaRPr lang="en-US" altLang="zh-CN" sz="1500" dirty="0">
              <a:solidFill>
                <a:srgbClr val="000000"/>
              </a:solidFill>
              <a:latin typeface="Courier New" panose="02070309020205020404" pitchFamily="49" charset="0"/>
            </a:endParaRPr>
          </a:p>
          <a:p>
            <a:pPr lvl="2">
              <a:lnSpc>
                <a:spcPct val="120000"/>
              </a:lnSpc>
            </a:pPr>
            <a:r>
              <a:rPr lang="en-US" altLang="zh-CN" sz="1500" dirty="0">
                <a:solidFill>
                  <a:srgbClr val="000000"/>
                </a:solidFill>
                <a:latin typeface="Courier New" panose="02070309020205020404" pitchFamily="49" charset="0"/>
              </a:rPr>
              <a:t>Locale locale = </a:t>
            </a:r>
            <a:r>
              <a:rPr lang="en-US" altLang="zh-CN" sz="1500" b="1" dirty="0">
                <a:solidFill>
                  <a:srgbClr val="7F0055"/>
                </a:solidFill>
                <a:latin typeface="Courier New" panose="02070309020205020404" pitchFamily="49" charset="0"/>
              </a:rPr>
              <a:t>new</a:t>
            </a:r>
            <a:r>
              <a:rPr lang="en-US" altLang="zh-CN" sz="1500" b="1" dirty="0">
                <a:solidFill>
                  <a:srgbClr val="000000"/>
                </a:solidFill>
                <a:latin typeface="Courier New" panose="02070309020205020404" pitchFamily="49" charset="0"/>
              </a:rPr>
              <a:t> Locale(loc[0], loc[1]);</a:t>
            </a:r>
            <a:endParaRPr lang="en-US" altLang="zh-CN" sz="1500" b="1" dirty="0">
              <a:solidFill>
                <a:srgbClr val="000000"/>
              </a:solidFill>
              <a:latin typeface="Courier New" panose="02070309020205020404" pitchFamily="49" charset="0"/>
            </a:endParaRPr>
          </a:p>
          <a:p>
            <a:pPr lvl="2">
              <a:lnSpc>
                <a:spcPct val="120000"/>
              </a:lnSpc>
            </a:pPr>
            <a:r>
              <a:rPr lang="en-US" altLang="zh-CN" sz="1500" dirty="0">
                <a:solidFill>
                  <a:srgbClr val="000000"/>
                </a:solidFill>
                <a:latin typeface="Courier New" panose="02070309020205020404" pitchFamily="49" charset="0"/>
              </a:rPr>
              <a:t>((HttpServletRequest) arg0).getSession().setAttribute(</a:t>
            </a:r>
            <a:endParaRPr lang="en-US" altLang="zh-CN" sz="1500" dirty="0">
              <a:solidFill>
                <a:srgbClr val="000000"/>
              </a:solidFill>
              <a:latin typeface="Courier New" panose="02070309020205020404" pitchFamily="49" charset="0"/>
            </a:endParaRPr>
          </a:p>
          <a:p>
            <a:pPr lvl="2">
              <a:lnSpc>
                <a:spcPct val="120000"/>
              </a:lnSpc>
            </a:pPr>
            <a:r>
              <a:rPr lang="en-US" altLang="zh-CN" sz="1500" dirty="0">
                <a:solidFill>
                  <a:srgbClr val="2A00FF"/>
                </a:solidFill>
                <a:latin typeface="Courier New" panose="02070309020205020404" pitchFamily="49" charset="0"/>
              </a:rPr>
              <a:t>"WW_TRANS_I18N_LOCALE"</a:t>
            </a:r>
            <a:r>
              <a:rPr lang="en-US" altLang="zh-CN" sz="1500" dirty="0">
                <a:solidFill>
                  <a:srgbClr val="000000"/>
                </a:solidFill>
                <a:latin typeface="Courier New" panose="02070309020205020404" pitchFamily="49" charset="0"/>
              </a:rPr>
              <a:t>, locale);</a:t>
            </a:r>
            <a:endParaRPr lang="en-US" altLang="zh-CN" sz="1500" dirty="0">
              <a:solidFill>
                <a:srgbClr val="000000"/>
              </a:solidFill>
              <a:latin typeface="Courier New" panose="02070309020205020404" pitchFamily="49" charset="0"/>
            </a:endParaRPr>
          </a:p>
          <a:p>
            <a:pPr lvl="1" algn="l">
              <a:lnSpc>
                <a:spcPct val="120000"/>
              </a:lnSpc>
            </a:pPr>
            <a:r>
              <a:rPr lang="en-US" altLang="zh-CN" sz="1600" dirty="0">
                <a:solidFill>
                  <a:srgbClr val="000000"/>
                </a:solidFill>
                <a:latin typeface="Courier New" panose="02070309020205020404" pitchFamily="49" charset="0"/>
              </a:rPr>
              <a:t>}</a:t>
            </a:r>
            <a:endParaRPr lang="en-US" altLang="zh-CN" sz="1600" dirty="0">
              <a:solidFill>
                <a:srgbClr val="000000"/>
              </a:solidFill>
              <a:latin typeface="Courier New" panose="02070309020205020404" pitchFamily="49" charset="0"/>
            </a:endParaRPr>
          </a:p>
          <a:p>
            <a:pPr lvl="1" algn="l">
              <a:lnSpc>
                <a:spcPct val="120000"/>
              </a:lnSpc>
            </a:pPr>
            <a:r>
              <a:rPr lang="en-US" altLang="zh-CN" sz="1600" dirty="0">
                <a:solidFill>
                  <a:srgbClr val="000000"/>
                </a:solidFill>
                <a:latin typeface="Courier New" panose="02070309020205020404" pitchFamily="49" charset="0"/>
              </a:rPr>
              <a:t>arg2.doFilter(arg0, arg1);</a:t>
            </a:r>
            <a:endParaRPr lang="zh-CN" altLang="en-US" sz="1600" dirty="0"/>
          </a:p>
          <a:p>
            <a:r>
              <a:rPr lang="en-US" altLang="zh-CN" dirty="0"/>
              <a:t>w</a:t>
            </a:r>
            <a:r>
              <a:rPr lang="en-US" altLang="zh-CN" dirty="0" smtClean="0"/>
              <a:t>eb.xml</a:t>
            </a:r>
            <a:endParaRPr lang="en-US" altLang="zh-CN" dirty="0" smtClean="0"/>
          </a:p>
          <a:p>
            <a:pPr lvl="1" algn="l">
              <a:lnSpc>
                <a:spcPct val="120000"/>
              </a:lnSpc>
            </a:pPr>
            <a:r>
              <a:rPr lang="en-US" altLang="zh-CN" dirty="0">
                <a:solidFill>
                  <a:srgbClr val="3F5FBF"/>
                </a:solidFill>
                <a:latin typeface="Courier New" panose="02070309020205020404" pitchFamily="49" charset="0"/>
              </a:rPr>
              <a:t>&lt;!-- </a:t>
            </a:r>
            <a:r>
              <a:rPr lang="zh-CN" altLang="en-US" dirty="0">
                <a:solidFill>
                  <a:srgbClr val="3F5FBF"/>
                </a:solidFill>
                <a:latin typeface="Courier New" panose="02070309020205020404" pitchFamily="49" charset="0"/>
              </a:rPr>
              <a:t>定义在</a:t>
            </a:r>
            <a:r>
              <a:rPr lang="en-US" altLang="zh-CN" dirty="0">
                <a:solidFill>
                  <a:srgbClr val="3F5FBF"/>
                </a:solidFill>
                <a:latin typeface="Courier New" panose="02070309020205020404" pitchFamily="49" charset="0"/>
              </a:rPr>
              <a:t>Struts2</a:t>
            </a:r>
            <a:r>
              <a:rPr lang="zh-CN" altLang="en-US" dirty="0">
                <a:solidFill>
                  <a:srgbClr val="3F5FBF"/>
                </a:solidFill>
                <a:latin typeface="Courier New" panose="02070309020205020404" pitchFamily="49" charset="0"/>
              </a:rPr>
              <a:t>过滤器的上面 </a:t>
            </a:r>
            <a:r>
              <a:rPr lang="en-US" altLang="zh-CN" dirty="0">
                <a:solidFill>
                  <a:srgbClr val="3F5FBF"/>
                </a:solidFill>
                <a:latin typeface="Courier New" panose="02070309020205020404" pitchFamily="49" charset="0"/>
              </a:rPr>
              <a:t>--&gt;</a:t>
            </a:r>
            <a:endParaRPr lang="en-US" altLang="zh-CN" dirty="0">
              <a:solidFill>
                <a:srgbClr val="3F5FBF"/>
              </a:solidFill>
              <a:latin typeface="Courier New" panose="02070309020205020404" pitchFamily="49" charset="0"/>
            </a:endParaRPr>
          </a:p>
          <a:p>
            <a:pPr lvl="1" algn="l">
              <a:lnSpc>
                <a:spcPct val="120000"/>
              </a:lnSpc>
            </a:pPr>
            <a:r>
              <a:rPr lang="en-US" altLang="zh-CN" dirty="0">
                <a:solidFill>
                  <a:srgbClr val="000000"/>
                </a:solidFill>
                <a:latin typeface="Courier New" panose="02070309020205020404" pitchFamily="49" charset="0"/>
              </a:rPr>
              <a:t> </a:t>
            </a:r>
            <a:r>
              <a:rPr lang="en-US" altLang="zh-CN" dirty="0">
                <a:solidFill>
                  <a:srgbClr val="008080"/>
                </a:solidFill>
                <a:latin typeface="Courier New" panose="02070309020205020404" pitchFamily="49" charset="0"/>
              </a:rPr>
              <a:t>&lt;</a:t>
            </a:r>
            <a:r>
              <a:rPr lang="en-US" altLang="zh-CN" dirty="0">
                <a:solidFill>
                  <a:srgbClr val="3F7F7F"/>
                </a:solidFill>
                <a:latin typeface="Courier New" panose="02070309020205020404" pitchFamily="49" charset="0"/>
              </a:rPr>
              <a:t>filter</a:t>
            </a:r>
            <a:r>
              <a:rPr lang="en-US" altLang="zh-CN" dirty="0">
                <a:solidFill>
                  <a:srgbClr val="008080"/>
                </a:solidFill>
                <a:latin typeface="Courier New" panose="02070309020205020404" pitchFamily="49" charset="0"/>
              </a:rPr>
              <a:t>&gt;</a:t>
            </a:r>
            <a:endParaRPr lang="en-US" altLang="zh-CN" dirty="0">
              <a:solidFill>
                <a:srgbClr val="008080"/>
              </a:solidFill>
              <a:latin typeface="Courier New" panose="02070309020205020404" pitchFamily="49" charset="0"/>
            </a:endParaRPr>
          </a:p>
          <a:p>
            <a:pPr lvl="1" algn="l">
              <a:lnSpc>
                <a:spcPct val="120000"/>
              </a:lnSpc>
            </a:pPr>
            <a:r>
              <a:rPr lang="en-US" altLang="zh-CN" dirty="0">
                <a:solidFill>
                  <a:srgbClr val="000000"/>
                </a:solidFill>
                <a:latin typeface="Courier New" panose="02070309020205020404" pitchFamily="49" charset="0"/>
              </a:rPr>
              <a:t> </a:t>
            </a:r>
            <a:r>
              <a:rPr lang="en-US" altLang="zh-CN" dirty="0" smtClean="0">
                <a:solidFill>
                  <a:srgbClr val="000000"/>
                </a:solidFill>
                <a:latin typeface="Courier New" panose="02070309020205020404" pitchFamily="49" charset="0"/>
              </a:rPr>
              <a:t>	</a:t>
            </a:r>
            <a:r>
              <a:rPr lang="en-US" altLang="zh-CN" dirty="0" smtClean="0">
                <a:solidFill>
                  <a:srgbClr val="008080"/>
                </a:solidFill>
                <a:latin typeface="Courier New" panose="02070309020205020404" pitchFamily="49" charset="0"/>
              </a:rPr>
              <a:t>&lt;</a:t>
            </a:r>
            <a:r>
              <a:rPr lang="en-US" altLang="zh-CN" dirty="0">
                <a:solidFill>
                  <a:srgbClr val="3F7F7F"/>
                </a:solidFill>
                <a:latin typeface="Courier New" panose="02070309020205020404" pitchFamily="49" charset="0"/>
              </a:rPr>
              <a:t>filter-name</a:t>
            </a:r>
            <a:r>
              <a:rPr lang="en-US" altLang="zh-CN" dirty="0">
                <a:solidFill>
                  <a:srgbClr val="008080"/>
                </a:solidFill>
                <a:latin typeface="Courier New" panose="02070309020205020404" pitchFamily="49" charset="0"/>
              </a:rPr>
              <a:t>&gt;</a:t>
            </a:r>
            <a:r>
              <a:rPr lang="en-US" altLang="zh-CN" dirty="0">
                <a:solidFill>
                  <a:srgbClr val="000000"/>
                </a:solidFill>
                <a:latin typeface="Courier New" panose="02070309020205020404" pitchFamily="49" charset="0"/>
              </a:rPr>
              <a:t>i18nFilter</a:t>
            </a:r>
            <a:r>
              <a:rPr lang="en-US" altLang="zh-CN" dirty="0">
                <a:solidFill>
                  <a:srgbClr val="008080"/>
                </a:solidFill>
                <a:latin typeface="Courier New" panose="02070309020205020404" pitchFamily="49" charset="0"/>
              </a:rPr>
              <a:t>&lt;/</a:t>
            </a:r>
            <a:r>
              <a:rPr lang="en-US" altLang="zh-CN" dirty="0">
                <a:solidFill>
                  <a:srgbClr val="3F7F7F"/>
                </a:solidFill>
                <a:latin typeface="Courier New" panose="02070309020205020404" pitchFamily="49" charset="0"/>
              </a:rPr>
              <a:t>filter-name</a:t>
            </a:r>
            <a:r>
              <a:rPr lang="en-US" altLang="zh-CN" dirty="0">
                <a:solidFill>
                  <a:srgbClr val="008080"/>
                </a:solidFill>
                <a:latin typeface="Courier New" panose="02070309020205020404" pitchFamily="49" charset="0"/>
              </a:rPr>
              <a:t>&gt;</a:t>
            </a:r>
            <a:endParaRPr lang="en-US" altLang="zh-CN" dirty="0">
              <a:solidFill>
                <a:srgbClr val="008080"/>
              </a:solidFill>
              <a:latin typeface="Courier New" panose="02070309020205020404" pitchFamily="49" charset="0"/>
            </a:endParaRPr>
          </a:p>
          <a:p>
            <a:pPr lvl="1" algn="l">
              <a:lnSpc>
                <a:spcPct val="120000"/>
              </a:lnSpc>
            </a:pPr>
            <a:r>
              <a:rPr lang="en-US" altLang="zh-CN" dirty="0">
                <a:solidFill>
                  <a:srgbClr val="000000"/>
                </a:solidFill>
                <a:latin typeface="Courier New" panose="02070309020205020404" pitchFamily="49" charset="0"/>
              </a:rPr>
              <a:t> </a:t>
            </a:r>
            <a:r>
              <a:rPr lang="en-US" altLang="zh-CN" dirty="0" smtClean="0">
                <a:solidFill>
                  <a:srgbClr val="000000"/>
                </a:solidFill>
                <a:latin typeface="Courier New" panose="02070309020205020404" pitchFamily="49" charset="0"/>
              </a:rPr>
              <a:t>	</a:t>
            </a:r>
            <a:r>
              <a:rPr lang="en-US" altLang="zh-CN" dirty="0" smtClean="0">
                <a:solidFill>
                  <a:srgbClr val="008080"/>
                </a:solidFill>
                <a:latin typeface="Courier New" panose="02070309020205020404" pitchFamily="49" charset="0"/>
              </a:rPr>
              <a:t>&lt;</a:t>
            </a:r>
            <a:r>
              <a:rPr lang="en-US" altLang="zh-CN" dirty="0">
                <a:solidFill>
                  <a:srgbClr val="3F7F7F"/>
                </a:solidFill>
                <a:latin typeface="Courier New" panose="02070309020205020404" pitchFamily="49" charset="0"/>
              </a:rPr>
              <a:t>filter-class</a:t>
            </a:r>
            <a:r>
              <a:rPr lang="en-US" altLang="zh-CN" dirty="0">
                <a:solidFill>
                  <a:srgbClr val="008080"/>
                </a:solidFill>
                <a:latin typeface="Courier New" panose="02070309020205020404" pitchFamily="49" charset="0"/>
              </a:rPr>
              <a:t>&gt;</a:t>
            </a:r>
            <a:r>
              <a:rPr lang="en-US" altLang="zh-CN" dirty="0">
                <a:solidFill>
                  <a:srgbClr val="000000"/>
                </a:solidFill>
                <a:latin typeface="Courier New" panose="02070309020205020404" pitchFamily="49" charset="0"/>
              </a:rPr>
              <a:t>com.zhongzheng.filter.I18nFilter</a:t>
            </a:r>
            <a:r>
              <a:rPr lang="en-US" altLang="zh-CN" dirty="0">
                <a:solidFill>
                  <a:srgbClr val="008080"/>
                </a:solidFill>
                <a:latin typeface="Courier New" panose="02070309020205020404" pitchFamily="49" charset="0"/>
              </a:rPr>
              <a:t>&lt;/</a:t>
            </a:r>
            <a:r>
              <a:rPr lang="en-US" altLang="zh-CN" dirty="0">
                <a:solidFill>
                  <a:srgbClr val="3F7F7F"/>
                </a:solidFill>
                <a:latin typeface="Courier New" panose="02070309020205020404" pitchFamily="49" charset="0"/>
              </a:rPr>
              <a:t>filter-class</a:t>
            </a:r>
            <a:r>
              <a:rPr lang="en-US" altLang="zh-CN" dirty="0">
                <a:solidFill>
                  <a:srgbClr val="008080"/>
                </a:solidFill>
                <a:latin typeface="Courier New" panose="02070309020205020404" pitchFamily="49" charset="0"/>
              </a:rPr>
              <a:t>&gt;</a:t>
            </a:r>
            <a:endParaRPr lang="en-US" altLang="zh-CN" dirty="0">
              <a:solidFill>
                <a:srgbClr val="008080"/>
              </a:solidFill>
              <a:latin typeface="Courier New" panose="02070309020205020404" pitchFamily="49" charset="0"/>
            </a:endParaRPr>
          </a:p>
          <a:p>
            <a:pPr lvl="1" algn="l">
              <a:lnSpc>
                <a:spcPct val="120000"/>
              </a:lnSpc>
            </a:pPr>
            <a:r>
              <a:rPr lang="en-US" altLang="zh-CN" dirty="0">
                <a:solidFill>
                  <a:srgbClr val="000000"/>
                </a:solidFill>
                <a:latin typeface="Courier New" panose="02070309020205020404" pitchFamily="49" charset="0"/>
              </a:rPr>
              <a:t> </a:t>
            </a:r>
            <a:r>
              <a:rPr lang="en-US" altLang="zh-CN" dirty="0">
                <a:solidFill>
                  <a:srgbClr val="008080"/>
                </a:solidFill>
                <a:latin typeface="Courier New" panose="02070309020205020404" pitchFamily="49" charset="0"/>
              </a:rPr>
              <a:t>&lt;/</a:t>
            </a:r>
            <a:r>
              <a:rPr lang="en-US" altLang="zh-CN" dirty="0">
                <a:solidFill>
                  <a:srgbClr val="3F7F7F"/>
                </a:solidFill>
                <a:latin typeface="Courier New" panose="02070309020205020404" pitchFamily="49" charset="0"/>
              </a:rPr>
              <a:t>filter</a:t>
            </a:r>
            <a:r>
              <a:rPr lang="en-US" altLang="zh-CN" dirty="0">
                <a:solidFill>
                  <a:srgbClr val="008080"/>
                </a:solidFill>
                <a:latin typeface="Courier New" panose="02070309020205020404" pitchFamily="49" charset="0"/>
              </a:rPr>
              <a:t>&gt;</a:t>
            </a:r>
            <a:r>
              <a:rPr lang="en-US" altLang="zh-CN" dirty="0">
                <a:solidFill>
                  <a:srgbClr val="000000"/>
                </a:solidFill>
                <a:latin typeface="Courier New" panose="02070309020205020404" pitchFamily="49" charset="0"/>
              </a:rPr>
              <a:t> </a:t>
            </a:r>
            <a:endParaRPr lang="en-US" altLang="zh-CN" dirty="0">
              <a:solidFill>
                <a:srgbClr val="000000"/>
              </a:solidFill>
              <a:latin typeface="Courier New" panose="02070309020205020404" pitchFamily="49" charset="0"/>
            </a:endParaRPr>
          </a:p>
          <a:p>
            <a:pPr lvl="1" algn="l">
              <a:lnSpc>
                <a:spcPct val="120000"/>
              </a:lnSpc>
            </a:pPr>
            <a:r>
              <a:rPr lang="en-US" altLang="zh-CN" dirty="0">
                <a:solidFill>
                  <a:srgbClr val="000000"/>
                </a:solidFill>
                <a:latin typeface="Courier New" panose="02070309020205020404" pitchFamily="49" charset="0"/>
              </a:rPr>
              <a:t> </a:t>
            </a:r>
            <a:r>
              <a:rPr lang="en-US" altLang="zh-CN" dirty="0">
                <a:solidFill>
                  <a:srgbClr val="008080"/>
                </a:solidFill>
                <a:latin typeface="Courier New" panose="02070309020205020404" pitchFamily="49" charset="0"/>
              </a:rPr>
              <a:t>&lt;</a:t>
            </a:r>
            <a:r>
              <a:rPr lang="en-US" altLang="zh-CN" dirty="0">
                <a:solidFill>
                  <a:srgbClr val="3F7F7F"/>
                </a:solidFill>
                <a:latin typeface="Courier New" panose="02070309020205020404" pitchFamily="49" charset="0"/>
              </a:rPr>
              <a:t>filter-mapping</a:t>
            </a:r>
            <a:r>
              <a:rPr lang="en-US" altLang="zh-CN" dirty="0">
                <a:solidFill>
                  <a:srgbClr val="008080"/>
                </a:solidFill>
                <a:latin typeface="Courier New" panose="02070309020205020404" pitchFamily="49" charset="0"/>
              </a:rPr>
              <a:t>&gt;</a:t>
            </a:r>
            <a:endParaRPr lang="en-US" altLang="zh-CN" dirty="0">
              <a:solidFill>
                <a:srgbClr val="008080"/>
              </a:solidFill>
              <a:latin typeface="Courier New" panose="02070309020205020404" pitchFamily="49" charset="0"/>
            </a:endParaRPr>
          </a:p>
          <a:p>
            <a:pPr lvl="2">
              <a:lnSpc>
                <a:spcPct val="120000"/>
              </a:lnSpc>
            </a:pPr>
            <a:r>
              <a:rPr lang="en-US" altLang="zh-CN" dirty="0">
                <a:solidFill>
                  <a:srgbClr val="000000"/>
                </a:solidFill>
                <a:latin typeface="Courier New" panose="02070309020205020404" pitchFamily="49" charset="0"/>
              </a:rPr>
              <a:t> </a:t>
            </a:r>
            <a:r>
              <a:rPr lang="en-US" altLang="zh-CN" dirty="0">
                <a:solidFill>
                  <a:srgbClr val="008080"/>
                </a:solidFill>
                <a:latin typeface="Courier New" panose="02070309020205020404" pitchFamily="49" charset="0"/>
              </a:rPr>
              <a:t>&lt;</a:t>
            </a:r>
            <a:r>
              <a:rPr lang="en-US" altLang="zh-CN" dirty="0">
                <a:solidFill>
                  <a:srgbClr val="3F7F7F"/>
                </a:solidFill>
                <a:latin typeface="Courier New" panose="02070309020205020404" pitchFamily="49" charset="0"/>
              </a:rPr>
              <a:t>filter-name</a:t>
            </a:r>
            <a:r>
              <a:rPr lang="en-US" altLang="zh-CN" dirty="0">
                <a:solidFill>
                  <a:srgbClr val="008080"/>
                </a:solidFill>
                <a:latin typeface="Courier New" panose="02070309020205020404" pitchFamily="49" charset="0"/>
              </a:rPr>
              <a:t>&gt;</a:t>
            </a:r>
            <a:r>
              <a:rPr lang="en-US" altLang="zh-CN" dirty="0">
                <a:solidFill>
                  <a:srgbClr val="000000"/>
                </a:solidFill>
                <a:latin typeface="Courier New" panose="02070309020205020404" pitchFamily="49" charset="0"/>
              </a:rPr>
              <a:t>i18nFilter</a:t>
            </a:r>
            <a:r>
              <a:rPr lang="en-US" altLang="zh-CN" dirty="0">
                <a:solidFill>
                  <a:srgbClr val="008080"/>
                </a:solidFill>
                <a:latin typeface="Courier New" panose="02070309020205020404" pitchFamily="49" charset="0"/>
              </a:rPr>
              <a:t>&lt;/</a:t>
            </a:r>
            <a:r>
              <a:rPr lang="en-US" altLang="zh-CN" dirty="0">
                <a:solidFill>
                  <a:srgbClr val="3F7F7F"/>
                </a:solidFill>
                <a:latin typeface="Courier New" panose="02070309020205020404" pitchFamily="49" charset="0"/>
              </a:rPr>
              <a:t>filter-name</a:t>
            </a:r>
            <a:r>
              <a:rPr lang="en-US" altLang="zh-CN" dirty="0">
                <a:solidFill>
                  <a:srgbClr val="008080"/>
                </a:solidFill>
                <a:latin typeface="Courier New" panose="02070309020205020404" pitchFamily="49" charset="0"/>
              </a:rPr>
              <a:t>&gt;</a:t>
            </a:r>
            <a:endParaRPr lang="en-US" altLang="zh-CN" dirty="0">
              <a:solidFill>
                <a:srgbClr val="008080"/>
              </a:solidFill>
              <a:latin typeface="Courier New" panose="02070309020205020404" pitchFamily="49" charset="0"/>
            </a:endParaRPr>
          </a:p>
          <a:p>
            <a:pPr lvl="1" algn="l">
              <a:lnSpc>
                <a:spcPct val="120000"/>
              </a:lnSpc>
            </a:pPr>
            <a:r>
              <a:rPr lang="en-US" altLang="zh-CN" dirty="0">
                <a:solidFill>
                  <a:srgbClr val="000000"/>
                </a:solidFill>
                <a:latin typeface="Courier New" panose="02070309020205020404" pitchFamily="49" charset="0"/>
              </a:rPr>
              <a:t> </a:t>
            </a:r>
            <a:r>
              <a:rPr lang="en-US" altLang="zh-CN" dirty="0" smtClean="0">
                <a:solidFill>
                  <a:srgbClr val="000000"/>
                </a:solidFill>
                <a:latin typeface="Courier New" panose="02070309020205020404" pitchFamily="49" charset="0"/>
              </a:rPr>
              <a:t>	</a:t>
            </a:r>
            <a:r>
              <a:rPr lang="en-US" altLang="zh-CN" dirty="0" smtClean="0">
                <a:solidFill>
                  <a:srgbClr val="008080"/>
                </a:solidFill>
                <a:latin typeface="Courier New" panose="02070309020205020404" pitchFamily="49" charset="0"/>
              </a:rPr>
              <a:t>&lt;</a:t>
            </a:r>
            <a:r>
              <a:rPr lang="en-US" altLang="zh-CN" dirty="0">
                <a:solidFill>
                  <a:srgbClr val="3F7F7F"/>
                </a:solidFill>
                <a:latin typeface="Courier New" panose="02070309020205020404" pitchFamily="49" charset="0"/>
              </a:rPr>
              <a:t>url-pattern</a:t>
            </a:r>
            <a:r>
              <a:rPr lang="en-US" altLang="zh-CN" dirty="0">
                <a:solidFill>
                  <a:srgbClr val="008080"/>
                </a:solidFill>
                <a:latin typeface="Courier New" panose="02070309020205020404" pitchFamily="49" charset="0"/>
              </a:rPr>
              <a:t>&gt;</a:t>
            </a:r>
            <a:r>
              <a:rPr lang="en-US" altLang="zh-CN" dirty="0">
                <a:solidFill>
                  <a:srgbClr val="000000"/>
                </a:solidFill>
                <a:latin typeface="Courier New" panose="02070309020205020404" pitchFamily="49" charset="0"/>
              </a:rPr>
              <a:t>/*</a:t>
            </a:r>
            <a:r>
              <a:rPr lang="en-US" altLang="zh-CN" dirty="0">
                <a:solidFill>
                  <a:srgbClr val="008080"/>
                </a:solidFill>
                <a:latin typeface="Courier New" panose="02070309020205020404" pitchFamily="49" charset="0"/>
              </a:rPr>
              <a:t>&lt;/</a:t>
            </a:r>
            <a:r>
              <a:rPr lang="en-US" altLang="zh-CN" dirty="0">
                <a:solidFill>
                  <a:srgbClr val="3F7F7F"/>
                </a:solidFill>
                <a:latin typeface="Courier New" panose="02070309020205020404" pitchFamily="49" charset="0"/>
              </a:rPr>
              <a:t>url-pattern</a:t>
            </a:r>
            <a:r>
              <a:rPr lang="en-US" altLang="zh-CN" dirty="0">
                <a:solidFill>
                  <a:srgbClr val="008080"/>
                </a:solidFill>
                <a:latin typeface="Courier New" panose="02070309020205020404" pitchFamily="49" charset="0"/>
              </a:rPr>
              <a:t>&gt;</a:t>
            </a:r>
            <a:endParaRPr lang="en-US" altLang="zh-CN" dirty="0">
              <a:solidFill>
                <a:srgbClr val="008080"/>
              </a:solidFill>
              <a:latin typeface="Courier New" panose="02070309020205020404" pitchFamily="49" charset="0"/>
            </a:endParaRPr>
          </a:p>
          <a:p>
            <a:pPr lvl="1" algn="l">
              <a:lnSpc>
                <a:spcPct val="120000"/>
              </a:lnSpc>
            </a:pPr>
            <a:r>
              <a:rPr lang="en-US" altLang="zh-CN" dirty="0">
                <a:solidFill>
                  <a:srgbClr val="000000"/>
                </a:solidFill>
                <a:latin typeface="Courier New" panose="02070309020205020404" pitchFamily="49" charset="0"/>
              </a:rPr>
              <a:t> </a:t>
            </a:r>
            <a:r>
              <a:rPr lang="en-US" altLang="zh-CN" dirty="0">
                <a:solidFill>
                  <a:srgbClr val="008080"/>
                </a:solidFill>
                <a:latin typeface="Courier New" panose="02070309020205020404" pitchFamily="49" charset="0"/>
              </a:rPr>
              <a:t>&lt;/</a:t>
            </a:r>
            <a:r>
              <a:rPr lang="en-US" altLang="zh-CN" dirty="0">
                <a:solidFill>
                  <a:srgbClr val="3F7F7F"/>
                </a:solidFill>
                <a:latin typeface="Courier New" panose="02070309020205020404" pitchFamily="49" charset="0"/>
              </a:rPr>
              <a:t>filter-mapping</a:t>
            </a:r>
            <a:r>
              <a:rPr lang="en-US" altLang="zh-CN" dirty="0">
                <a:solidFill>
                  <a:srgbClr val="008080"/>
                </a:solidFill>
                <a:latin typeface="Courier New" panose="02070309020205020404" pitchFamily="49" charset="0"/>
              </a:rPr>
              <a:t>&gt;</a:t>
            </a:r>
            <a:endParaRPr lang="zh-CN" altLang="en-US"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实现中英文切换</a:t>
            </a:r>
            <a:endParaRPr lang="zh-CN" altLang="en-US" dirty="0"/>
          </a:p>
        </p:txBody>
      </p:sp>
      <p:sp>
        <p:nvSpPr>
          <p:cNvPr id="3" name="内容占位符 2"/>
          <p:cNvSpPr>
            <a:spLocks noGrp="1"/>
          </p:cNvSpPr>
          <p:nvPr>
            <p:ph idx="1"/>
          </p:nvPr>
        </p:nvSpPr>
        <p:spPr/>
        <p:txBody>
          <a:bodyPr/>
          <a:lstStyle/>
          <a:p>
            <a:r>
              <a:rPr lang="zh-CN" altLang="en-US" dirty="0" smtClean="0"/>
              <a:t>测试</a:t>
            </a:r>
            <a:endParaRPr lang="zh-CN" altLang="en-US" dirty="0"/>
          </a:p>
        </p:txBody>
      </p:sp>
      <p:pic>
        <p:nvPicPr>
          <p:cNvPr id="4" name="图片 3"/>
          <p:cNvPicPr>
            <a:picLocks noChangeAspect="1"/>
          </p:cNvPicPr>
          <p:nvPr/>
        </p:nvPicPr>
        <p:blipFill>
          <a:blip r:embed="rId1"/>
          <a:stretch>
            <a:fillRect/>
          </a:stretch>
        </p:blipFill>
        <p:spPr>
          <a:xfrm>
            <a:off x="1429473" y="1622892"/>
            <a:ext cx="5923809" cy="1828571"/>
          </a:xfrm>
          <a:prstGeom prst="rect">
            <a:avLst/>
          </a:prstGeom>
        </p:spPr>
      </p:pic>
      <p:pic>
        <p:nvPicPr>
          <p:cNvPr id="5" name="图片 4"/>
          <p:cNvPicPr>
            <a:picLocks noChangeAspect="1"/>
          </p:cNvPicPr>
          <p:nvPr/>
        </p:nvPicPr>
        <p:blipFill>
          <a:blip r:embed="rId2"/>
          <a:stretch>
            <a:fillRect/>
          </a:stretch>
        </p:blipFill>
        <p:spPr>
          <a:xfrm>
            <a:off x="1429473" y="3725331"/>
            <a:ext cx="5923809" cy="1847619"/>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防止重复提交</a:t>
            </a:r>
            <a:endParaRPr lang="zh-CN" altLang="en-US"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重复</a:t>
            </a:r>
            <a:r>
              <a:rPr lang="zh-CN" altLang="en-US" dirty="0" smtClean="0"/>
              <a:t>提交</a:t>
            </a:r>
            <a:r>
              <a:rPr lang="zh-CN" altLang="en-US" dirty="0"/>
              <a:t>概述</a:t>
            </a:r>
            <a:endParaRPr lang="zh-CN" altLang="en-US" dirty="0"/>
          </a:p>
        </p:txBody>
      </p:sp>
      <p:sp>
        <p:nvSpPr>
          <p:cNvPr id="3" name="内容占位符 2"/>
          <p:cNvSpPr>
            <a:spLocks noGrp="1"/>
          </p:cNvSpPr>
          <p:nvPr>
            <p:ph idx="1"/>
          </p:nvPr>
        </p:nvSpPr>
        <p:spPr/>
        <p:txBody>
          <a:bodyPr/>
          <a:lstStyle/>
          <a:p>
            <a:r>
              <a:rPr lang="zh-CN" altLang="en-US" dirty="0"/>
              <a:t>表单重复提交的常见应用</a:t>
            </a:r>
            <a:r>
              <a:rPr lang="zh-CN" altLang="en-US" dirty="0" smtClean="0"/>
              <a:t>场景</a:t>
            </a:r>
            <a:endParaRPr lang="en-US" altLang="zh-CN" dirty="0" smtClean="0"/>
          </a:p>
          <a:p>
            <a:pPr lvl="1"/>
            <a:r>
              <a:rPr lang="zh-CN" altLang="en-US" dirty="0"/>
              <a:t>场景一</a:t>
            </a:r>
            <a:r>
              <a:rPr lang="zh-CN" altLang="en-US" dirty="0" smtClean="0"/>
              <a:t>：</a:t>
            </a:r>
            <a:endParaRPr lang="en-US" altLang="zh-CN" dirty="0" smtClean="0"/>
          </a:p>
          <a:p>
            <a:pPr lvl="2"/>
            <a:r>
              <a:rPr lang="zh-CN" altLang="en-US" dirty="0" smtClean="0"/>
              <a:t>在网络</a:t>
            </a:r>
            <a:r>
              <a:rPr lang="zh-CN" altLang="en-US" dirty="0"/>
              <a:t>延迟的情况下让用户有时间点击多次</a:t>
            </a:r>
            <a:r>
              <a:rPr lang="en-US" altLang="zh-CN" dirty="0"/>
              <a:t>submit</a:t>
            </a:r>
            <a:r>
              <a:rPr lang="zh-CN" altLang="en-US" dirty="0"/>
              <a:t>按钮导致表单重复</a:t>
            </a:r>
            <a:r>
              <a:rPr lang="zh-CN" altLang="en-US" dirty="0" smtClean="0"/>
              <a:t>提交</a:t>
            </a:r>
            <a:endParaRPr lang="en-US" altLang="zh-CN" dirty="0" smtClean="0"/>
          </a:p>
          <a:p>
            <a:pPr lvl="1"/>
            <a:r>
              <a:rPr lang="zh-CN" altLang="en-US" dirty="0"/>
              <a:t>场景二</a:t>
            </a:r>
            <a:r>
              <a:rPr lang="zh-CN" altLang="en-US" dirty="0" smtClean="0"/>
              <a:t>：</a:t>
            </a:r>
            <a:endParaRPr lang="en-US" altLang="zh-CN" dirty="0" smtClean="0"/>
          </a:p>
          <a:p>
            <a:pPr lvl="2"/>
            <a:r>
              <a:rPr lang="zh-CN" altLang="en-US" dirty="0" smtClean="0"/>
              <a:t>表</a:t>
            </a:r>
            <a:r>
              <a:rPr lang="zh-CN" altLang="en-US" dirty="0"/>
              <a:t>单提交后用户点击</a:t>
            </a:r>
            <a:r>
              <a:rPr lang="en-US" altLang="zh-CN" dirty="0"/>
              <a:t>【</a:t>
            </a:r>
            <a:r>
              <a:rPr lang="zh-CN" altLang="en-US" dirty="0"/>
              <a:t>刷新</a:t>
            </a:r>
            <a:r>
              <a:rPr lang="en-US" altLang="zh-CN" dirty="0"/>
              <a:t>】</a:t>
            </a:r>
            <a:r>
              <a:rPr lang="zh-CN" altLang="en-US" dirty="0"/>
              <a:t>按钮导致表单重复</a:t>
            </a:r>
            <a:r>
              <a:rPr lang="zh-CN" altLang="en-US" dirty="0" smtClean="0"/>
              <a:t>提交</a:t>
            </a:r>
            <a:endParaRPr lang="en-US" altLang="zh-CN" dirty="0" smtClean="0"/>
          </a:p>
          <a:p>
            <a:pPr lvl="1"/>
            <a:r>
              <a:rPr lang="zh-CN" altLang="en-US" dirty="0"/>
              <a:t>场景三</a:t>
            </a:r>
            <a:r>
              <a:rPr lang="zh-CN" altLang="en-US" dirty="0" smtClean="0"/>
              <a:t>：</a:t>
            </a:r>
            <a:endParaRPr lang="en-US" altLang="zh-CN" dirty="0" smtClean="0"/>
          </a:p>
          <a:p>
            <a:pPr lvl="2"/>
            <a:r>
              <a:rPr lang="zh-CN" altLang="en-US" dirty="0" smtClean="0"/>
              <a:t>用户</a:t>
            </a:r>
            <a:r>
              <a:rPr lang="zh-CN" altLang="en-US" dirty="0"/>
              <a:t>提交表单后，点击浏览器的</a:t>
            </a:r>
            <a:r>
              <a:rPr lang="en-US" altLang="zh-CN" dirty="0"/>
              <a:t>【</a:t>
            </a:r>
            <a:r>
              <a:rPr lang="zh-CN" altLang="en-US" dirty="0"/>
              <a:t>后退</a:t>
            </a:r>
            <a:r>
              <a:rPr lang="en-US" altLang="zh-CN" dirty="0"/>
              <a:t>】</a:t>
            </a:r>
            <a:r>
              <a:rPr lang="zh-CN" altLang="en-US" dirty="0"/>
              <a:t>按钮回退到表单页面后进行再次提交</a:t>
            </a:r>
            <a:endParaRPr lang="en-US" altLang="zh-CN" dirty="0"/>
          </a:p>
          <a:p>
            <a:pPr lvl="2"/>
            <a:endParaRPr lang="en-US" altLang="zh-CN" dirty="0"/>
          </a:p>
        </p:txBody>
      </p:sp>
      <p:pic>
        <p:nvPicPr>
          <p:cNvPr id="5" name="212301006198192">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820280" y="5152208"/>
            <a:ext cx="2189001" cy="1256395"/>
          </a:xfrm>
          <a:prstGeom prst="rect">
            <a:avLst/>
          </a:prstGeom>
        </p:spPr>
      </p:pic>
      <p:pic>
        <p:nvPicPr>
          <p:cNvPr id="6" name="refrush">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3522343" y="5152207"/>
            <a:ext cx="2189001" cy="1256395"/>
          </a:xfrm>
          <a:prstGeom prst="rect">
            <a:avLst/>
          </a:prstGeom>
        </p:spPr>
      </p:pic>
      <p:pic>
        <p:nvPicPr>
          <p:cNvPr id="7" name="back">
            <a:hlinkClick r:id="" action="ppaction://media"/>
          </p:cNvPr>
          <p:cNvPicPr>
            <a:picLocks noChangeAspect="1"/>
          </p:cNvPicPr>
          <p:nvPr>
            <a:videoFile r:link="rId7"/>
            <p:extLst>
              <p:ext uri="{DAA4B4D4-6D71-4841-9C94-3DE7FCFB9230}">
                <p14:media xmlns:p14="http://schemas.microsoft.com/office/powerpoint/2010/main" r:embed="rId8"/>
              </p:ext>
            </p:extLst>
          </p:nvPr>
        </p:nvPicPr>
        <p:blipFill>
          <a:blip r:embed="rId9"/>
          <a:stretch>
            <a:fillRect/>
          </a:stretch>
        </p:blipFill>
        <p:spPr>
          <a:xfrm>
            <a:off x="6320948" y="5152206"/>
            <a:ext cx="2189001" cy="125639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7"/>
                                        </p:tgtEl>
                                      </p:cBhvr>
                                    </p:cmd>
                                  </p:childTnLst>
                                </p:cTn>
                              </p:par>
                            </p:childTnLst>
                          </p:cTn>
                        </p:par>
                      </p:childTnLst>
                    </p:cTn>
                  </p:par>
                </p:childTnLst>
              </p:cTn>
              <p:nextCondLst>
                <p:cond evt="onClick" delay="0">
                  <p:tgtEl>
                    <p:spTgt spid="7"/>
                  </p:tgtEl>
                </p:cond>
              </p:nextCondLst>
            </p:seq>
            <p:video>
              <p:cMediaNode vol="80000">
                <p:cTn id="19" fill="hold" display="0">
                  <p:stCondLst>
                    <p:cond delay="indefinite"/>
                  </p:stCondLst>
                </p:cTn>
                <p:tgtEl>
                  <p:spTgt spid="7"/>
                </p:tgtEl>
              </p:cMediaNode>
            </p:video>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在前端解决重复提交</a:t>
            </a:r>
            <a:endParaRPr lang="zh-CN" altLang="en-US" dirty="0"/>
          </a:p>
        </p:txBody>
      </p:sp>
      <p:sp>
        <p:nvSpPr>
          <p:cNvPr id="3" name="内容占位符 2"/>
          <p:cNvSpPr>
            <a:spLocks noGrp="1"/>
          </p:cNvSpPr>
          <p:nvPr>
            <p:ph idx="1"/>
          </p:nvPr>
        </p:nvSpPr>
        <p:spPr/>
        <p:txBody>
          <a:bodyPr>
            <a:normAutofit/>
          </a:bodyPr>
          <a:lstStyle/>
          <a:p>
            <a:pPr marL="177800" lvl="1" indent="0" algn="l">
              <a:lnSpc>
                <a:spcPct val="160000"/>
              </a:lnSpc>
              <a:buNone/>
            </a:pPr>
            <a:r>
              <a:rPr lang="zh-CN" altLang="en-US" sz="1600" dirty="0">
                <a:highlight>
                  <a:srgbClr val="EFEFEF"/>
                </a:highlight>
              </a:rPr>
              <a:t>针对</a:t>
            </a:r>
            <a:r>
              <a:rPr lang="en-US" altLang="zh-CN" sz="1600" dirty="0">
                <a:highlight>
                  <a:srgbClr val="EFEFEF"/>
                </a:highlight>
              </a:rPr>
              <a:t>"</a:t>
            </a:r>
            <a:r>
              <a:rPr lang="zh-CN" altLang="en-US" sz="1600" dirty="0">
                <a:highlight>
                  <a:srgbClr val="EFEFEF"/>
                </a:highlight>
              </a:rPr>
              <a:t>在网络延迟的情况下让用户有时间点击多次</a:t>
            </a:r>
            <a:r>
              <a:rPr lang="en-US" altLang="zh-CN" sz="1600" dirty="0">
                <a:highlight>
                  <a:srgbClr val="EFEFEF"/>
                </a:highlight>
              </a:rPr>
              <a:t>submit</a:t>
            </a:r>
            <a:r>
              <a:rPr lang="zh-CN" altLang="en-US" sz="1600" dirty="0">
                <a:highlight>
                  <a:srgbClr val="EFEFEF"/>
                </a:highlight>
              </a:rPr>
              <a:t>按钮导致表单重复提交</a:t>
            </a:r>
            <a:r>
              <a:rPr lang="en-US" altLang="zh-CN" sz="1600" dirty="0">
                <a:highlight>
                  <a:srgbClr val="EFEFEF"/>
                </a:highlight>
              </a:rPr>
              <a:t>"</a:t>
            </a:r>
            <a:r>
              <a:rPr lang="zh-CN" altLang="en-US" sz="1600" dirty="0">
                <a:highlight>
                  <a:srgbClr val="EFEFEF"/>
                </a:highlight>
              </a:rPr>
              <a:t>这个应用场景，使用</a:t>
            </a:r>
            <a:r>
              <a:rPr lang="en-US" altLang="zh-CN" sz="1600" dirty="0">
                <a:highlight>
                  <a:srgbClr val="EFEFEF"/>
                </a:highlight>
              </a:rPr>
              <a:t>JavaScript</a:t>
            </a:r>
            <a:r>
              <a:rPr lang="zh-CN" altLang="en-US" sz="1600" dirty="0">
                <a:highlight>
                  <a:srgbClr val="EFEFEF"/>
                </a:highlight>
              </a:rPr>
              <a:t>是可以解决这个问题的，解决的做法就是</a:t>
            </a:r>
            <a:r>
              <a:rPr lang="en-US" altLang="zh-CN" sz="1600" dirty="0">
                <a:highlight>
                  <a:srgbClr val="EFEFEF"/>
                </a:highlight>
              </a:rPr>
              <a:t>"</a:t>
            </a:r>
            <a:r>
              <a:rPr lang="zh-CN" altLang="en-US" sz="1600" dirty="0">
                <a:solidFill>
                  <a:srgbClr val="3333FF"/>
                </a:solidFill>
                <a:highlight>
                  <a:srgbClr val="EFEFEF"/>
                </a:highlight>
              </a:rPr>
              <a:t>用</a:t>
            </a:r>
            <a:r>
              <a:rPr lang="en-US" altLang="zh-CN" sz="1600" dirty="0">
                <a:solidFill>
                  <a:srgbClr val="3333FF"/>
                </a:solidFill>
                <a:highlight>
                  <a:srgbClr val="EFEFEF"/>
                </a:highlight>
              </a:rPr>
              <a:t>JavaScript</a:t>
            </a:r>
            <a:r>
              <a:rPr lang="zh-CN" altLang="en-US" sz="1600" dirty="0">
                <a:solidFill>
                  <a:srgbClr val="3333FF"/>
                </a:solidFill>
                <a:highlight>
                  <a:srgbClr val="EFEFEF"/>
                </a:highlight>
              </a:rPr>
              <a:t>控制</a:t>
            </a:r>
            <a:r>
              <a:rPr lang="en-US" altLang="zh-CN" sz="1600" dirty="0">
                <a:solidFill>
                  <a:srgbClr val="3333FF"/>
                </a:solidFill>
                <a:highlight>
                  <a:srgbClr val="EFEFEF"/>
                </a:highlight>
              </a:rPr>
              <a:t>Form</a:t>
            </a:r>
            <a:r>
              <a:rPr lang="zh-CN" altLang="en-US" sz="1600" dirty="0">
                <a:solidFill>
                  <a:srgbClr val="3333FF"/>
                </a:solidFill>
                <a:highlight>
                  <a:srgbClr val="EFEFEF"/>
                </a:highlight>
              </a:rPr>
              <a:t>表单只能提交一次</a:t>
            </a:r>
            <a:r>
              <a:rPr lang="en-US" altLang="zh-CN" sz="1600" dirty="0">
                <a:highlight>
                  <a:srgbClr val="EFEFEF"/>
                </a:highlight>
              </a:rPr>
              <a:t>"</a:t>
            </a:r>
            <a:r>
              <a:rPr lang="zh-CN" altLang="en-US" sz="1600" dirty="0" smtClean="0">
                <a:highlight>
                  <a:srgbClr val="EFEFEF"/>
                </a:highlight>
              </a:rPr>
              <a:t>。</a:t>
            </a:r>
            <a:endParaRPr lang="en-US" altLang="zh-CN" sz="1600" dirty="0" smtClean="0">
              <a:highlight>
                <a:srgbClr val="EFEFEF"/>
              </a:highlight>
            </a:endParaRPr>
          </a:p>
          <a:p>
            <a:pPr marL="177800" lvl="1" indent="0" algn="l">
              <a:lnSpc>
                <a:spcPct val="160000"/>
              </a:lnSpc>
              <a:buNone/>
            </a:pPr>
            <a:endParaRPr lang="en-US" altLang="zh-CN" sz="1600" dirty="0" smtClean="0">
              <a:solidFill>
                <a:srgbClr val="7F0055"/>
              </a:solidFill>
              <a:highlight>
                <a:srgbClr val="EFEFEF"/>
              </a:highlight>
            </a:endParaRPr>
          </a:p>
          <a:p>
            <a:pPr lvl="1" algn="l">
              <a:lnSpc>
                <a:spcPct val="100000"/>
              </a:lnSpc>
            </a:pPr>
            <a:r>
              <a:rPr lang="en-US" altLang="zh-CN" sz="1600" b="1" dirty="0" smtClean="0">
                <a:solidFill>
                  <a:srgbClr val="7F0055"/>
                </a:solidFill>
                <a:highlight>
                  <a:srgbClr val="EFEFEF"/>
                </a:highlight>
                <a:latin typeface="Courier New" panose="02070309020205020404" pitchFamily="49" charset="0"/>
              </a:rPr>
              <a:t>var </a:t>
            </a:r>
            <a:r>
              <a:rPr lang="en-US" altLang="zh-CN" sz="1600" b="1" dirty="0">
                <a:solidFill>
                  <a:srgbClr val="000000"/>
                </a:solidFill>
                <a:highlight>
                  <a:srgbClr val="EFEFEF"/>
                </a:highlight>
                <a:latin typeface="Courier New" panose="02070309020205020404" pitchFamily="49" charset="0"/>
              </a:rPr>
              <a:t>isSubmit = </a:t>
            </a:r>
            <a:r>
              <a:rPr lang="en-US" altLang="zh-CN" sz="1600" b="1" dirty="0">
                <a:solidFill>
                  <a:srgbClr val="7F0055"/>
                </a:solidFill>
                <a:highlight>
                  <a:srgbClr val="EFEFEF"/>
                </a:highlight>
                <a:latin typeface="Courier New" panose="02070309020205020404" pitchFamily="49" charset="0"/>
              </a:rPr>
              <a:t>false</a:t>
            </a:r>
            <a:r>
              <a:rPr lang="en-US" altLang="zh-CN" sz="1600" b="1" dirty="0">
                <a:solidFill>
                  <a:srgbClr val="000000"/>
                </a:solidFill>
                <a:highlight>
                  <a:srgbClr val="EFEFEF"/>
                </a:highlight>
                <a:latin typeface="Courier New" panose="02070309020205020404" pitchFamily="49" charset="0"/>
              </a:rPr>
              <a:t>;</a:t>
            </a:r>
            <a:endParaRPr lang="en-US" altLang="zh-CN" sz="1600" b="1" dirty="0">
              <a:solidFill>
                <a:srgbClr val="000000"/>
              </a:solidFill>
              <a:highlight>
                <a:srgbClr val="EFEFEF"/>
              </a:highlight>
              <a:latin typeface="Courier New" panose="02070309020205020404" pitchFamily="49" charset="0"/>
            </a:endParaRPr>
          </a:p>
          <a:p>
            <a:pPr lvl="1" algn="l">
              <a:lnSpc>
                <a:spcPct val="100000"/>
              </a:lnSpc>
            </a:pPr>
            <a:r>
              <a:rPr lang="en-US" altLang="zh-CN" sz="1600" b="1" dirty="0">
                <a:solidFill>
                  <a:srgbClr val="7F0055"/>
                </a:solidFill>
                <a:highlight>
                  <a:srgbClr val="EFEFEF"/>
                </a:highlight>
                <a:latin typeface="Courier New" panose="02070309020205020404" pitchFamily="49" charset="0"/>
              </a:rPr>
              <a:t>function </a:t>
            </a:r>
            <a:r>
              <a:rPr lang="en-US" altLang="zh-CN" sz="1600" b="1" dirty="0">
                <a:solidFill>
                  <a:srgbClr val="000000"/>
                </a:solidFill>
                <a:highlight>
                  <a:srgbClr val="EFEFEF"/>
                </a:highlight>
                <a:latin typeface="Courier New" panose="02070309020205020404" pitchFamily="49" charset="0"/>
              </a:rPr>
              <a:t>checkSubmit(){</a:t>
            </a:r>
            <a:endParaRPr lang="en-US" altLang="zh-CN" sz="1600" b="1" dirty="0">
              <a:solidFill>
                <a:srgbClr val="000000"/>
              </a:solidFill>
              <a:highlight>
                <a:srgbClr val="EFEFEF"/>
              </a:highlight>
              <a:latin typeface="Courier New" panose="02070309020205020404" pitchFamily="49" charset="0"/>
            </a:endParaRPr>
          </a:p>
          <a:p>
            <a:pPr lvl="2">
              <a:lnSpc>
                <a:spcPct val="100000"/>
              </a:lnSpc>
            </a:pPr>
            <a:r>
              <a:rPr lang="en-US" altLang="zh-CN" b="1" dirty="0">
                <a:solidFill>
                  <a:srgbClr val="7F0055"/>
                </a:solidFill>
                <a:highlight>
                  <a:srgbClr val="EFEFEF"/>
                </a:highlight>
                <a:latin typeface="Courier New" panose="02070309020205020404" pitchFamily="49" charset="0"/>
              </a:rPr>
              <a:t>if</a:t>
            </a:r>
            <a:r>
              <a:rPr lang="en-US" altLang="zh-CN" b="1" dirty="0">
                <a:solidFill>
                  <a:srgbClr val="000000"/>
                </a:solidFill>
                <a:highlight>
                  <a:srgbClr val="EFEFEF"/>
                </a:highlight>
                <a:latin typeface="Courier New" panose="02070309020205020404" pitchFamily="49" charset="0"/>
              </a:rPr>
              <a:t>(isSubmit==</a:t>
            </a:r>
            <a:r>
              <a:rPr lang="en-US" altLang="zh-CN" b="1" dirty="0">
                <a:solidFill>
                  <a:srgbClr val="7F0055"/>
                </a:solidFill>
                <a:highlight>
                  <a:srgbClr val="EFEFEF"/>
                </a:highlight>
                <a:latin typeface="Courier New" panose="02070309020205020404" pitchFamily="49" charset="0"/>
              </a:rPr>
              <a:t>false</a:t>
            </a:r>
            <a:r>
              <a:rPr lang="en-US" altLang="zh-CN" b="1" dirty="0">
                <a:solidFill>
                  <a:srgbClr val="000000"/>
                </a:solidFill>
                <a:highlight>
                  <a:srgbClr val="EFEFEF"/>
                </a:highlight>
                <a:latin typeface="Courier New" panose="02070309020205020404" pitchFamily="49" charset="0"/>
              </a:rPr>
              <a:t>){</a:t>
            </a:r>
            <a:endParaRPr lang="en-US" altLang="zh-CN" b="1" dirty="0">
              <a:solidFill>
                <a:srgbClr val="000000"/>
              </a:solidFill>
              <a:highlight>
                <a:srgbClr val="EFEFEF"/>
              </a:highlight>
              <a:latin typeface="Courier New" panose="02070309020205020404" pitchFamily="49" charset="0"/>
            </a:endParaRPr>
          </a:p>
          <a:p>
            <a:pPr lvl="2">
              <a:lnSpc>
                <a:spcPct val="100000"/>
              </a:lnSpc>
            </a:pPr>
            <a:r>
              <a:rPr lang="en-US" altLang="zh-CN" dirty="0">
                <a:solidFill>
                  <a:srgbClr val="000000"/>
                </a:solidFill>
                <a:highlight>
                  <a:srgbClr val="EFEFEF"/>
                </a:highlight>
                <a:latin typeface="Courier New" panose="02070309020205020404" pitchFamily="49" charset="0"/>
              </a:rPr>
              <a:t> </a:t>
            </a:r>
            <a:r>
              <a:rPr lang="en-US" altLang="zh-CN" dirty="0" smtClean="0">
                <a:solidFill>
                  <a:srgbClr val="000000"/>
                </a:solidFill>
                <a:highlight>
                  <a:srgbClr val="EFEFEF"/>
                </a:highlight>
                <a:latin typeface="Courier New" panose="02070309020205020404" pitchFamily="49" charset="0"/>
              </a:rPr>
              <a:t>   isSubmit=</a:t>
            </a:r>
            <a:r>
              <a:rPr lang="en-US" altLang="zh-CN" b="1" dirty="0" smtClean="0">
                <a:solidFill>
                  <a:srgbClr val="7F0055"/>
                </a:solidFill>
                <a:highlight>
                  <a:srgbClr val="EFEFEF"/>
                </a:highlight>
                <a:latin typeface="Courier New" panose="02070309020205020404" pitchFamily="49" charset="0"/>
              </a:rPr>
              <a:t>true</a:t>
            </a:r>
            <a:r>
              <a:rPr lang="en-US" altLang="zh-CN" b="1" dirty="0">
                <a:solidFill>
                  <a:srgbClr val="000000"/>
                </a:solidFill>
                <a:highlight>
                  <a:srgbClr val="EFEFEF"/>
                </a:highlight>
                <a:latin typeface="Courier New" panose="02070309020205020404" pitchFamily="49" charset="0"/>
              </a:rPr>
              <a:t>;</a:t>
            </a:r>
            <a:endParaRPr lang="en-US" altLang="zh-CN" b="1" dirty="0">
              <a:solidFill>
                <a:srgbClr val="000000"/>
              </a:solidFill>
              <a:highlight>
                <a:srgbClr val="EFEFEF"/>
              </a:highlight>
              <a:latin typeface="Courier New" panose="02070309020205020404" pitchFamily="49" charset="0"/>
            </a:endParaRPr>
          </a:p>
          <a:p>
            <a:pPr lvl="2">
              <a:lnSpc>
                <a:spcPct val="100000"/>
              </a:lnSpc>
            </a:pPr>
            <a:r>
              <a:rPr lang="en-US" altLang="zh-CN" b="1" dirty="0">
                <a:solidFill>
                  <a:srgbClr val="7F0055"/>
                </a:solidFill>
                <a:highlight>
                  <a:srgbClr val="EFEFEF"/>
                </a:highlight>
                <a:latin typeface="Courier New" panose="02070309020205020404" pitchFamily="49" charset="0"/>
              </a:rPr>
              <a:t> </a:t>
            </a:r>
            <a:r>
              <a:rPr lang="en-US" altLang="zh-CN" b="1" dirty="0" smtClean="0">
                <a:solidFill>
                  <a:srgbClr val="7F0055"/>
                </a:solidFill>
                <a:highlight>
                  <a:srgbClr val="EFEFEF"/>
                </a:highlight>
                <a:latin typeface="Courier New" panose="02070309020205020404" pitchFamily="49" charset="0"/>
              </a:rPr>
              <a:t>   return </a:t>
            </a:r>
            <a:r>
              <a:rPr lang="en-US" altLang="zh-CN" b="1" dirty="0">
                <a:solidFill>
                  <a:srgbClr val="7F0055"/>
                </a:solidFill>
                <a:highlight>
                  <a:srgbClr val="EFEFEF"/>
                </a:highlight>
                <a:latin typeface="Courier New" panose="02070309020205020404" pitchFamily="49" charset="0"/>
              </a:rPr>
              <a:t>true</a:t>
            </a:r>
            <a:r>
              <a:rPr lang="en-US" altLang="zh-CN" b="1" dirty="0">
                <a:solidFill>
                  <a:srgbClr val="000000"/>
                </a:solidFill>
                <a:highlight>
                  <a:srgbClr val="EFEFEF"/>
                </a:highlight>
                <a:latin typeface="Courier New" panose="02070309020205020404" pitchFamily="49" charset="0"/>
              </a:rPr>
              <a:t>;</a:t>
            </a:r>
            <a:endParaRPr lang="en-US" altLang="zh-CN" b="1" dirty="0">
              <a:solidFill>
                <a:srgbClr val="000000"/>
              </a:solidFill>
              <a:highlight>
                <a:srgbClr val="EFEFEF"/>
              </a:highlight>
              <a:latin typeface="Courier New" panose="02070309020205020404" pitchFamily="49" charset="0"/>
            </a:endParaRPr>
          </a:p>
          <a:p>
            <a:pPr lvl="2">
              <a:lnSpc>
                <a:spcPct val="100000"/>
              </a:lnSpc>
            </a:pPr>
            <a:r>
              <a:rPr lang="en-US" altLang="zh-CN" dirty="0">
                <a:solidFill>
                  <a:srgbClr val="000000"/>
                </a:solidFill>
                <a:highlight>
                  <a:srgbClr val="EFEFEF"/>
                </a:highlight>
                <a:latin typeface="Courier New" panose="02070309020205020404" pitchFamily="49" charset="0"/>
              </a:rPr>
              <a:t>}</a:t>
            </a:r>
            <a:endParaRPr lang="en-US" altLang="zh-CN" dirty="0">
              <a:solidFill>
                <a:srgbClr val="000000"/>
              </a:solidFill>
              <a:highlight>
                <a:srgbClr val="EFEFEF"/>
              </a:highlight>
              <a:latin typeface="Courier New" panose="02070309020205020404" pitchFamily="49" charset="0"/>
            </a:endParaRPr>
          </a:p>
          <a:p>
            <a:pPr lvl="2">
              <a:lnSpc>
                <a:spcPct val="100000"/>
              </a:lnSpc>
            </a:pPr>
            <a:r>
              <a:rPr lang="en-US" altLang="zh-CN" b="1" dirty="0">
                <a:solidFill>
                  <a:srgbClr val="7F0055"/>
                </a:solidFill>
                <a:highlight>
                  <a:srgbClr val="EFEFEF"/>
                </a:highlight>
                <a:latin typeface="Courier New" panose="02070309020205020404" pitchFamily="49" charset="0"/>
              </a:rPr>
              <a:t>return false</a:t>
            </a:r>
            <a:r>
              <a:rPr lang="en-US" altLang="zh-CN" b="1" dirty="0">
                <a:solidFill>
                  <a:srgbClr val="000000"/>
                </a:solidFill>
                <a:highlight>
                  <a:srgbClr val="EFEFEF"/>
                </a:highlight>
                <a:latin typeface="Courier New" panose="02070309020205020404" pitchFamily="49" charset="0"/>
              </a:rPr>
              <a:t>;</a:t>
            </a:r>
            <a:endParaRPr lang="en-US" altLang="zh-CN" b="1" dirty="0">
              <a:solidFill>
                <a:srgbClr val="000000"/>
              </a:solidFill>
              <a:highlight>
                <a:srgbClr val="EFEFEF"/>
              </a:highlight>
              <a:latin typeface="Courier New" panose="02070309020205020404" pitchFamily="49" charset="0"/>
            </a:endParaRPr>
          </a:p>
          <a:p>
            <a:pPr lvl="1" algn="l">
              <a:lnSpc>
                <a:spcPct val="100000"/>
              </a:lnSpc>
            </a:pPr>
            <a:r>
              <a:rPr lang="en-US" altLang="zh-CN" sz="1600" dirty="0" smtClean="0">
                <a:solidFill>
                  <a:srgbClr val="000000"/>
                </a:solidFill>
                <a:highlight>
                  <a:srgbClr val="EFEFEF"/>
                </a:highlight>
                <a:latin typeface="Courier New" panose="02070309020205020404" pitchFamily="49" charset="0"/>
              </a:rPr>
              <a:t>}</a:t>
            </a:r>
            <a:endParaRPr lang="en-US" altLang="zh-CN" dirty="0" smtClean="0">
              <a:solidFill>
                <a:srgbClr val="000000"/>
              </a:solidFill>
              <a:highlight>
                <a:srgbClr val="EFEFEF"/>
              </a:highlight>
              <a:latin typeface="Courier New" panose="02070309020205020404" pitchFamily="49" charset="0"/>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利用</a:t>
            </a:r>
            <a:r>
              <a:rPr lang="en-US" altLang="zh-CN" dirty="0"/>
              <a:t>Session</a:t>
            </a:r>
            <a:r>
              <a:rPr lang="zh-CN" altLang="en-US" dirty="0"/>
              <a:t>防止表单重复提交</a:t>
            </a:r>
            <a:endParaRPr lang="zh-CN" altLang="en-US" dirty="0"/>
          </a:p>
        </p:txBody>
      </p:sp>
      <p:sp>
        <p:nvSpPr>
          <p:cNvPr id="3" name="内容占位符 2"/>
          <p:cNvSpPr>
            <a:spLocks noGrp="1"/>
          </p:cNvSpPr>
          <p:nvPr>
            <p:ph idx="1"/>
          </p:nvPr>
        </p:nvSpPr>
        <p:spPr/>
        <p:txBody>
          <a:bodyPr/>
          <a:lstStyle/>
          <a:p>
            <a:pPr marL="177800" lvl="1" indent="0">
              <a:buNone/>
            </a:pPr>
            <a:r>
              <a:rPr lang="zh-CN" altLang="en-US" dirty="0"/>
              <a:t>对于</a:t>
            </a:r>
            <a:r>
              <a:rPr lang="en-US" altLang="zh-CN" dirty="0"/>
              <a:t>【</a:t>
            </a:r>
            <a:r>
              <a:rPr lang="zh-CN" altLang="en-US" dirty="0"/>
              <a:t>场景二</a:t>
            </a:r>
            <a:r>
              <a:rPr lang="en-US" altLang="zh-CN" dirty="0"/>
              <a:t>】</a:t>
            </a:r>
            <a:r>
              <a:rPr lang="zh-CN" altLang="en-US" dirty="0"/>
              <a:t>和</a:t>
            </a:r>
            <a:r>
              <a:rPr lang="en-US" altLang="zh-CN" dirty="0"/>
              <a:t>【</a:t>
            </a:r>
            <a:r>
              <a:rPr lang="zh-CN" altLang="en-US" dirty="0"/>
              <a:t>场景三</a:t>
            </a:r>
            <a:r>
              <a:rPr lang="en-US" altLang="zh-CN" dirty="0"/>
              <a:t>】</a:t>
            </a:r>
            <a:r>
              <a:rPr lang="zh-CN" altLang="en-US" dirty="0"/>
              <a:t>导致表单重复提交的问题，既然客户端无法解决，那么就在服务器端解决，在服务器端解决就需要用到</a:t>
            </a:r>
            <a:r>
              <a:rPr lang="en-US" altLang="zh-CN" dirty="0"/>
              <a:t>session</a:t>
            </a:r>
            <a:r>
              <a:rPr lang="zh-CN" altLang="en-US" dirty="0"/>
              <a:t>了</a:t>
            </a:r>
            <a:r>
              <a:rPr lang="zh-CN" altLang="en-US" dirty="0" smtClean="0"/>
              <a:t>。</a:t>
            </a:r>
            <a:endParaRPr lang="zh-CN" altLang="en-US" dirty="0"/>
          </a:p>
          <a:p>
            <a:r>
              <a:rPr lang="zh-CN" altLang="en-US" dirty="0" smtClean="0"/>
              <a:t>实现步骤：</a:t>
            </a:r>
            <a:endParaRPr lang="en-US" altLang="zh-CN" dirty="0" smtClean="0"/>
          </a:p>
          <a:p>
            <a:pPr lvl="1"/>
            <a:r>
              <a:rPr lang="en-US" altLang="zh-CN" sz="1600" dirty="0" smtClean="0"/>
              <a:t>1.</a:t>
            </a:r>
            <a:r>
              <a:rPr lang="zh-CN" altLang="en-US" sz="1600" dirty="0" smtClean="0"/>
              <a:t>在</a:t>
            </a:r>
            <a:r>
              <a:rPr lang="zh-CN" altLang="en-US" sz="1600" dirty="0"/>
              <a:t>服务器端生成一个唯一的随机</a:t>
            </a:r>
            <a:r>
              <a:rPr lang="zh-CN" altLang="en-US" sz="1600" dirty="0" smtClean="0"/>
              <a:t>标识号</a:t>
            </a:r>
            <a:r>
              <a:rPr lang="en-US" altLang="zh-CN" sz="1600" dirty="0" smtClean="0"/>
              <a:t>(</a:t>
            </a:r>
            <a:r>
              <a:rPr lang="zh-CN" altLang="en-US" sz="1400" i="1" dirty="0" smtClean="0"/>
              <a:t>专业</a:t>
            </a:r>
            <a:r>
              <a:rPr lang="zh-CN" altLang="en-US" sz="1400" i="1" dirty="0"/>
              <a:t>术语称为</a:t>
            </a:r>
            <a:r>
              <a:rPr lang="en-US" altLang="zh-CN" sz="1400" i="1" dirty="0"/>
              <a:t>Token(</a:t>
            </a:r>
            <a:r>
              <a:rPr lang="zh-CN" altLang="en-US" sz="1400" i="1" dirty="0"/>
              <a:t>令牌</a:t>
            </a:r>
            <a:r>
              <a:rPr lang="en-US" altLang="zh-CN" sz="1400" i="1" dirty="0" smtClean="0"/>
              <a:t>))</a:t>
            </a:r>
            <a:r>
              <a:rPr lang="zh-CN" altLang="en-US" sz="1600" dirty="0" smtClean="0"/>
              <a:t>，</a:t>
            </a:r>
            <a:r>
              <a:rPr lang="zh-CN" altLang="en-US" sz="1600" dirty="0"/>
              <a:t>同时在当前用户的</a:t>
            </a:r>
            <a:r>
              <a:rPr lang="en-US" altLang="zh-CN" sz="1600" dirty="0"/>
              <a:t>Session</a:t>
            </a:r>
            <a:r>
              <a:rPr lang="zh-CN" altLang="en-US" sz="1600" dirty="0"/>
              <a:t>域中保存这个</a:t>
            </a:r>
            <a:r>
              <a:rPr lang="en-US" altLang="zh-CN" sz="1600" dirty="0" smtClean="0"/>
              <a:t>Token</a:t>
            </a:r>
            <a:r>
              <a:rPr lang="zh-CN" altLang="en-US" sz="1600" dirty="0" smtClean="0"/>
              <a:t>，转发响应到</a:t>
            </a:r>
            <a:r>
              <a:rPr lang="en-US" altLang="zh-CN" sz="1600" dirty="0" smtClean="0"/>
              <a:t>JSP</a:t>
            </a:r>
            <a:r>
              <a:rPr lang="zh-CN" altLang="en-US" sz="1600" dirty="0" smtClean="0"/>
              <a:t>。</a:t>
            </a:r>
            <a:endParaRPr lang="en-US" altLang="zh-CN" sz="1600" dirty="0" smtClean="0"/>
          </a:p>
          <a:p>
            <a:pPr lvl="1"/>
            <a:r>
              <a:rPr lang="en-US" altLang="zh-CN" sz="1600" dirty="0" smtClean="0"/>
              <a:t>2.</a:t>
            </a:r>
            <a:r>
              <a:rPr lang="zh-CN" altLang="en-US" sz="1600" dirty="0" smtClean="0"/>
              <a:t>将</a:t>
            </a:r>
            <a:r>
              <a:rPr lang="en-US" altLang="zh-CN" sz="1600" dirty="0"/>
              <a:t>Token</a:t>
            </a:r>
            <a:r>
              <a:rPr lang="zh-CN" altLang="en-US" sz="1600" dirty="0"/>
              <a:t>发送到客户端的</a:t>
            </a:r>
            <a:r>
              <a:rPr lang="en-US" altLang="zh-CN" sz="1600" dirty="0"/>
              <a:t>Form</a:t>
            </a:r>
            <a:r>
              <a:rPr lang="zh-CN" altLang="en-US" sz="1600" dirty="0"/>
              <a:t>表单中，在</a:t>
            </a:r>
            <a:r>
              <a:rPr lang="en-US" altLang="zh-CN" sz="1600" dirty="0"/>
              <a:t>Form</a:t>
            </a:r>
            <a:r>
              <a:rPr lang="zh-CN" altLang="en-US" sz="1600" dirty="0"/>
              <a:t>表单中使用隐藏域来存储这个</a:t>
            </a:r>
            <a:r>
              <a:rPr lang="en-US" altLang="zh-CN" sz="1600" dirty="0"/>
              <a:t>Token</a:t>
            </a:r>
            <a:r>
              <a:rPr lang="zh-CN" altLang="en-US" sz="1600" dirty="0"/>
              <a:t>，表单提交的时候连同这个</a:t>
            </a:r>
            <a:r>
              <a:rPr lang="en-US" altLang="zh-CN" sz="1600" dirty="0"/>
              <a:t>Token</a:t>
            </a:r>
            <a:r>
              <a:rPr lang="zh-CN" altLang="en-US" sz="1600" dirty="0"/>
              <a:t>一起提交到服务器</a:t>
            </a:r>
            <a:r>
              <a:rPr lang="zh-CN" altLang="en-US" sz="1600" dirty="0" smtClean="0"/>
              <a:t>端。</a:t>
            </a:r>
            <a:endParaRPr lang="en-US" altLang="zh-CN" sz="1600" dirty="0" smtClean="0"/>
          </a:p>
          <a:p>
            <a:pPr lvl="1">
              <a:buClr>
                <a:schemeClr val="tx1"/>
              </a:buClr>
              <a:buFont typeface="Wingdings" panose="05000000000000000000" pitchFamily="2" charset="2"/>
              <a:buChar char="p"/>
            </a:pPr>
            <a:r>
              <a:rPr lang="zh-CN" altLang="en-US" sz="1500" dirty="0" smtClean="0"/>
              <a:t>     </a:t>
            </a:r>
            <a:r>
              <a:rPr lang="zh-CN" altLang="en-US" sz="1600" dirty="0" smtClean="0">
                <a:solidFill>
                  <a:schemeClr val="accent1">
                    <a:lumMod val="50000"/>
                  </a:schemeClr>
                </a:solidFill>
              </a:rPr>
              <a:t>在</a:t>
            </a:r>
            <a:r>
              <a:rPr lang="zh-CN" altLang="en-US" sz="1600" dirty="0">
                <a:solidFill>
                  <a:schemeClr val="accent1">
                    <a:lumMod val="50000"/>
                  </a:schemeClr>
                </a:solidFill>
              </a:rPr>
              <a:t>服务器端判断客户端提交上来的</a:t>
            </a:r>
            <a:r>
              <a:rPr lang="en-US" altLang="zh-CN" sz="1600" dirty="0">
                <a:solidFill>
                  <a:schemeClr val="accent1">
                    <a:lumMod val="50000"/>
                  </a:schemeClr>
                </a:solidFill>
              </a:rPr>
              <a:t>Token</a:t>
            </a:r>
            <a:r>
              <a:rPr lang="zh-CN" altLang="en-US" sz="1600" dirty="0">
                <a:solidFill>
                  <a:schemeClr val="accent1">
                    <a:lumMod val="50000"/>
                  </a:schemeClr>
                </a:solidFill>
              </a:rPr>
              <a:t>与服务器端生成的</a:t>
            </a:r>
            <a:r>
              <a:rPr lang="en-US" altLang="zh-CN" sz="1600" dirty="0">
                <a:solidFill>
                  <a:schemeClr val="accent1">
                    <a:lumMod val="50000"/>
                  </a:schemeClr>
                </a:solidFill>
              </a:rPr>
              <a:t>Token</a:t>
            </a:r>
            <a:r>
              <a:rPr lang="zh-CN" altLang="en-US" sz="1600" dirty="0">
                <a:solidFill>
                  <a:schemeClr val="accent1">
                    <a:lumMod val="50000"/>
                  </a:schemeClr>
                </a:solidFill>
              </a:rPr>
              <a:t>是否一致</a:t>
            </a:r>
            <a:r>
              <a:rPr lang="zh-CN" altLang="en-US" sz="1600" dirty="0" smtClean="0">
                <a:solidFill>
                  <a:schemeClr val="accent1">
                    <a:lumMod val="50000"/>
                  </a:schemeClr>
                </a:solidFill>
              </a:rPr>
              <a:t>，</a:t>
            </a:r>
            <a:endParaRPr lang="en-US" altLang="zh-CN" sz="1600" dirty="0" smtClean="0">
              <a:solidFill>
                <a:schemeClr val="accent1">
                  <a:lumMod val="50000"/>
                </a:schemeClr>
              </a:solidFill>
            </a:endParaRPr>
          </a:p>
          <a:p>
            <a:pPr marL="177800" lvl="1" indent="0">
              <a:buClr>
                <a:schemeClr val="tx1"/>
              </a:buClr>
              <a:buNone/>
            </a:pPr>
            <a:r>
              <a:rPr lang="en-US" altLang="zh-CN" sz="1600" dirty="0">
                <a:solidFill>
                  <a:schemeClr val="accent1">
                    <a:lumMod val="50000"/>
                  </a:schemeClr>
                </a:solidFill>
              </a:rPr>
              <a:t> </a:t>
            </a:r>
            <a:r>
              <a:rPr lang="en-US" altLang="zh-CN" sz="1600" dirty="0" smtClean="0">
                <a:solidFill>
                  <a:schemeClr val="accent1">
                    <a:lumMod val="50000"/>
                  </a:schemeClr>
                </a:solidFill>
              </a:rPr>
              <a:t>      </a:t>
            </a:r>
            <a:r>
              <a:rPr lang="zh-CN" altLang="en-US" sz="1600" dirty="0" smtClean="0">
                <a:solidFill>
                  <a:schemeClr val="accent1">
                    <a:lumMod val="50000"/>
                  </a:schemeClr>
                </a:solidFill>
              </a:rPr>
              <a:t>如果</a:t>
            </a:r>
            <a:r>
              <a:rPr lang="zh-CN" altLang="en-US" sz="1600" dirty="0">
                <a:solidFill>
                  <a:schemeClr val="accent1">
                    <a:lumMod val="50000"/>
                  </a:schemeClr>
                </a:solidFill>
              </a:rPr>
              <a:t>不一致，那就是重复提交了，此时服务器端就可以不处理重复提交的表单</a:t>
            </a:r>
            <a:r>
              <a:rPr lang="zh-CN" altLang="en-US" sz="1600" dirty="0" smtClean="0">
                <a:solidFill>
                  <a:schemeClr val="accent1">
                    <a:lumMod val="50000"/>
                  </a:schemeClr>
                </a:solidFill>
              </a:rPr>
              <a:t>。</a:t>
            </a:r>
            <a:endParaRPr lang="en-US" altLang="zh-CN" sz="1600" dirty="0" smtClean="0">
              <a:solidFill>
                <a:schemeClr val="accent1">
                  <a:lumMod val="50000"/>
                </a:schemeClr>
              </a:solidFill>
            </a:endParaRPr>
          </a:p>
          <a:p>
            <a:pPr lvl="1">
              <a:buClr>
                <a:schemeClr val="tx1"/>
              </a:buClr>
              <a:buFont typeface="Wingdings" panose="05000000000000000000" pitchFamily="2" charset="2"/>
              <a:buChar char="p"/>
            </a:pPr>
            <a:r>
              <a:rPr lang="en-US" altLang="zh-CN" sz="1600" dirty="0">
                <a:solidFill>
                  <a:schemeClr val="accent1">
                    <a:lumMod val="50000"/>
                  </a:schemeClr>
                </a:solidFill>
              </a:rPr>
              <a:t> </a:t>
            </a:r>
            <a:r>
              <a:rPr lang="en-US" altLang="zh-CN" sz="1600" dirty="0" smtClean="0">
                <a:solidFill>
                  <a:schemeClr val="accent1">
                    <a:lumMod val="50000"/>
                  </a:schemeClr>
                </a:solidFill>
              </a:rPr>
              <a:t>    </a:t>
            </a:r>
            <a:r>
              <a:rPr lang="zh-CN" altLang="en-US" sz="1600" dirty="0" smtClean="0">
                <a:solidFill>
                  <a:schemeClr val="accent1">
                    <a:lumMod val="50000"/>
                  </a:schemeClr>
                </a:solidFill>
              </a:rPr>
              <a:t>如果</a:t>
            </a:r>
            <a:r>
              <a:rPr lang="zh-CN" altLang="en-US" sz="1600" dirty="0">
                <a:solidFill>
                  <a:schemeClr val="accent1">
                    <a:lumMod val="50000"/>
                  </a:schemeClr>
                </a:solidFill>
              </a:rPr>
              <a:t>相同则处理表单提交，处理完后清除当前用户的</a:t>
            </a:r>
            <a:r>
              <a:rPr lang="en-US" altLang="zh-CN" sz="1600" dirty="0">
                <a:solidFill>
                  <a:schemeClr val="accent1">
                    <a:lumMod val="50000"/>
                  </a:schemeClr>
                </a:solidFill>
              </a:rPr>
              <a:t>Session</a:t>
            </a:r>
            <a:r>
              <a:rPr lang="zh-CN" altLang="en-US" sz="1600" dirty="0">
                <a:solidFill>
                  <a:schemeClr val="accent1">
                    <a:lumMod val="50000"/>
                  </a:schemeClr>
                </a:solidFill>
              </a:rPr>
              <a:t>域中存储的标识号。</a:t>
            </a:r>
            <a:endParaRPr lang="zh-CN" altLang="en-US" sz="1600" dirty="0">
              <a:solidFill>
                <a:schemeClr val="accent1">
                  <a:lumMod val="50000"/>
                </a:schemeClr>
              </a:solidFill>
            </a:endParaRPr>
          </a:p>
        </p:txBody>
      </p:sp>
      <p:pic>
        <p:nvPicPr>
          <p:cNvPr id="4" name="图片 3"/>
          <p:cNvPicPr>
            <a:picLocks noChangeAspect="1"/>
          </p:cNvPicPr>
          <p:nvPr/>
        </p:nvPicPr>
        <p:blipFill>
          <a:blip r:embed="rId1"/>
          <a:stretch>
            <a:fillRect/>
          </a:stretch>
        </p:blipFill>
        <p:spPr>
          <a:xfrm>
            <a:off x="339634" y="5037228"/>
            <a:ext cx="8438095" cy="1457143"/>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防重复提交实现案例</a:t>
            </a:r>
            <a:endParaRPr lang="zh-CN" altLang="en-US" dirty="0"/>
          </a:p>
        </p:txBody>
      </p:sp>
      <p:sp>
        <p:nvSpPr>
          <p:cNvPr id="3" name="内容占位符 2"/>
          <p:cNvSpPr>
            <a:spLocks noGrp="1"/>
          </p:cNvSpPr>
          <p:nvPr>
            <p:ph idx="1"/>
          </p:nvPr>
        </p:nvSpPr>
        <p:spPr>
          <a:xfrm>
            <a:off x="461554" y="957622"/>
            <a:ext cx="8177349" cy="5900378"/>
          </a:xfrm>
        </p:spPr>
        <p:txBody>
          <a:bodyPr/>
          <a:lstStyle/>
          <a:p>
            <a:r>
              <a:rPr lang="en-US" altLang="zh-CN" dirty="0" smtClean="0"/>
              <a:t>FormServlet</a:t>
            </a:r>
            <a:r>
              <a:rPr lang="zh-CN" altLang="en-US" dirty="0" smtClean="0"/>
              <a:t>（</a:t>
            </a:r>
            <a:r>
              <a:rPr lang="en-US" altLang="zh-CN" sz="1400" dirty="0" smtClean="0"/>
              <a:t>Get</a:t>
            </a:r>
            <a:r>
              <a:rPr lang="zh-CN" altLang="en-US" sz="1400" dirty="0" smtClean="0"/>
              <a:t>方法：创建</a:t>
            </a:r>
            <a:r>
              <a:rPr lang="en-US" altLang="zh-CN" sz="1400" dirty="0"/>
              <a:t>FormServlet</a:t>
            </a:r>
            <a:r>
              <a:rPr lang="zh-CN" altLang="en-US" sz="1400" dirty="0"/>
              <a:t>，用于生成</a:t>
            </a:r>
            <a:r>
              <a:rPr lang="en-US" altLang="zh-CN" sz="1400" dirty="0"/>
              <a:t>Token(</a:t>
            </a:r>
            <a:r>
              <a:rPr lang="zh-CN" altLang="en-US" sz="1400" dirty="0"/>
              <a:t>令牌</a:t>
            </a:r>
            <a:r>
              <a:rPr lang="en-US" altLang="zh-CN" sz="1400" dirty="0"/>
              <a:t>)</a:t>
            </a:r>
            <a:r>
              <a:rPr lang="zh-CN" altLang="en-US" sz="1400" dirty="0"/>
              <a:t>和跳转到</a:t>
            </a:r>
            <a:r>
              <a:rPr lang="en-US" altLang="zh-CN" sz="1400" dirty="0"/>
              <a:t>form.jsp</a:t>
            </a:r>
            <a:r>
              <a:rPr lang="zh-CN" altLang="en-US" sz="1400" dirty="0"/>
              <a:t>页面）</a:t>
            </a:r>
            <a:endParaRPr lang="en-US" altLang="zh-CN" sz="1400" dirty="0" smtClean="0"/>
          </a:p>
          <a:p>
            <a:endParaRPr lang="en-US" altLang="zh-CN" dirty="0"/>
          </a:p>
          <a:p>
            <a:endParaRPr lang="en-US" altLang="zh-CN" dirty="0" smtClean="0"/>
          </a:p>
          <a:p>
            <a:endParaRPr lang="en-US" altLang="zh-CN" dirty="0"/>
          </a:p>
          <a:p>
            <a:pPr marL="0" indent="0">
              <a:buNone/>
            </a:pPr>
            <a:endParaRPr lang="en-US" altLang="zh-CN" dirty="0"/>
          </a:p>
          <a:p>
            <a:r>
              <a:rPr lang="en-US" altLang="zh-CN" dirty="0" smtClean="0"/>
              <a:t>TokenUtil</a:t>
            </a:r>
            <a:r>
              <a:rPr lang="zh-CN" altLang="en-US" dirty="0" smtClean="0"/>
              <a:t>（</a:t>
            </a:r>
            <a:r>
              <a:rPr lang="zh-CN" altLang="en-US" sz="1400" dirty="0" smtClean="0"/>
              <a:t>生成令牌</a:t>
            </a:r>
            <a:r>
              <a:rPr lang="zh-CN" altLang="en-US" dirty="0" smtClean="0"/>
              <a:t>）</a:t>
            </a:r>
            <a:endParaRPr lang="en-US" altLang="zh-CN" dirty="0" smtClean="0"/>
          </a:p>
          <a:p>
            <a:pPr lvl="1"/>
            <a:endParaRPr lang="zh-CN" altLang="en-US" dirty="0"/>
          </a:p>
        </p:txBody>
      </p:sp>
      <p:pic>
        <p:nvPicPr>
          <p:cNvPr id="4" name="图片 3"/>
          <p:cNvPicPr>
            <a:picLocks noChangeAspect="1"/>
          </p:cNvPicPr>
          <p:nvPr/>
        </p:nvPicPr>
        <p:blipFill>
          <a:blip r:embed="rId1"/>
          <a:stretch>
            <a:fillRect/>
          </a:stretch>
        </p:blipFill>
        <p:spPr>
          <a:xfrm>
            <a:off x="1013758" y="1339649"/>
            <a:ext cx="6745376" cy="2298307"/>
          </a:xfrm>
          <a:prstGeom prst="rect">
            <a:avLst/>
          </a:prstGeom>
        </p:spPr>
      </p:pic>
      <p:pic>
        <p:nvPicPr>
          <p:cNvPr id="5" name="图片 4"/>
          <p:cNvPicPr>
            <a:picLocks noChangeAspect="1"/>
          </p:cNvPicPr>
          <p:nvPr/>
        </p:nvPicPr>
        <p:blipFill>
          <a:blip r:embed="rId2"/>
          <a:stretch>
            <a:fillRect/>
          </a:stretch>
        </p:blipFill>
        <p:spPr>
          <a:xfrm>
            <a:off x="1013758" y="4019983"/>
            <a:ext cx="6623376" cy="2692641"/>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防重复提交实现案例</a:t>
            </a:r>
            <a:endParaRPr lang="zh-CN" altLang="en-US" dirty="0"/>
          </a:p>
        </p:txBody>
      </p:sp>
      <p:sp>
        <p:nvSpPr>
          <p:cNvPr id="3" name="内容占位符 2"/>
          <p:cNvSpPr>
            <a:spLocks noGrp="1"/>
          </p:cNvSpPr>
          <p:nvPr>
            <p:ph idx="1"/>
          </p:nvPr>
        </p:nvSpPr>
        <p:spPr/>
        <p:txBody>
          <a:bodyPr/>
          <a:lstStyle/>
          <a:p>
            <a:r>
              <a:rPr lang="en-US" altLang="zh-CN" dirty="0" smtClean="0"/>
              <a:t>Form.jsp</a:t>
            </a:r>
            <a:r>
              <a:rPr lang="zh-CN" altLang="en-US" dirty="0" smtClean="0"/>
              <a:t>（</a:t>
            </a:r>
            <a:r>
              <a:rPr lang="zh-CN" altLang="en-US" sz="1400" dirty="0" smtClean="0"/>
              <a:t>取出令牌，提交表单</a:t>
            </a:r>
            <a:r>
              <a:rPr lang="zh-CN" altLang="en-US" dirty="0" smtClean="0"/>
              <a:t>）</a:t>
            </a:r>
            <a:endParaRPr lang="en-US" altLang="zh-CN" dirty="0" smtClean="0"/>
          </a:p>
          <a:p>
            <a:endParaRPr lang="en-US" altLang="zh-CN" dirty="0"/>
          </a:p>
          <a:p>
            <a:endParaRPr lang="en-US" altLang="zh-CN" dirty="0" smtClean="0"/>
          </a:p>
          <a:p>
            <a:endParaRPr lang="en-US" altLang="zh-CN" dirty="0"/>
          </a:p>
        </p:txBody>
      </p:sp>
      <p:pic>
        <p:nvPicPr>
          <p:cNvPr id="4" name="图片 3"/>
          <p:cNvPicPr>
            <a:picLocks noChangeAspect="1"/>
          </p:cNvPicPr>
          <p:nvPr/>
        </p:nvPicPr>
        <p:blipFill>
          <a:blip r:embed="rId1"/>
          <a:stretch>
            <a:fillRect/>
          </a:stretch>
        </p:blipFill>
        <p:spPr>
          <a:xfrm>
            <a:off x="936849" y="1445597"/>
            <a:ext cx="6495238" cy="14380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StrutsPrepareAndExecuteFilter(</a:t>
            </a:r>
            <a:r>
              <a:rPr lang="zh-CN" altLang="en-US" dirty="0"/>
              <a:t>源码剖析</a:t>
            </a:r>
            <a:r>
              <a:rPr lang="en-US" altLang="zh-CN" dirty="0"/>
              <a:t>)</a:t>
            </a:r>
            <a:endParaRPr lang="zh-CN" altLang="en-US" dirty="0"/>
          </a:p>
        </p:txBody>
      </p:sp>
      <p:sp>
        <p:nvSpPr>
          <p:cNvPr id="3" name="内容占位符 2"/>
          <p:cNvSpPr>
            <a:spLocks noGrp="1"/>
          </p:cNvSpPr>
          <p:nvPr>
            <p:ph idx="1"/>
          </p:nvPr>
        </p:nvSpPr>
        <p:spPr/>
        <p:txBody>
          <a:bodyPr/>
          <a:lstStyle/>
          <a:p>
            <a:pPr marL="177800" lvl="1" indent="0">
              <a:buNone/>
            </a:pPr>
            <a:r>
              <a:rPr lang="en-US" altLang="zh-CN" dirty="0"/>
              <a:t>execute.executeAction(request, response, mapping);</a:t>
            </a:r>
            <a:endParaRPr lang="en-US" altLang="zh-CN" dirty="0"/>
          </a:p>
          <a:p>
            <a:pPr marL="177800" lvl="1" indent="0">
              <a:buNone/>
            </a:pPr>
            <a:r>
              <a:rPr lang="en-US" altLang="zh-CN" dirty="0"/>
              <a:t>dispatcher.serviceAction(request, response, </a:t>
            </a:r>
            <a:r>
              <a:rPr lang="en-US" altLang="zh-CN" dirty="0" err="1"/>
              <a:t>servletContext</a:t>
            </a:r>
            <a:r>
              <a:rPr lang="en-US" altLang="zh-CN" dirty="0"/>
              <a:t>, mapping);</a:t>
            </a:r>
            <a:endParaRPr lang="zh-CN" altLang="en-US" dirty="0"/>
          </a:p>
        </p:txBody>
      </p:sp>
      <p:pic>
        <p:nvPicPr>
          <p:cNvPr id="4" name="图片 3"/>
          <p:cNvPicPr>
            <a:picLocks noChangeAspect="1"/>
          </p:cNvPicPr>
          <p:nvPr/>
        </p:nvPicPr>
        <p:blipFill>
          <a:blip r:embed="rId1"/>
          <a:stretch>
            <a:fillRect/>
          </a:stretch>
        </p:blipFill>
        <p:spPr>
          <a:xfrm>
            <a:off x="461554" y="2069574"/>
            <a:ext cx="8532074" cy="3227076"/>
          </a:xfrm>
          <a:prstGeom prst="rect">
            <a:avLst/>
          </a:prstGeom>
        </p:spPr>
      </p:pic>
      <p:sp>
        <p:nvSpPr>
          <p:cNvPr id="5" name="文本框 4"/>
          <p:cNvSpPr txBox="1"/>
          <p:nvPr/>
        </p:nvSpPr>
        <p:spPr>
          <a:xfrm>
            <a:off x="4184468" y="2227409"/>
            <a:ext cx="1261884" cy="272575"/>
          </a:xfrm>
          <a:prstGeom prst="rect">
            <a:avLst/>
          </a:prstGeom>
          <a:noFill/>
        </p:spPr>
        <p:txBody>
          <a:bodyPr wrap="none" rtlCol="0">
            <a:spAutoFit/>
          </a:bodyPr>
          <a:lstStyle/>
          <a:p>
            <a:pPr>
              <a:lnSpc>
                <a:spcPct val="130000"/>
              </a:lnSpc>
            </a:pPr>
            <a:r>
              <a:rPr lang="en-US" altLang="zh-CN" sz="1050" dirty="0" smtClean="0">
                <a:solidFill>
                  <a:srgbClr val="FF0000"/>
                </a:solidFill>
                <a:latin typeface="宋体" panose="02010600030101010101" pitchFamily="2" charset="-122"/>
                <a:ea typeface="宋体" panose="02010600030101010101" pitchFamily="2" charset="-122"/>
              </a:rPr>
              <a:t>//action</a:t>
            </a:r>
            <a:r>
              <a:rPr lang="zh-CN" altLang="en-US" sz="1050" dirty="0" smtClean="0">
                <a:solidFill>
                  <a:srgbClr val="FF0000"/>
                </a:solidFill>
                <a:latin typeface="宋体" panose="02010600030101010101" pitchFamily="2" charset="-122"/>
                <a:ea typeface="宋体" panose="02010600030101010101" pitchFamily="2" charset="-122"/>
              </a:rPr>
              <a:t>命名空间</a:t>
            </a:r>
            <a:endParaRPr lang="zh-CN" altLang="en-US" sz="1050" dirty="0" smtClean="0">
              <a:solidFill>
                <a:srgbClr val="FF0000"/>
              </a:solidFill>
              <a:latin typeface="宋体" panose="02010600030101010101" pitchFamily="2" charset="-122"/>
              <a:ea typeface="宋体" panose="02010600030101010101" pitchFamily="2" charset="-122"/>
            </a:endParaRPr>
          </a:p>
        </p:txBody>
      </p:sp>
      <p:sp>
        <p:nvSpPr>
          <p:cNvPr id="6" name="文本框 5"/>
          <p:cNvSpPr txBox="1"/>
          <p:nvPr/>
        </p:nvSpPr>
        <p:spPr>
          <a:xfrm>
            <a:off x="3229258" y="2393181"/>
            <a:ext cx="1665841" cy="272575"/>
          </a:xfrm>
          <a:prstGeom prst="rect">
            <a:avLst/>
          </a:prstGeom>
          <a:noFill/>
        </p:spPr>
        <p:txBody>
          <a:bodyPr wrap="none" rtlCol="0">
            <a:spAutoFit/>
          </a:bodyPr>
          <a:lstStyle/>
          <a:p>
            <a:pPr>
              <a:lnSpc>
                <a:spcPct val="130000"/>
              </a:lnSpc>
            </a:pPr>
            <a:r>
              <a:rPr lang="en-US" altLang="zh-CN" sz="1050" dirty="0" smtClean="0">
                <a:solidFill>
                  <a:srgbClr val="FF0000"/>
                </a:solidFill>
                <a:latin typeface="宋体" panose="02010600030101010101" pitchFamily="2" charset="-122"/>
                <a:ea typeface="宋体" panose="02010600030101010101" pitchFamily="2" charset="-122"/>
              </a:rPr>
              <a:t>//</a:t>
            </a:r>
            <a:r>
              <a:rPr lang="zh-CN" altLang="en-US" sz="1050" dirty="0" smtClean="0">
                <a:solidFill>
                  <a:srgbClr val="FF0000"/>
                </a:solidFill>
                <a:latin typeface="宋体" panose="02010600030101010101" pitchFamily="2" charset="-122"/>
                <a:ea typeface="宋体" panose="02010600030101010101" pitchFamily="2" charset="-122"/>
              </a:rPr>
              <a:t>获得</a:t>
            </a:r>
            <a:r>
              <a:rPr lang="en-US" altLang="zh-CN" sz="1050" dirty="0" smtClean="0">
                <a:solidFill>
                  <a:srgbClr val="FF0000"/>
                </a:solidFill>
                <a:latin typeface="宋体" panose="02010600030101010101" pitchFamily="2" charset="-122"/>
                <a:ea typeface="宋体" panose="02010600030101010101" pitchFamily="2" charset="-122"/>
              </a:rPr>
              <a:t>action</a:t>
            </a:r>
            <a:r>
              <a:rPr lang="zh-CN" altLang="en-US" sz="1050" dirty="0" smtClean="0">
                <a:solidFill>
                  <a:srgbClr val="FF0000"/>
                </a:solidFill>
                <a:latin typeface="宋体" panose="02010600030101010101" pitchFamily="2" charset="-122"/>
                <a:ea typeface="宋体" panose="02010600030101010101" pitchFamily="2" charset="-122"/>
              </a:rPr>
              <a:t>的</a:t>
            </a:r>
            <a:r>
              <a:rPr lang="en-US" altLang="zh-CN" sz="1050" dirty="0" smtClean="0">
                <a:solidFill>
                  <a:srgbClr val="FF0000"/>
                </a:solidFill>
                <a:latin typeface="宋体" panose="02010600030101010101" pitchFamily="2" charset="-122"/>
                <a:ea typeface="宋体" panose="02010600030101010101" pitchFamily="2" charset="-122"/>
              </a:rPr>
              <a:t>name</a:t>
            </a:r>
            <a:r>
              <a:rPr lang="zh-CN" altLang="en-US" sz="1050" dirty="0" smtClean="0">
                <a:solidFill>
                  <a:srgbClr val="FF0000"/>
                </a:solidFill>
                <a:latin typeface="宋体" panose="02010600030101010101" pitchFamily="2" charset="-122"/>
                <a:ea typeface="宋体" panose="02010600030101010101" pitchFamily="2" charset="-122"/>
              </a:rPr>
              <a:t>属性</a:t>
            </a:r>
            <a:endParaRPr lang="zh-CN" altLang="en-US" sz="1050" dirty="0" smtClean="0">
              <a:solidFill>
                <a:srgbClr val="FF0000"/>
              </a:solidFill>
              <a:latin typeface="宋体" panose="02010600030101010101" pitchFamily="2" charset="-122"/>
              <a:ea typeface="宋体" panose="02010600030101010101" pitchFamily="2" charset="-122"/>
            </a:endParaRPr>
          </a:p>
        </p:txBody>
      </p:sp>
      <p:sp>
        <p:nvSpPr>
          <p:cNvPr id="7" name="文本框 6"/>
          <p:cNvSpPr txBox="1"/>
          <p:nvPr/>
        </p:nvSpPr>
        <p:spPr>
          <a:xfrm>
            <a:off x="3573569" y="2582619"/>
            <a:ext cx="1800493" cy="272575"/>
          </a:xfrm>
          <a:prstGeom prst="rect">
            <a:avLst/>
          </a:prstGeom>
          <a:noFill/>
        </p:spPr>
        <p:txBody>
          <a:bodyPr wrap="none" rtlCol="0">
            <a:spAutoFit/>
          </a:bodyPr>
          <a:lstStyle/>
          <a:p>
            <a:pPr>
              <a:lnSpc>
                <a:spcPct val="130000"/>
              </a:lnSpc>
            </a:pPr>
            <a:r>
              <a:rPr lang="en-US" altLang="zh-CN" sz="1050" dirty="0" smtClean="0">
                <a:solidFill>
                  <a:srgbClr val="FF0000"/>
                </a:solidFill>
                <a:latin typeface="宋体" panose="02010600030101010101" pitchFamily="2" charset="-122"/>
                <a:ea typeface="宋体" panose="02010600030101010101" pitchFamily="2" charset="-122"/>
              </a:rPr>
              <a:t>//</a:t>
            </a:r>
            <a:r>
              <a:rPr lang="zh-CN" altLang="en-US" sz="1050" dirty="0" smtClean="0">
                <a:solidFill>
                  <a:srgbClr val="FF0000"/>
                </a:solidFill>
                <a:latin typeface="宋体" panose="02010600030101010101" pitchFamily="2" charset="-122"/>
                <a:ea typeface="宋体" panose="02010600030101010101" pitchFamily="2" charset="-122"/>
              </a:rPr>
              <a:t>获得</a:t>
            </a:r>
            <a:r>
              <a:rPr lang="en-US" altLang="zh-CN" sz="1050" dirty="0" smtClean="0">
                <a:solidFill>
                  <a:srgbClr val="FF0000"/>
                </a:solidFill>
                <a:latin typeface="宋体" panose="02010600030101010101" pitchFamily="2" charset="-122"/>
                <a:ea typeface="宋体" panose="02010600030101010101" pitchFamily="2" charset="-122"/>
              </a:rPr>
              <a:t>action</a:t>
            </a:r>
            <a:r>
              <a:rPr lang="zh-CN" altLang="en-US" sz="1050" dirty="0" smtClean="0">
                <a:solidFill>
                  <a:srgbClr val="FF0000"/>
                </a:solidFill>
                <a:latin typeface="宋体" panose="02010600030101010101" pitchFamily="2" charset="-122"/>
                <a:ea typeface="宋体" panose="02010600030101010101" pitchFamily="2" charset="-122"/>
              </a:rPr>
              <a:t>的</a:t>
            </a:r>
            <a:r>
              <a:rPr lang="en-US" altLang="zh-CN" sz="1050" dirty="0" smtClean="0">
                <a:solidFill>
                  <a:srgbClr val="FF0000"/>
                </a:solidFill>
                <a:latin typeface="宋体" panose="02010600030101010101" pitchFamily="2" charset="-122"/>
                <a:ea typeface="宋体" panose="02010600030101010101" pitchFamily="2" charset="-122"/>
              </a:rPr>
              <a:t>method</a:t>
            </a:r>
            <a:r>
              <a:rPr lang="zh-CN" altLang="en-US" sz="1050" dirty="0" smtClean="0">
                <a:solidFill>
                  <a:srgbClr val="FF0000"/>
                </a:solidFill>
                <a:latin typeface="宋体" panose="02010600030101010101" pitchFamily="2" charset="-122"/>
                <a:ea typeface="宋体" panose="02010600030101010101" pitchFamily="2" charset="-122"/>
              </a:rPr>
              <a:t>属性</a:t>
            </a:r>
            <a:endParaRPr lang="zh-CN" altLang="en-US" sz="1050" dirty="0" smtClean="0">
              <a:solidFill>
                <a:srgbClr val="FF0000"/>
              </a:solidFill>
              <a:latin typeface="宋体" panose="02010600030101010101" pitchFamily="2" charset="-122"/>
              <a:ea typeface="宋体" panose="02010600030101010101" pitchFamily="2" charset="-122"/>
            </a:endParaRPr>
          </a:p>
        </p:txBody>
      </p:sp>
      <p:sp>
        <p:nvSpPr>
          <p:cNvPr id="8" name="文本框 7"/>
          <p:cNvSpPr txBox="1"/>
          <p:nvPr/>
        </p:nvSpPr>
        <p:spPr>
          <a:xfrm>
            <a:off x="401690" y="2756392"/>
            <a:ext cx="4762842" cy="272575"/>
          </a:xfrm>
          <a:prstGeom prst="rect">
            <a:avLst/>
          </a:prstGeom>
          <a:noFill/>
        </p:spPr>
        <p:txBody>
          <a:bodyPr wrap="none" rtlCol="0">
            <a:spAutoFit/>
          </a:bodyPr>
          <a:lstStyle/>
          <a:p>
            <a:pPr>
              <a:lnSpc>
                <a:spcPct val="130000"/>
              </a:lnSpc>
            </a:pPr>
            <a:r>
              <a:rPr lang="en-US" altLang="zh-CN" sz="1050" dirty="0" smtClean="0">
                <a:solidFill>
                  <a:srgbClr val="FF0000"/>
                </a:solidFill>
                <a:latin typeface="宋体" panose="02010600030101010101" pitchFamily="2" charset="-122"/>
                <a:ea typeface="宋体" panose="02010600030101010101" pitchFamily="2" charset="-122"/>
              </a:rPr>
              <a:t>//</a:t>
            </a:r>
            <a:r>
              <a:rPr lang="zh-CN" altLang="en-US" sz="1050" dirty="0">
                <a:solidFill>
                  <a:srgbClr val="FF0000"/>
                </a:solidFill>
                <a:latin typeface="宋体" panose="02010600030101010101" pitchFamily="2" charset="-122"/>
                <a:ea typeface="宋体" panose="02010600030101010101" pitchFamily="2" charset="-122"/>
              </a:rPr>
              <a:t>根据执行上下文参数，命名空间，名称等创建用户自定义</a:t>
            </a:r>
            <a:r>
              <a:rPr lang="en-US" altLang="zh-CN" sz="1050" dirty="0">
                <a:solidFill>
                  <a:srgbClr val="FF0000"/>
                </a:solidFill>
                <a:latin typeface="宋体" panose="02010600030101010101" pitchFamily="2" charset="-122"/>
                <a:ea typeface="宋体" panose="02010600030101010101" pitchFamily="2" charset="-122"/>
              </a:rPr>
              <a:t>Action</a:t>
            </a:r>
            <a:r>
              <a:rPr lang="zh-CN" altLang="en-US" sz="1050" dirty="0">
                <a:solidFill>
                  <a:srgbClr val="FF0000"/>
                </a:solidFill>
                <a:latin typeface="宋体" panose="02010600030101010101" pitchFamily="2" charset="-122"/>
                <a:ea typeface="宋体" panose="02010600030101010101" pitchFamily="2" charset="-122"/>
              </a:rPr>
              <a:t>的代理对象</a:t>
            </a:r>
            <a:endParaRPr lang="zh-CN" altLang="en-US" sz="1050" dirty="0" smtClean="0">
              <a:solidFill>
                <a:srgbClr val="FF0000"/>
              </a:solidFill>
              <a:latin typeface="宋体" panose="02010600030101010101" pitchFamily="2" charset="-122"/>
              <a:ea typeface="宋体" panose="02010600030101010101" pitchFamily="2" charset="-122"/>
            </a:endParaRPr>
          </a:p>
        </p:txBody>
      </p:sp>
      <p:sp>
        <p:nvSpPr>
          <p:cNvPr id="9" name="文本框 8"/>
          <p:cNvSpPr txBox="1"/>
          <p:nvPr/>
        </p:nvSpPr>
        <p:spPr>
          <a:xfrm>
            <a:off x="401690" y="3777708"/>
            <a:ext cx="2204450" cy="302390"/>
          </a:xfrm>
          <a:prstGeom prst="rect">
            <a:avLst/>
          </a:prstGeom>
          <a:noFill/>
        </p:spPr>
        <p:txBody>
          <a:bodyPr wrap="none" rtlCol="0">
            <a:spAutoFit/>
          </a:bodyPr>
          <a:lstStyle/>
          <a:p>
            <a:pPr>
              <a:lnSpc>
                <a:spcPct val="130000"/>
              </a:lnSpc>
            </a:pPr>
            <a:r>
              <a:rPr lang="en-US" altLang="zh-CN" sz="1050" dirty="0" smtClean="0">
                <a:solidFill>
                  <a:srgbClr val="FF0000"/>
                </a:solidFill>
                <a:latin typeface="宋体" panose="02010600030101010101" pitchFamily="2" charset="-122"/>
                <a:ea typeface="宋体" panose="02010600030101010101" pitchFamily="2" charset="-122"/>
              </a:rPr>
              <a:t>//</a:t>
            </a:r>
            <a:r>
              <a:rPr lang="zh-CN" altLang="en-US" sz="1050" dirty="0">
                <a:solidFill>
                  <a:srgbClr val="FF0000"/>
                </a:solidFill>
                <a:latin typeface="宋体" panose="02010600030101010101" pitchFamily="2" charset="-122"/>
                <a:ea typeface="宋体" panose="02010600030101010101" pitchFamily="2" charset="-122"/>
              </a:rPr>
              <a:t>执行</a:t>
            </a:r>
            <a:r>
              <a:rPr lang="en-US" altLang="zh-CN" sz="1050" dirty="0">
                <a:solidFill>
                  <a:srgbClr val="FF0000"/>
                </a:solidFill>
                <a:latin typeface="宋体" panose="02010600030101010101" pitchFamily="2" charset="-122"/>
                <a:ea typeface="宋体" panose="02010600030101010101" pitchFamily="2" charset="-122"/>
              </a:rPr>
              <a:t>execute</a:t>
            </a:r>
            <a:r>
              <a:rPr lang="zh-CN" altLang="en-US" sz="1050" dirty="0">
                <a:solidFill>
                  <a:srgbClr val="FF0000"/>
                </a:solidFill>
                <a:latin typeface="宋体" panose="02010600030101010101" pitchFamily="2" charset="-122"/>
                <a:ea typeface="宋体" panose="02010600030101010101" pitchFamily="2" charset="-122"/>
              </a:rPr>
              <a:t>方法，并转向结果 </a:t>
            </a:r>
            <a:endParaRPr lang="zh-CN" altLang="en-US" sz="1050" dirty="0" smtClean="0">
              <a:solidFill>
                <a:srgbClr val="FF0000"/>
              </a:solidFill>
              <a:latin typeface="宋体" panose="02010600030101010101" pitchFamily="2" charset="-122"/>
              <a:ea typeface="宋体" panose="02010600030101010101" pitchFamily="2" charset="-122"/>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防重复提交实现案例</a:t>
            </a:r>
            <a:endParaRPr lang="zh-CN" altLang="en-US" dirty="0"/>
          </a:p>
        </p:txBody>
      </p:sp>
      <p:sp>
        <p:nvSpPr>
          <p:cNvPr id="3" name="内容占位符 2"/>
          <p:cNvSpPr>
            <a:spLocks noGrp="1"/>
          </p:cNvSpPr>
          <p:nvPr>
            <p:ph idx="1"/>
          </p:nvPr>
        </p:nvSpPr>
        <p:spPr/>
        <p:txBody>
          <a:bodyPr/>
          <a:lstStyle/>
          <a:p>
            <a:r>
              <a:rPr lang="en-US" altLang="zh-CN" dirty="0"/>
              <a:t>FormServlet</a:t>
            </a:r>
            <a:r>
              <a:rPr lang="zh-CN" altLang="en-US" dirty="0"/>
              <a:t>（</a:t>
            </a:r>
            <a:r>
              <a:rPr lang="en-US" altLang="zh-CN" sz="1400" dirty="0"/>
              <a:t>Post</a:t>
            </a:r>
            <a:r>
              <a:rPr lang="zh-CN" altLang="en-US" sz="1400" dirty="0"/>
              <a:t>方法：校验令牌，处理业务</a:t>
            </a:r>
            <a:r>
              <a:rPr lang="zh-CN" altLang="en-US" dirty="0"/>
              <a:t>）</a:t>
            </a:r>
            <a:endParaRPr lang="en-US" altLang="zh-CN" dirty="0"/>
          </a:p>
          <a:p>
            <a:endParaRPr lang="zh-CN" altLang="en-US" dirty="0"/>
          </a:p>
          <a:p>
            <a:endParaRPr lang="zh-CN" altLang="en-US" dirty="0"/>
          </a:p>
        </p:txBody>
      </p:sp>
      <p:pic>
        <p:nvPicPr>
          <p:cNvPr id="4" name="图片 3"/>
          <p:cNvPicPr>
            <a:picLocks noChangeAspect="1"/>
          </p:cNvPicPr>
          <p:nvPr/>
        </p:nvPicPr>
        <p:blipFill>
          <a:blip r:embed="rId1"/>
          <a:stretch>
            <a:fillRect/>
          </a:stretch>
        </p:blipFill>
        <p:spPr>
          <a:xfrm>
            <a:off x="1075456" y="1310278"/>
            <a:ext cx="6218024" cy="2697577"/>
          </a:xfrm>
          <a:prstGeom prst="rect">
            <a:avLst/>
          </a:prstGeom>
        </p:spPr>
      </p:pic>
      <p:pic>
        <p:nvPicPr>
          <p:cNvPr id="5" name="图片 4"/>
          <p:cNvPicPr>
            <a:picLocks noChangeAspect="1"/>
          </p:cNvPicPr>
          <p:nvPr/>
        </p:nvPicPr>
        <p:blipFill>
          <a:blip r:embed="rId2"/>
          <a:stretch>
            <a:fillRect/>
          </a:stretch>
        </p:blipFill>
        <p:spPr>
          <a:xfrm>
            <a:off x="1075456" y="4033130"/>
            <a:ext cx="6218024" cy="2817788"/>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Struts2</a:t>
            </a:r>
            <a:r>
              <a:rPr lang="zh-CN" altLang="en-US" dirty="0" smtClean="0"/>
              <a:t>中的防表单提交</a:t>
            </a:r>
            <a:endParaRPr lang="zh-CN" altLang="en-US"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Struts2</a:t>
            </a:r>
            <a:r>
              <a:rPr lang="zh-CN" altLang="en-US" dirty="0" smtClean="0"/>
              <a:t>解决方案</a:t>
            </a:r>
            <a:endParaRPr lang="zh-CN" altLang="en-US" dirty="0"/>
          </a:p>
        </p:txBody>
      </p:sp>
      <p:sp>
        <p:nvSpPr>
          <p:cNvPr id="3" name="内容占位符 2"/>
          <p:cNvSpPr>
            <a:spLocks noGrp="1"/>
          </p:cNvSpPr>
          <p:nvPr>
            <p:ph idx="1"/>
          </p:nvPr>
        </p:nvSpPr>
        <p:spPr/>
        <p:txBody>
          <a:bodyPr>
            <a:normAutofit/>
          </a:bodyPr>
          <a:lstStyle/>
          <a:p>
            <a:r>
              <a:rPr lang="zh-CN" altLang="en-US" dirty="0"/>
              <a:t>使用</a:t>
            </a:r>
            <a:r>
              <a:rPr lang="en-US" altLang="zh-CN" dirty="0">
                <a:latin typeface="宋体" panose="02010600030101010101" pitchFamily="2" charset="-122"/>
                <a:ea typeface="宋体" panose="02010600030101010101" pitchFamily="2" charset="-122"/>
              </a:rPr>
              <a:t>struts2</a:t>
            </a:r>
            <a:r>
              <a:rPr lang="zh-CN" altLang="en-US" dirty="0"/>
              <a:t>中的</a:t>
            </a:r>
            <a:r>
              <a:rPr lang="en-US" altLang="zh-CN" dirty="0">
                <a:latin typeface="宋体" panose="02010600030101010101" pitchFamily="2" charset="-122"/>
                <a:ea typeface="宋体" panose="02010600030101010101" pitchFamily="2" charset="-122"/>
              </a:rPr>
              <a:t>token</a:t>
            </a:r>
            <a:r>
              <a:rPr lang="zh-CN" altLang="en-US" dirty="0"/>
              <a:t>拦截器或者</a:t>
            </a:r>
            <a:r>
              <a:rPr lang="en-US" altLang="zh-CN" dirty="0">
                <a:latin typeface="宋体" panose="02010600030101010101" pitchFamily="2" charset="-122"/>
                <a:ea typeface="宋体" panose="02010600030101010101" pitchFamily="2" charset="-122"/>
              </a:rPr>
              <a:t>tokenSession</a:t>
            </a:r>
            <a:r>
              <a:rPr lang="zh-CN" altLang="en-US" dirty="0"/>
              <a:t>拦截</a:t>
            </a:r>
            <a:r>
              <a:rPr lang="zh-CN" altLang="en-US" dirty="0" smtClean="0"/>
              <a:t>器</a:t>
            </a:r>
            <a:endParaRPr lang="en-US" altLang="zh-CN" dirty="0" smtClean="0"/>
          </a:p>
          <a:p>
            <a:pPr lvl="1"/>
            <a:r>
              <a:rPr lang="zh-CN" altLang="en-US" sz="1600" dirty="0"/>
              <a:t>第一步：在表单中加入</a:t>
            </a:r>
            <a:r>
              <a:rPr lang="en-US" altLang="zh-CN" sz="1600" dirty="0"/>
              <a:t>&lt;s:token </a:t>
            </a:r>
            <a:r>
              <a:rPr lang="en-US" altLang="zh-CN" sz="1600" dirty="0" smtClean="0"/>
              <a:t>/&gt;</a:t>
            </a:r>
            <a:endParaRPr lang="en-US" altLang="zh-CN" sz="1600" dirty="0" smtClean="0"/>
          </a:p>
          <a:p>
            <a:pPr lvl="1" algn="l"/>
            <a:r>
              <a:rPr lang="en-US" altLang="zh-CN" sz="1600" dirty="0" smtClean="0">
                <a:solidFill>
                  <a:srgbClr val="008080"/>
                </a:solidFill>
                <a:latin typeface="Courier New" panose="02070309020205020404" pitchFamily="49" charset="0"/>
              </a:rPr>
              <a:t>  &lt;</a:t>
            </a:r>
            <a:r>
              <a:rPr lang="en-US" altLang="zh-CN" sz="1600" dirty="0">
                <a:solidFill>
                  <a:srgbClr val="3F7F7F"/>
                </a:solidFill>
                <a:latin typeface="Courier New" panose="02070309020205020404" pitchFamily="49" charset="0"/>
              </a:rPr>
              <a:t>s:form </a:t>
            </a:r>
            <a:r>
              <a:rPr lang="en-US" altLang="zh-CN" sz="1600" dirty="0">
                <a:solidFill>
                  <a:srgbClr val="7F007F"/>
                </a:solidFill>
                <a:latin typeface="Courier New" panose="02070309020205020404" pitchFamily="49" charset="0"/>
              </a:rPr>
              <a:t>action</a:t>
            </a:r>
            <a:r>
              <a:rPr lang="en-US" altLang="zh-CN" sz="1600" dirty="0" smtClean="0">
                <a:solidFill>
                  <a:srgbClr val="000000"/>
                </a:solidFill>
                <a:latin typeface="Courier New" panose="02070309020205020404" pitchFamily="49" charset="0"/>
              </a:rPr>
              <a:t>=</a:t>
            </a:r>
            <a:r>
              <a:rPr lang="en-US" altLang="zh-CN" sz="1600" i="1" dirty="0" smtClean="0">
                <a:solidFill>
                  <a:srgbClr val="2A00FF"/>
                </a:solidFill>
                <a:latin typeface="Courier New" panose="02070309020205020404" pitchFamily="49" charset="0"/>
              </a:rPr>
              <a:t>“hello" </a:t>
            </a:r>
            <a:r>
              <a:rPr lang="en-US" altLang="zh-CN" sz="1600" i="1" dirty="0">
                <a:solidFill>
                  <a:srgbClr val="7F007F"/>
                </a:solidFill>
                <a:latin typeface="Courier New" panose="02070309020205020404" pitchFamily="49" charset="0"/>
              </a:rPr>
              <a:t>method</a:t>
            </a:r>
            <a:r>
              <a:rPr lang="en-US" altLang="zh-CN" sz="1600" i="1" dirty="0">
                <a:solidFill>
                  <a:srgbClr val="000000"/>
                </a:solidFill>
                <a:latin typeface="Courier New" panose="02070309020205020404" pitchFamily="49" charset="0"/>
              </a:rPr>
              <a:t>=</a:t>
            </a:r>
            <a:r>
              <a:rPr lang="en-US" altLang="zh-CN" sz="1600" i="1" dirty="0">
                <a:solidFill>
                  <a:srgbClr val="2A00FF"/>
                </a:solidFill>
                <a:latin typeface="Courier New" panose="02070309020205020404" pitchFamily="49" charset="0"/>
              </a:rPr>
              <a:t>"post" </a:t>
            </a:r>
            <a:r>
              <a:rPr lang="en-US" altLang="zh-CN" sz="1600" i="1" dirty="0">
                <a:solidFill>
                  <a:srgbClr val="7F007F"/>
                </a:solidFill>
                <a:latin typeface="Courier New" panose="02070309020205020404" pitchFamily="49" charset="0"/>
              </a:rPr>
              <a:t>namespace</a:t>
            </a:r>
            <a:r>
              <a:rPr lang="en-US" altLang="zh-CN" sz="1600" i="1" dirty="0">
                <a:solidFill>
                  <a:srgbClr val="000000"/>
                </a:solidFill>
                <a:latin typeface="Courier New" panose="02070309020205020404" pitchFamily="49" charset="0"/>
              </a:rPr>
              <a:t>=</a:t>
            </a:r>
            <a:r>
              <a:rPr lang="en-US" altLang="zh-CN" sz="1600" i="1" dirty="0">
                <a:solidFill>
                  <a:srgbClr val="2A00FF"/>
                </a:solidFill>
                <a:latin typeface="Courier New" panose="02070309020205020404" pitchFamily="49" charset="0"/>
              </a:rPr>
              <a:t>"/test"</a:t>
            </a:r>
            <a:r>
              <a:rPr lang="en-US" altLang="zh-CN" sz="1600" i="1" dirty="0">
                <a:solidFill>
                  <a:srgbClr val="008080"/>
                </a:solidFill>
                <a:latin typeface="Courier New" panose="02070309020205020404" pitchFamily="49" charset="0"/>
              </a:rPr>
              <a:t>&gt;</a:t>
            </a:r>
            <a:endParaRPr lang="en-US" altLang="zh-CN" sz="1600" i="1" dirty="0">
              <a:solidFill>
                <a:srgbClr val="008080"/>
              </a:solidFill>
              <a:latin typeface="Courier New" panose="02070309020205020404" pitchFamily="49" charset="0"/>
            </a:endParaRPr>
          </a:p>
          <a:p>
            <a:pPr lvl="2"/>
            <a:r>
              <a:rPr lang="en-US" altLang="zh-CN" sz="1400" dirty="0">
                <a:solidFill>
                  <a:srgbClr val="008080"/>
                </a:solidFill>
                <a:latin typeface="Courier New" panose="02070309020205020404" pitchFamily="49" charset="0"/>
              </a:rPr>
              <a:t>&lt;</a:t>
            </a:r>
            <a:r>
              <a:rPr lang="en-US" altLang="zh-CN" sz="1400" dirty="0">
                <a:solidFill>
                  <a:srgbClr val="3F7F7F"/>
                </a:solidFill>
                <a:latin typeface="Courier New" panose="02070309020205020404" pitchFamily="49" charset="0"/>
              </a:rPr>
              <a:t>s:textfield </a:t>
            </a:r>
            <a:r>
              <a:rPr lang="en-US" altLang="zh-CN" sz="1400" dirty="0">
                <a:solidFill>
                  <a:srgbClr val="7F007F"/>
                </a:solidFill>
                <a:latin typeface="Courier New" panose="02070309020205020404" pitchFamily="49" charset="0"/>
              </a:rPr>
              <a:t>name</a:t>
            </a:r>
            <a:r>
              <a:rPr lang="en-US" altLang="zh-CN" sz="1400" dirty="0">
                <a:solidFill>
                  <a:srgbClr val="000000"/>
                </a:solidFill>
                <a:latin typeface="Courier New" panose="02070309020205020404" pitchFamily="49" charset="0"/>
              </a:rPr>
              <a:t>=</a:t>
            </a:r>
            <a:r>
              <a:rPr lang="en-US" altLang="zh-CN" sz="1400" i="1" dirty="0">
                <a:solidFill>
                  <a:srgbClr val="2A00FF"/>
                </a:solidFill>
                <a:latin typeface="Courier New" panose="02070309020205020404" pitchFamily="49" charset="0"/>
              </a:rPr>
              <a:t>"person.name" </a:t>
            </a:r>
            <a:r>
              <a:rPr lang="en-US" altLang="zh-CN" sz="1400" i="1" dirty="0">
                <a:solidFill>
                  <a:srgbClr val="008080"/>
                </a:solidFill>
                <a:latin typeface="Courier New" panose="02070309020205020404" pitchFamily="49" charset="0"/>
              </a:rPr>
              <a:t>/&gt;</a:t>
            </a:r>
            <a:endParaRPr lang="en-US" altLang="zh-CN" sz="1400" i="1" dirty="0">
              <a:solidFill>
                <a:srgbClr val="008080"/>
              </a:solidFill>
              <a:latin typeface="Courier New" panose="02070309020205020404" pitchFamily="49" charset="0"/>
            </a:endParaRPr>
          </a:p>
          <a:p>
            <a:pPr lvl="2"/>
            <a:r>
              <a:rPr lang="en-US" altLang="zh-CN" sz="1400" dirty="0">
                <a:solidFill>
                  <a:srgbClr val="008080"/>
                </a:solidFill>
                <a:latin typeface="Courier New" panose="02070309020205020404" pitchFamily="49" charset="0"/>
              </a:rPr>
              <a:t>&lt;</a:t>
            </a:r>
            <a:r>
              <a:rPr lang="en-US" altLang="zh-CN" sz="1400" u="sng" dirty="0">
                <a:solidFill>
                  <a:srgbClr val="000000"/>
                </a:solidFill>
                <a:latin typeface="Courier New" panose="02070309020205020404" pitchFamily="49" charset="0"/>
              </a:rPr>
              <a:t>s:token </a:t>
            </a:r>
            <a:r>
              <a:rPr lang="en-US" altLang="zh-CN" sz="1400" u="sng" dirty="0">
                <a:solidFill>
                  <a:srgbClr val="008080"/>
                </a:solidFill>
                <a:latin typeface="Courier New" panose="02070309020205020404" pitchFamily="49" charset="0"/>
              </a:rPr>
              <a:t>/&gt;</a:t>
            </a:r>
            <a:endParaRPr lang="en-US" altLang="zh-CN" sz="1400" u="sng" dirty="0">
              <a:solidFill>
                <a:srgbClr val="008080"/>
              </a:solidFill>
              <a:latin typeface="Courier New" panose="02070309020205020404" pitchFamily="49" charset="0"/>
            </a:endParaRPr>
          </a:p>
          <a:p>
            <a:pPr lvl="2"/>
            <a:r>
              <a:rPr lang="en-US" altLang="zh-CN" sz="1400" dirty="0">
                <a:solidFill>
                  <a:srgbClr val="008080"/>
                </a:solidFill>
                <a:latin typeface="Courier New" panose="02070309020205020404" pitchFamily="49" charset="0"/>
              </a:rPr>
              <a:t>&lt;</a:t>
            </a:r>
            <a:r>
              <a:rPr lang="en-US" altLang="zh-CN" sz="1400" dirty="0">
                <a:solidFill>
                  <a:srgbClr val="3F7F7F"/>
                </a:solidFill>
                <a:latin typeface="Courier New" panose="02070309020205020404" pitchFamily="49" charset="0"/>
              </a:rPr>
              <a:t>s:submit </a:t>
            </a:r>
            <a:r>
              <a:rPr lang="en-US" altLang="zh-CN" sz="1400" dirty="0">
                <a:solidFill>
                  <a:srgbClr val="008080"/>
                </a:solidFill>
                <a:latin typeface="Courier New" panose="02070309020205020404" pitchFamily="49" charset="0"/>
              </a:rPr>
              <a:t>/&gt;</a:t>
            </a:r>
            <a:endParaRPr lang="en-US" altLang="zh-CN" sz="1400" dirty="0">
              <a:solidFill>
                <a:srgbClr val="008080"/>
              </a:solidFill>
              <a:latin typeface="Courier New" panose="02070309020205020404" pitchFamily="49" charset="0"/>
            </a:endParaRPr>
          </a:p>
          <a:p>
            <a:pPr lvl="1" algn="l"/>
            <a:r>
              <a:rPr lang="en-US" altLang="zh-CN" sz="1600" dirty="0" smtClean="0">
                <a:solidFill>
                  <a:srgbClr val="008080"/>
                </a:solidFill>
                <a:latin typeface="Courier New" panose="02070309020205020404" pitchFamily="49" charset="0"/>
              </a:rPr>
              <a:t>  &lt;/</a:t>
            </a:r>
            <a:r>
              <a:rPr lang="en-US" altLang="zh-CN" sz="1600" dirty="0">
                <a:solidFill>
                  <a:srgbClr val="3F7F7F"/>
                </a:solidFill>
                <a:latin typeface="Courier New" panose="02070309020205020404" pitchFamily="49" charset="0"/>
              </a:rPr>
              <a:t>s:form</a:t>
            </a:r>
            <a:r>
              <a:rPr lang="en-US" altLang="zh-CN" sz="1600" dirty="0" smtClean="0">
                <a:solidFill>
                  <a:srgbClr val="008080"/>
                </a:solidFill>
                <a:latin typeface="Courier New" panose="02070309020205020404" pitchFamily="49" charset="0"/>
              </a:rPr>
              <a:t>&gt;</a:t>
            </a:r>
            <a:endParaRPr lang="en-US" altLang="zh-CN" sz="1600" dirty="0" smtClean="0">
              <a:solidFill>
                <a:srgbClr val="008080"/>
              </a:solidFill>
              <a:latin typeface="Courier New" panose="02070309020205020404" pitchFamily="49" charset="0"/>
            </a:endParaRPr>
          </a:p>
          <a:p>
            <a:pPr lvl="1" algn="l"/>
            <a:r>
              <a:rPr lang="zh-CN" altLang="en-US" sz="1600" dirty="0"/>
              <a:t> 第二步：在</a:t>
            </a:r>
            <a:r>
              <a:rPr lang="en-US" altLang="zh-CN" sz="1600" dirty="0"/>
              <a:t>struts.xml</a:t>
            </a:r>
            <a:r>
              <a:rPr lang="zh-CN" altLang="en-US" sz="1600" dirty="0"/>
              <a:t>配置文件中相应的</a:t>
            </a:r>
            <a:r>
              <a:rPr lang="en-US" altLang="zh-CN" sz="1600" dirty="0"/>
              <a:t>action</a:t>
            </a:r>
            <a:r>
              <a:rPr lang="zh-CN" altLang="en-US" sz="1600" dirty="0"/>
              <a:t>上</a:t>
            </a:r>
            <a:r>
              <a:rPr lang="zh-CN" altLang="en-US" sz="1600" dirty="0" smtClean="0"/>
              <a:t>配置</a:t>
            </a:r>
            <a:r>
              <a:rPr lang="en-US" altLang="zh-CN" sz="1600" dirty="0" smtClean="0"/>
              <a:t>tokenSession</a:t>
            </a:r>
            <a:r>
              <a:rPr lang="zh-CN" altLang="en-US" sz="1600" dirty="0"/>
              <a:t>拦截器。此</a:t>
            </a:r>
            <a:r>
              <a:rPr lang="zh-CN" altLang="en-US" sz="1600" dirty="0">
                <a:solidFill>
                  <a:srgbClr val="3333FF"/>
                </a:solidFill>
              </a:rPr>
              <a:t>拦截器只能用在有</a:t>
            </a:r>
            <a:r>
              <a:rPr lang="en-US" altLang="zh-CN" sz="1600" dirty="0">
                <a:solidFill>
                  <a:srgbClr val="3333FF"/>
                </a:solidFill>
              </a:rPr>
              <a:t>form</a:t>
            </a:r>
            <a:r>
              <a:rPr lang="zh-CN" altLang="en-US" sz="1600" dirty="0">
                <a:solidFill>
                  <a:srgbClr val="3333FF"/>
                </a:solidFill>
              </a:rPr>
              <a:t>的提交</a:t>
            </a:r>
            <a:r>
              <a:rPr lang="zh-CN" altLang="en-US" sz="1600" dirty="0" smtClean="0">
                <a:solidFill>
                  <a:srgbClr val="3333FF"/>
                </a:solidFill>
              </a:rPr>
              <a:t>请求上</a:t>
            </a:r>
            <a:endParaRPr lang="en-US" altLang="zh-CN" sz="1600" dirty="0" smtClean="0">
              <a:solidFill>
                <a:srgbClr val="3333FF"/>
              </a:solidFill>
            </a:endParaRPr>
          </a:p>
          <a:p>
            <a:pPr lvl="1" algn="l"/>
            <a:r>
              <a:rPr lang="en-US" altLang="zh-CN" sz="1500" dirty="0">
                <a:solidFill>
                  <a:srgbClr val="008080"/>
                </a:solidFill>
                <a:latin typeface="Courier New" panose="02070309020205020404" pitchFamily="49" charset="0"/>
              </a:rPr>
              <a:t>&lt;</a:t>
            </a:r>
            <a:r>
              <a:rPr lang="en-US" altLang="zh-CN" sz="1500" dirty="0">
                <a:solidFill>
                  <a:srgbClr val="3F7F7F"/>
                </a:solidFill>
                <a:latin typeface="Courier New" panose="02070309020205020404" pitchFamily="49" charset="0"/>
              </a:rPr>
              <a:t>action </a:t>
            </a:r>
            <a:r>
              <a:rPr lang="en-US" altLang="zh-CN" sz="1500" dirty="0">
                <a:solidFill>
                  <a:srgbClr val="7F007F"/>
                </a:solidFill>
                <a:latin typeface="Courier New" panose="02070309020205020404" pitchFamily="49" charset="0"/>
              </a:rPr>
              <a:t>name</a:t>
            </a:r>
            <a:r>
              <a:rPr lang="en-US" altLang="zh-CN" sz="1500" dirty="0">
                <a:solidFill>
                  <a:srgbClr val="000000"/>
                </a:solidFill>
                <a:latin typeface="Courier New" panose="02070309020205020404" pitchFamily="49" charset="0"/>
              </a:rPr>
              <a:t>=</a:t>
            </a:r>
            <a:r>
              <a:rPr lang="en-US" altLang="zh-CN" sz="1500" i="1" dirty="0">
                <a:solidFill>
                  <a:srgbClr val="2A00FF"/>
                </a:solidFill>
                <a:latin typeface="Courier New" panose="02070309020205020404" pitchFamily="49" charset="0"/>
              </a:rPr>
              <a:t>"hello" </a:t>
            </a:r>
            <a:r>
              <a:rPr lang="en-US" altLang="zh-CN" sz="1500" i="1" dirty="0">
                <a:solidFill>
                  <a:srgbClr val="7F007F"/>
                </a:solidFill>
                <a:latin typeface="Courier New" panose="02070309020205020404" pitchFamily="49" charset="0"/>
              </a:rPr>
              <a:t>class</a:t>
            </a:r>
            <a:r>
              <a:rPr lang="en-US" altLang="zh-CN" sz="1500" i="1" dirty="0">
                <a:solidFill>
                  <a:srgbClr val="000000"/>
                </a:solidFill>
                <a:latin typeface="Courier New" panose="02070309020205020404" pitchFamily="49" charset="0"/>
              </a:rPr>
              <a:t>=</a:t>
            </a:r>
            <a:r>
              <a:rPr lang="en-US" altLang="zh-CN" sz="1500" i="1" dirty="0">
                <a:solidFill>
                  <a:srgbClr val="2A00FF"/>
                </a:solidFill>
                <a:latin typeface="Courier New" panose="02070309020205020404" pitchFamily="49" charset="0"/>
              </a:rPr>
              <a:t>"com.zz.action.HelloAction" </a:t>
            </a:r>
            <a:r>
              <a:rPr lang="en-US" altLang="zh-CN" sz="1500" i="1" dirty="0">
                <a:solidFill>
                  <a:srgbClr val="7F007F"/>
                </a:solidFill>
                <a:latin typeface="Courier New" panose="02070309020205020404" pitchFamily="49" charset="0"/>
              </a:rPr>
              <a:t>method</a:t>
            </a:r>
            <a:r>
              <a:rPr lang="en-US" altLang="zh-CN" sz="1500" i="1" dirty="0">
                <a:solidFill>
                  <a:srgbClr val="000000"/>
                </a:solidFill>
                <a:latin typeface="Courier New" panose="02070309020205020404" pitchFamily="49" charset="0"/>
              </a:rPr>
              <a:t>=</a:t>
            </a:r>
            <a:r>
              <a:rPr lang="en-US" altLang="zh-CN" sz="1500" i="1" dirty="0">
                <a:solidFill>
                  <a:srgbClr val="2A00FF"/>
                </a:solidFill>
                <a:latin typeface="Courier New" panose="02070309020205020404" pitchFamily="49" charset="0"/>
              </a:rPr>
              <a:t>"{1}"</a:t>
            </a:r>
            <a:r>
              <a:rPr lang="en-US" altLang="zh-CN" sz="1500" i="1" dirty="0">
                <a:solidFill>
                  <a:srgbClr val="008080"/>
                </a:solidFill>
                <a:latin typeface="Courier New" panose="02070309020205020404" pitchFamily="49" charset="0"/>
              </a:rPr>
              <a:t>&gt;</a:t>
            </a:r>
            <a:endParaRPr lang="en-US" altLang="zh-CN" sz="1500" i="1" dirty="0">
              <a:solidFill>
                <a:srgbClr val="008080"/>
              </a:solidFill>
              <a:latin typeface="Courier New" panose="02070309020205020404" pitchFamily="49" charset="0"/>
            </a:endParaRPr>
          </a:p>
          <a:p>
            <a:pPr lvl="2"/>
            <a:r>
              <a:rPr lang="en-US" altLang="zh-CN" sz="1400" dirty="0">
                <a:solidFill>
                  <a:srgbClr val="008080"/>
                </a:solidFill>
                <a:latin typeface="Courier New" panose="02070309020205020404" pitchFamily="49" charset="0"/>
              </a:rPr>
              <a:t>&lt;</a:t>
            </a:r>
            <a:r>
              <a:rPr lang="en-US" altLang="zh-CN" sz="1400" dirty="0">
                <a:solidFill>
                  <a:srgbClr val="3F7F7F"/>
                </a:solidFill>
                <a:latin typeface="Courier New" panose="02070309020205020404" pitchFamily="49" charset="0"/>
              </a:rPr>
              <a:t>interceptor-ref </a:t>
            </a:r>
            <a:r>
              <a:rPr lang="en-US" altLang="zh-CN" sz="1400" dirty="0">
                <a:solidFill>
                  <a:srgbClr val="7F007F"/>
                </a:solidFill>
                <a:latin typeface="Courier New" panose="02070309020205020404" pitchFamily="49" charset="0"/>
              </a:rPr>
              <a:t>name</a:t>
            </a:r>
            <a:r>
              <a:rPr lang="en-US" altLang="zh-CN" sz="1400" dirty="0">
                <a:solidFill>
                  <a:srgbClr val="000000"/>
                </a:solidFill>
                <a:latin typeface="Courier New" panose="02070309020205020404" pitchFamily="49" charset="0"/>
              </a:rPr>
              <a:t>=</a:t>
            </a:r>
            <a:r>
              <a:rPr lang="en-US" altLang="zh-CN" sz="1400" i="1" dirty="0">
                <a:solidFill>
                  <a:srgbClr val="2A00FF"/>
                </a:solidFill>
                <a:latin typeface="Courier New" panose="02070309020205020404" pitchFamily="49" charset="0"/>
              </a:rPr>
              <a:t>"defaultStack" </a:t>
            </a:r>
            <a:r>
              <a:rPr lang="en-US" altLang="zh-CN" sz="1400" i="1" dirty="0">
                <a:solidFill>
                  <a:srgbClr val="008080"/>
                </a:solidFill>
                <a:latin typeface="Courier New" panose="02070309020205020404" pitchFamily="49" charset="0"/>
              </a:rPr>
              <a:t>/&gt;</a:t>
            </a:r>
            <a:endParaRPr lang="en-US" altLang="zh-CN" sz="1400" i="1" dirty="0">
              <a:solidFill>
                <a:srgbClr val="008080"/>
              </a:solidFill>
              <a:latin typeface="Courier New" panose="02070309020205020404" pitchFamily="49" charset="0"/>
            </a:endParaRPr>
          </a:p>
          <a:p>
            <a:pPr lvl="2"/>
            <a:r>
              <a:rPr lang="en-US" altLang="zh-CN" sz="1400" dirty="0">
                <a:solidFill>
                  <a:srgbClr val="008080"/>
                </a:solidFill>
                <a:latin typeface="Courier New" panose="02070309020205020404" pitchFamily="49" charset="0"/>
              </a:rPr>
              <a:t>&lt;</a:t>
            </a:r>
            <a:r>
              <a:rPr lang="en-US" altLang="zh-CN" sz="1400" dirty="0">
                <a:solidFill>
                  <a:srgbClr val="3F7F7F"/>
                </a:solidFill>
                <a:latin typeface="Courier New" panose="02070309020205020404" pitchFamily="49" charset="0"/>
              </a:rPr>
              <a:t>interceptor-ref </a:t>
            </a:r>
            <a:r>
              <a:rPr lang="en-US" altLang="zh-CN" sz="1400" dirty="0">
                <a:solidFill>
                  <a:srgbClr val="7F007F"/>
                </a:solidFill>
                <a:latin typeface="Courier New" panose="02070309020205020404" pitchFamily="49" charset="0"/>
              </a:rPr>
              <a:t>name</a:t>
            </a:r>
            <a:r>
              <a:rPr lang="en-US" altLang="zh-CN" sz="1400" dirty="0">
                <a:solidFill>
                  <a:srgbClr val="000000"/>
                </a:solidFill>
                <a:latin typeface="Courier New" panose="02070309020205020404" pitchFamily="49" charset="0"/>
              </a:rPr>
              <a:t>=</a:t>
            </a:r>
            <a:r>
              <a:rPr lang="en-US" altLang="zh-CN" sz="1400" i="1" dirty="0">
                <a:solidFill>
                  <a:srgbClr val="2A00FF"/>
                </a:solidFill>
                <a:latin typeface="Courier New" panose="02070309020205020404" pitchFamily="49" charset="0"/>
              </a:rPr>
              <a:t>"token" </a:t>
            </a:r>
            <a:r>
              <a:rPr lang="en-US" altLang="zh-CN" sz="1400" i="1" dirty="0">
                <a:solidFill>
                  <a:srgbClr val="008080"/>
                </a:solidFill>
                <a:latin typeface="Courier New" panose="02070309020205020404" pitchFamily="49" charset="0"/>
              </a:rPr>
              <a:t>/&gt;</a:t>
            </a:r>
            <a:endParaRPr lang="en-US" altLang="zh-CN" sz="1400" i="1" dirty="0">
              <a:solidFill>
                <a:srgbClr val="008080"/>
              </a:solidFill>
              <a:latin typeface="Courier New" panose="02070309020205020404" pitchFamily="49" charset="0"/>
            </a:endParaRPr>
          </a:p>
          <a:p>
            <a:pPr lvl="2"/>
            <a:r>
              <a:rPr lang="en-US" altLang="zh-CN" sz="1400" dirty="0">
                <a:solidFill>
                  <a:srgbClr val="008080"/>
                </a:solidFill>
                <a:latin typeface="Courier New" panose="02070309020205020404" pitchFamily="49" charset="0"/>
              </a:rPr>
              <a:t>&lt;</a:t>
            </a:r>
            <a:r>
              <a:rPr lang="en-US" altLang="zh-CN" sz="1400" dirty="0">
                <a:solidFill>
                  <a:srgbClr val="3F7F7F"/>
                </a:solidFill>
                <a:latin typeface="Courier New" panose="02070309020205020404" pitchFamily="49" charset="0"/>
              </a:rPr>
              <a:t>result </a:t>
            </a:r>
            <a:r>
              <a:rPr lang="en-US" altLang="zh-CN" sz="1400" dirty="0">
                <a:solidFill>
                  <a:srgbClr val="7F007F"/>
                </a:solidFill>
                <a:latin typeface="Courier New" panose="02070309020205020404" pitchFamily="49" charset="0"/>
              </a:rPr>
              <a:t>name</a:t>
            </a:r>
            <a:r>
              <a:rPr lang="en-US" altLang="zh-CN" sz="1400" dirty="0">
                <a:solidFill>
                  <a:srgbClr val="000000"/>
                </a:solidFill>
                <a:latin typeface="Courier New" panose="02070309020205020404" pitchFamily="49" charset="0"/>
              </a:rPr>
              <a:t>=</a:t>
            </a:r>
            <a:r>
              <a:rPr lang="en-US" altLang="zh-CN" sz="1400" i="1" dirty="0">
                <a:solidFill>
                  <a:srgbClr val="2A00FF"/>
                </a:solidFill>
                <a:latin typeface="Courier New" panose="02070309020205020404" pitchFamily="49" charset="0"/>
              </a:rPr>
              <a:t>"invalid.token"</a:t>
            </a:r>
            <a:r>
              <a:rPr lang="en-US" altLang="zh-CN" sz="1400" i="1" dirty="0">
                <a:solidFill>
                  <a:srgbClr val="008080"/>
                </a:solidFill>
                <a:latin typeface="Courier New" panose="02070309020205020404" pitchFamily="49" charset="0"/>
              </a:rPr>
              <a:t>&gt;</a:t>
            </a:r>
            <a:r>
              <a:rPr lang="en-US" altLang="zh-CN" sz="1400" i="1" dirty="0">
                <a:solidFill>
                  <a:srgbClr val="000000"/>
                </a:solidFill>
                <a:latin typeface="Courier New" panose="02070309020205020404" pitchFamily="49" charset="0"/>
              </a:rPr>
              <a:t>/WEB-INF/page/message.jsp</a:t>
            </a:r>
            <a:r>
              <a:rPr lang="en-US" altLang="zh-CN" sz="1400" i="1" dirty="0">
                <a:solidFill>
                  <a:srgbClr val="008080"/>
                </a:solidFill>
                <a:latin typeface="Courier New" panose="02070309020205020404" pitchFamily="49" charset="0"/>
              </a:rPr>
              <a:t>&lt;/</a:t>
            </a:r>
            <a:r>
              <a:rPr lang="en-US" altLang="zh-CN" sz="1400" i="1" dirty="0">
                <a:solidFill>
                  <a:srgbClr val="3F7F7F"/>
                </a:solidFill>
                <a:latin typeface="Courier New" panose="02070309020205020404" pitchFamily="49" charset="0"/>
              </a:rPr>
              <a:t>result</a:t>
            </a:r>
            <a:r>
              <a:rPr lang="en-US" altLang="zh-CN" sz="1400" i="1" dirty="0">
                <a:solidFill>
                  <a:srgbClr val="008080"/>
                </a:solidFill>
                <a:latin typeface="Courier New" panose="02070309020205020404" pitchFamily="49" charset="0"/>
              </a:rPr>
              <a:t>&gt;</a:t>
            </a:r>
            <a:endParaRPr lang="en-US" altLang="zh-CN" sz="1400" i="1" dirty="0">
              <a:solidFill>
                <a:srgbClr val="008080"/>
              </a:solidFill>
              <a:latin typeface="Courier New" panose="02070309020205020404" pitchFamily="49" charset="0"/>
            </a:endParaRPr>
          </a:p>
          <a:p>
            <a:pPr lvl="2"/>
            <a:r>
              <a:rPr lang="en-US" altLang="zh-CN" sz="1400" dirty="0">
                <a:solidFill>
                  <a:srgbClr val="008080"/>
                </a:solidFill>
                <a:latin typeface="Courier New" panose="02070309020205020404" pitchFamily="49" charset="0"/>
              </a:rPr>
              <a:t>&lt;</a:t>
            </a:r>
            <a:r>
              <a:rPr lang="en-US" altLang="zh-CN" sz="1400" dirty="0">
                <a:solidFill>
                  <a:srgbClr val="3F7F7F"/>
                </a:solidFill>
                <a:latin typeface="Courier New" panose="02070309020205020404" pitchFamily="49" charset="0"/>
              </a:rPr>
              <a:t>result</a:t>
            </a:r>
            <a:r>
              <a:rPr lang="en-US" altLang="zh-CN" sz="1400" dirty="0">
                <a:solidFill>
                  <a:srgbClr val="008080"/>
                </a:solidFill>
                <a:latin typeface="Courier New" panose="02070309020205020404" pitchFamily="49" charset="0"/>
              </a:rPr>
              <a:t>&gt;</a:t>
            </a:r>
            <a:r>
              <a:rPr lang="en-US" altLang="zh-CN" sz="1400" dirty="0">
                <a:solidFill>
                  <a:srgbClr val="000000"/>
                </a:solidFill>
                <a:latin typeface="Courier New" panose="02070309020205020404" pitchFamily="49" charset="0"/>
              </a:rPr>
              <a:t>/WEB-INF/page/result.jsp</a:t>
            </a:r>
            <a:r>
              <a:rPr lang="en-US" altLang="zh-CN" sz="1400" dirty="0">
                <a:solidFill>
                  <a:srgbClr val="008080"/>
                </a:solidFill>
                <a:latin typeface="Courier New" panose="02070309020205020404" pitchFamily="49" charset="0"/>
              </a:rPr>
              <a:t>&lt;/</a:t>
            </a:r>
            <a:r>
              <a:rPr lang="en-US" altLang="zh-CN" sz="1400" dirty="0">
                <a:solidFill>
                  <a:srgbClr val="3F7F7F"/>
                </a:solidFill>
                <a:latin typeface="Courier New" panose="02070309020205020404" pitchFamily="49" charset="0"/>
              </a:rPr>
              <a:t>result</a:t>
            </a:r>
            <a:r>
              <a:rPr lang="en-US" altLang="zh-CN" sz="1400" dirty="0">
                <a:solidFill>
                  <a:srgbClr val="008080"/>
                </a:solidFill>
                <a:latin typeface="Courier New" panose="02070309020205020404" pitchFamily="49" charset="0"/>
              </a:rPr>
              <a:t>&gt;</a:t>
            </a:r>
            <a:endParaRPr lang="en-US" altLang="zh-CN" sz="1400" dirty="0">
              <a:solidFill>
                <a:srgbClr val="008080"/>
              </a:solidFill>
              <a:latin typeface="Courier New" panose="02070309020205020404" pitchFamily="49" charset="0"/>
            </a:endParaRPr>
          </a:p>
          <a:p>
            <a:pPr lvl="1" algn="l"/>
            <a:r>
              <a:rPr lang="en-US" altLang="zh-CN" sz="1500" dirty="0">
                <a:solidFill>
                  <a:srgbClr val="008080"/>
                </a:solidFill>
                <a:latin typeface="Courier New" panose="02070309020205020404" pitchFamily="49" charset="0"/>
              </a:rPr>
              <a:t>&lt;/</a:t>
            </a:r>
            <a:r>
              <a:rPr lang="en-US" altLang="zh-CN" sz="1500" dirty="0">
                <a:solidFill>
                  <a:srgbClr val="3F7F7F"/>
                </a:solidFill>
                <a:latin typeface="Courier New" panose="02070309020205020404" pitchFamily="49" charset="0"/>
              </a:rPr>
              <a:t>action</a:t>
            </a:r>
            <a:r>
              <a:rPr lang="en-US" altLang="zh-CN" sz="1500" dirty="0">
                <a:solidFill>
                  <a:srgbClr val="008080"/>
                </a:solidFill>
                <a:latin typeface="Courier New" panose="02070309020205020404" pitchFamily="49" charset="0"/>
              </a:rPr>
              <a:t>&gt;</a:t>
            </a:r>
            <a:endParaRPr lang="zh-CN" altLang="en-US"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struts2</a:t>
            </a:r>
            <a:r>
              <a:rPr lang="zh-CN" altLang="en-US" dirty="0"/>
              <a:t>处理防止重复提交</a:t>
            </a:r>
            <a:endParaRPr lang="zh-CN" altLang="en-US" dirty="0"/>
          </a:p>
        </p:txBody>
      </p:sp>
      <p:sp>
        <p:nvSpPr>
          <p:cNvPr id="3" name="内容占位符 2"/>
          <p:cNvSpPr>
            <a:spLocks noGrp="1"/>
          </p:cNvSpPr>
          <p:nvPr>
            <p:ph idx="1"/>
          </p:nvPr>
        </p:nvSpPr>
        <p:spPr/>
        <p:txBody>
          <a:bodyPr/>
          <a:lstStyle/>
          <a:p>
            <a:r>
              <a:rPr lang="zh-CN" altLang="en-US" dirty="0" smtClean="0"/>
              <a:t>为包下的所有</a:t>
            </a:r>
            <a:r>
              <a:rPr lang="en-US" altLang="zh-CN" dirty="0" smtClean="0"/>
              <a:t>Action</a:t>
            </a:r>
            <a:r>
              <a:rPr lang="zh-CN" altLang="en-US" dirty="0" smtClean="0"/>
              <a:t>设置</a:t>
            </a:r>
            <a:endParaRPr lang="zh-CN" altLang="en-US" dirty="0"/>
          </a:p>
        </p:txBody>
      </p:sp>
      <p:pic>
        <p:nvPicPr>
          <p:cNvPr id="4" name="图片 3"/>
          <p:cNvPicPr>
            <a:picLocks noChangeAspect="1"/>
          </p:cNvPicPr>
          <p:nvPr/>
        </p:nvPicPr>
        <p:blipFill>
          <a:blip r:embed="rId1"/>
          <a:stretch>
            <a:fillRect/>
          </a:stretch>
        </p:blipFill>
        <p:spPr>
          <a:xfrm>
            <a:off x="1281951" y="2069190"/>
            <a:ext cx="6580096" cy="2719619"/>
          </a:xfrm>
          <a:prstGeom prst="rect">
            <a:avLst/>
          </a:prstGeom>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Struts2</a:t>
            </a:r>
            <a:r>
              <a:rPr lang="zh-CN" altLang="en-US" dirty="0" smtClean="0"/>
              <a:t>面试题</a:t>
            </a:r>
            <a:endParaRPr lang="zh-CN" altLang="en-US" dirty="0"/>
          </a:p>
        </p:txBody>
      </p:sp>
      <p:sp>
        <p:nvSpPr>
          <p:cNvPr id="3" name="内容占位符 2"/>
          <p:cNvSpPr>
            <a:spLocks noGrp="1"/>
          </p:cNvSpPr>
          <p:nvPr>
            <p:ph idx="1"/>
          </p:nvPr>
        </p:nvSpPr>
        <p:spPr/>
        <p:txBody>
          <a:bodyPr/>
          <a:lstStyle/>
          <a:p>
            <a:pPr lvl="1"/>
            <a:r>
              <a:rPr lang="en-US" altLang="zh-CN" dirty="0">
                <a:hlinkClick r:id="rId1"/>
              </a:rPr>
              <a:t>http://</a:t>
            </a:r>
            <a:r>
              <a:rPr lang="en-US" altLang="zh-CN" dirty="0" smtClean="0">
                <a:hlinkClick r:id="rId1"/>
              </a:rPr>
              <a:t>www.360doc.com/content/13/0916/21/1967709_315019076.shtml</a:t>
            </a:r>
            <a:endParaRPr lang="en-US" altLang="zh-CN" dirty="0" smtClean="0"/>
          </a:p>
          <a:p>
            <a:pPr lvl="1"/>
            <a:r>
              <a:rPr lang="en-US" altLang="zh-CN" dirty="0"/>
              <a:t>struts2</a:t>
            </a:r>
            <a:r>
              <a:rPr lang="zh-CN" altLang="en-US" dirty="0"/>
              <a:t>工作</a:t>
            </a:r>
            <a:r>
              <a:rPr lang="zh-CN" altLang="en-US" dirty="0" smtClean="0"/>
              <a:t>流程？</a:t>
            </a:r>
            <a:endParaRPr lang="en-US" altLang="zh-CN" dirty="0" smtClean="0"/>
          </a:p>
          <a:p>
            <a:pPr lvl="1"/>
            <a:r>
              <a:rPr lang="zh-CN" altLang="en-US" dirty="0"/>
              <a:t>拦截器和过滤器的</a:t>
            </a:r>
            <a:r>
              <a:rPr lang="zh-CN" altLang="en-US" dirty="0" smtClean="0"/>
              <a:t>区别？</a:t>
            </a:r>
            <a:endParaRPr lang="en-US" altLang="zh-CN" dirty="0" smtClean="0"/>
          </a:p>
          <a:p>
            <a:pPr lvl="1"/>
            <a:r>
              <a:rPr lang="en-US" altLang="zh-CN" dirty="0" smtClean="0"/>
              <a:t>Struts1</a:t>
            </a:r>
            <a:r>
              <a:rPr lang="zh-CN" altLang="en-US" dirty="0" smtClean="0"/>
              <a:t>于</a:t>
            </a:r>
            <a:r>
              <a:rPr lang="en-US" altLang="zh-CN" dirty="0"/>
              <a:t>Struts2</a:t>
            </a:r>
            <a:r>
              <a:rPr lang="zh-CN" altLang="en-US" dirty="0" smtClean="0"/>
              <a:t>的比较？</a:t>
            </a:r>
            <a:endParaRPr lang="en-US" altLang="zh-CN" dirty="0" smtClean="0"/>
          </a:p>
          <a:p>
            <a:pPr lvl="1"/>
            <a:r>
              <a:rPr lang="en-US" altLang="zh-CN" dirty="0"/>
              <a:t>Struts2</a:t>
            </a:r>
            <a:r>
              <a:rPr lang="zh-CN" altLang="en-US" dirty="0" smtClean="0"/>
              <a:t>有</a:t>
            </a:r>
            <a:r>
              <a:rPr lang="zh-CN" altLang="en-US" dirty="0"/>
              <a:t>哪些优点</a:t>
            </a:r>
            <a:r>
              <a:rPr lang="zh-CN" altLang="en-US" dirty="0" smtClean="0"/>
              <a:t>？</a:t>
            </a:r>
            <a:endParaRPr lang="en-US" altLang="zh-CN" dirty="0" smtClean="0"/>
          </a:p>
          <a:p>
            <a:pPr lvl="1"/>
            <a:r>
              <a:rPr lang="en-US" altLang="zh-CN" dirty="0"/>
              <a:t>Struts2</a:t>
            </a:r>
            <a:r>
              <a:rPr lang="zh-CN" altLang="en-US" dirty="0" smtClean="0"/>
              <a:t>是</a:t>
            </a:r>
            <a:r>
              <a:rPr lang="zh-CN" altLang="en-US" dirty="0"/>
              <a:t>如何启动的？</a:t>
            </a:r>
            <a:endParaRPr lang="zh-CN" altLang="en-US" dirty="0"/>
          </a:p>
          <a:p>
            <a:pPr lvl="1"/>
            <a:r>
              <a:rPr lang="en-US" altLang="zh-CN" dirty="0"/>
              <a:t>Struts2</a:t>
            </a:r>
            <a:r>
              <a:rPr lang="zh-CN" altLang="en-US" dirty="0" smtClean="0"/>
              <a:t>框架</a:t>
            </a:r>
            <a:r>
              <a:rPr lang="zh-CN" altLang="en-US" dirty="0"/>
              <a:t>的核心控制器是什么？它有什么作用</a:t>
            </a:r>
            <a:r>
              <a:rPr lang="zh-CN" altLang="en-US" dirty="0" smtClean="0"/>
              <a:t>？</a:t>
            </a:r>
            <a:endParaRPr lang="en-US" altLang="zh-CN" dirty="0" smtClean="0"/>
          </a:p>
          <a:p>
            <a:pPr lvl="1"/>
            <a:r>
              <a:rPr lang="en-US" altLang="zh-CN" dirty="0"/>
              <a:t>Struts2</a:t>
            </a:r>
            <a:r>
              <a:rPr lang="zh-CN" altLang="en-US" dirty="0" smtClean="0"/>
              <a:t>配置文件</a:t>
            </a:r>
            <a:r>
              <a:rPr lang="zh-CN" altLang="en-US" dirty="0"/>
              <a:t>的加载顺序</a:t>
            </a:r>
            <a:r>
              <a:rPr lang="zh-CN" altLang="en-US" dirty="0" smtClean="0"/>
              <a:t>？</a:t>
            </a:r>
            <a:endParaRPr lang="en-US" altLang="zh-CN" dirty="0" smtClean="0"/>
          </a:p>
          <a:p>
            <a:pPr lvl="1"/>
            <a:r>
              <a:rPr lang="en-US" altLang="zh-CN" dirty="0"/>
              <a:t>Struts2</a:t>
            </a:r>
            <a:r>
              <a:rPr lang="zh-CN" altLang="en-US" dirty="0" smtClean="0"/>
              <a:t>常量</a:t>
            </a:r>
            <a:r>
              <a:rPr lang="zh-CN" altLang="en-US" dirty="0"/>
              <a:t>的修改方式</a:t>
            </a:r>
            <a:r>
              <a:rPr lang="zh-CN" altLang="en-US" dirty="0" smtClean="0"/>
              <a:t>？</a:t>
            </a:r>
            <a:endParaRPr lang="en-US" altLang="zh-CN" dirty="0" smtClean="0"/>
          </a:p>
          <a:p>
            <a:pPr lvl="1"/>
            <a:r>
              <a:rPr lang="en-US" altLang="zh-CN" dirty="0"/>
              <a:t>Struts2</a:t>
            </a:r>
            <a:r>
              <a:rPr lang="zh-CN" altLang="en-US" dirty="0" smtClean="0"/>
              <a:t>如何访问</a:t>
            </a:r>
            <a:r>
              <a:rPr lang="en-US" altLang="zh-CN" dirty="0" smtClean="0"/>
              <a:t>ServletAPI</a:t>
            </a:r>
            <a:r>
              <a:rPr lang="zh-CN" altLang="en-US" dirty="0" smtClean="0"/>
              <a:t>？</a:t>
            </a:r>
            <a:endParaRPr lang="en-US" altLang="zh-CN" dirty="0" smtClean="0"/>
          </a:p>
          <a:p>
            <a:pPr lvl="1"/>
            <a:r>
              <a:rPr lang="zh-CN" altLang="en-US" dirty="0"/>
              <a:t>请你</a:t>
            </a:r>
            <a:r>
              <a:rPr lang="zh-CN" altLang="en-US" dirty="0" smtClean="0"/>
              <a:t>写出</a:t>
            </a:r>
            <a:r>
              <a:rPr lang="en-US" altLang="zh-CN"/>
              <a:t>Struts2</a:t>
            </a:r>
            <a:r>
              <a:rPr lang="zh-CN" altLang="en-US" smtClean="0"/>
              <a:t>中</a:t>
            </a:r>
            <a:r>
              <a:rPr lang="zh-CN" altLang="en-US" dirty="0"/>
              <a:t>至少</a:t>
            </a:r>
            <a:r>
              <a:rPr lang="en-US" altLang="zh-CN" dirty="0"/>
              <a:t>5</a:t>
            </a:r>
            <a:r>
              <a:rPr lang="zh-CN" altLang="en-US" dirty="0"/>
              <a:t>个的默认拦截器</a:t>
            </a:r>
            <a:r>
              <a:rPr lang="zh-CN" altLang="en-US" dirty="0" smtClean="0"/>
              <a:t>？</a:t>
            </a:r>
            <a:endParaRPr lang="en-US" altLang="zh-CN" dirty="0" smtClean="0"/>
          </a:p>
          <a:p>
            <a:pPr lvl="1"/>
            <a:r>
              <a:rPr lang="zh-CN" altLang="en-US" dirty="0"/>
              <a:t>值栈</a:t>
            </a:r>
            <a:r>
              <a:rPr lang="en-US" altLang="zh-CN" dirty="0"/>
              <a:t>ValueStack</a:t>
            </a:r>
            <a:r>
              <a:rPr lang="zh-CN" altLang="en-US" dirty="0"/>
              <a:t>的原理与生命周期？</a:t>
            </a:r>
            <a:endParaRPr lang="zh-CN" altLang="en-US"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Struts2</a:t>
            </a:r>
            <a:r>
              <a:rPr lang="zh-CN" altLang="en-US" dirty="0"/>
              <a:t>面试题</a:t>
            </a:r>
            <a:endParaRPr lang="zh-CN" altLang="en-US" dirty="0"/>
          </a:p>
        </p:txBody>
      </p:sp>
      <p:sp>
        <p:nvSpPr>
          <p:cNvPr id="3" name="内容占位符 2"/>
          <p:cNvSpPr>
            <a:spLocks noGrp="1"/>
          </p:cNvSpPr>
          <p:nvPr>
            <p:ph idx="1"/>
          </p:nvPr>
        </p:nvSpPr>
        <p:spPr/>
        <p:txBody>
          <a:bodyPr/>
          <a:lstStyle/>
          <a:p>
            <a:pPr lvl="1"/>
            <a:r>
              <a:rPr lang="en-US" altLang="zh-CN" dirty="0"/>
              <a:t>ActionContext</a:t>
            </a:r>
            <a:r>
              <a:rPr lang="zh-CN" altLang="en-US" dirty="0"/>
              <a:t>、</a:t>
            </a:r>
            <a:r>
              <a:rPr lang="en-US" altLang="zh-CN" dirty="0"/>
              <a:t>ServletContext</a:t>
            </a:r>
            <a:r>
              <a:rPr lang="zh-CN" altLang="en-US" dirty="0"/>
              <a:t>、</a:t>
            </a:r>
            <a:r>
              <a:rPr lang="en-US" altLang="zh-CN" dirty="0"/>
              <a:t>pageContext</a:t>
            </a:r>
            <a:r>
              <a:rPr lang="zh-CN" altLang="en-US" dirty="0"/>
              <a:t>的区别？ </a:t>
            </a:r>
            <a:endParaRPr lang="en-US" altLang="zh-CN" dirty="0" smtClean="0"/>
          </a:p>
          <a:p>
            <a:pPr lvl="1"/>
            <a:r>
              <a:rPr lang="en-US" altLang="zh-CN" dirty="0"/>
              <a:t>result</a:t>
            </a:r>
            <a:r>
              <a:rPr lang="zh-CN" altLang="en-US" dirty="0"/>
              <a:t>的</a:t>
            </a:r>
            <a:r>
              <a:rPr lang="en-US" altLang="zh-CN" dirty="0"/>
              <a:t>type</a:t>
            </a:r>
            <a:r>
              <a:rPr lang="zh-CN" altLang="en-US" dirty="0"/>
              <a:t>属性中有哪几种结果</a:t>
            </a:r>
            <a:r>
              <a:rPr lang="zh-CN" altLang="en-US" dirty="0" smtClean="0"/>
              <a:t>类型</a:t>
            </a:r>
            <a:endParaRPr lang="en-US" altLang="zh-CN" dirty="0" smtClean="0"/>
          </a:p>
          <a:p>
            <a:pPr lvl="1"/>
            <a:r>
              <a:rPr lang="zh-CN" altLang="en-US" dirty="0"/>
              <a:t>拦截器的生命周期与</a:t>
            </a:r>
            <a:r>
              <a:rPr lang="zh-CN" altLang="en-US" dirty="0" smtClean="0"/>
              <a:t>工作过程</a:t>
            </a:r>
            <a:endParaRPr lang="en-US" altLang="zh-CN" dirty="0" smtClean="0"/>
          </a:p>
          <a:p>
            <a:pPr lvl="1"/>
            <a:r>
              <a:rPr lang="en-US" altLang="zh-CN" dirty="0"/>
              <a:t>Struts2</a:t>
            </a:r>
            <a:r>
              <a:rPr lang="zh-CN" altLang="en-US" dirty="0" smtClean="0"/>
              <a:t>如何</a:t>
            </a:r>
            <a:r>
              <a:rPr lang="zh-CN" altLang="en-US" dirty="0"/>
              <a:t>完成</a:t>
            </a:r>
            <a:r>
              <a:rPr lang="zh-CN" altLang="en-US" dirty="0" smtClean="0"/>
              <a:t>文件的</a:t>
            </a:r>
            <a:r>
              <a:rPr lang="zh-CN" altLang="en-US" dirty="0"/>
              <a:t>上</a:t>
            </a:r>
            <a:r>
              <a:rPr lang="zh-CN" altLang="en-US" dirty="0" smtClean="0"/>
              <a:t>传</a:t>
            </a:r>
            <a:endParaRPr lang="en-US" altLang="zh-CN" dirty="0" smtClean="0"/>
          </a:p>
          <a:p>
            <a:pPr lvl="1"/>
            <a:r>
              <a:rPr lang="en-US" altLang="zh-CN" dirty="0" smtClean="0"/>
              <a:t>Struts2</a:t>
            </a:r>
            <a:r>
              <a:rPr lang="zh-CN" altLang="en-US" dirty="0" smtClean="0"/>
              <a:t>如何实现拦截器</a:t>
            </a:r>
            <a:endParaRPr lang="en-US" altLang="zh-CN" dirty="0" smtClean="0"/>
          </a:p>
          <a:p>
            <a:pPr lvl="1"/>
            <a:r>
              <a:rPr lang="en-US" altLang="zh-CN" dirty="0" smtClean="0"/>
              <a:t>……</a:t>
            </a:r>
            <a:endParaRPr lang="en-US" altLang="zh-CN" dirty="0" smtClean="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JFreechart-</a:t>
            </a:r>
            <a:r>
              <a:rPr lang="zh-CN" altLang="en-US" dirty="0" smtClean="0"/>
              <a:t>图表技术</a:t>
            </a:r>
            <a:endParaRPr lang="zh-CN" altLang="en-US" dirty="0"/>
          </a:p>
        </p:txBody>
      </p:sp>
      <p:sp>
        <p:nvSpPr>
          <p:cNvPr id="3" name="内容占位符 2"/>
          <p:cNvSpPr>
            <a:spLocks noGrp="1"/>
          </p:cNvSpPr>
          <p:nvPr>
            <p:ph idx="1"/>
          </p:nvPr>
        </p:nvSpPr>
        <p:spPr/>
        <p:txBody>
          <a:bodyPr/>
          <a:lstStyle/>
          <a:p>
            <a:pPr lvl="1"/>
            <a:r>
              <a:rPr lang="en-US" altLang="zh-CN" dirty="0"/>
              <a:t>JFreeChart</a:t>
            </a:r>
            <a:r>
              <a:rPr lang="zh-CN" altLang="en-US" dirty="0"/>
              <a:t>是</a:t>
            </a:r>
            <a:r>
              <a:rPr lang="en-US" altLang="zh-CN" dirty="0"/>
              <a:t>JAVA</a:t>
            </a:r>
            <a:r>
              <a:rPr lang="zh-CN" altLang="en-US" dirty="0"/>
              <a:t>平台上的一个开放的图表绘制类库</a:t>
            </a:r>
            <a:r>
              <a:rPr lang="zh-CN" altLang="en-US" dirty="0" smtClean="0"/>
              <a:t>。</a:t>
            </a:r>
            <a:endParaRPr lang="en-US" altLang="zh-CN" dirty="0" smtClean="0"/>
          </a:p>
          <a:p>
            <a:pPr lvl="1"/>
            <a:r>
              <a:rPr lang="en-US" altLang="zh-CN" dirty="0" smtClean="0"/>
              <a:t>    </a:t>
            </a:r>
            <a:r>
              <a:rPr lang="en-US" altLang="zh-CN" sz="1600" dirty="0" smtClean="0"/>
              <a:t>JFreeChart </a:t>
            </a:r>
            <a:r>
              <a:rPr lang="zh-CN" altLang="en-US" sz="1600" dirty="0"/>
              <a:t>可用于生成各式各样的统计图表，只要开发人员提供符合 </a:t>
            </a:r>
            <a:r>
              <a:rPr lang="en-US" altLang="zh-CN" sz="1600" dirty="0"/>
              <a:t>JFreeChart </a:t>
            </a:r>
            <a:r>
              <a:rPr lang="zh-CN" altLang="en-US" sz="1600" dirty="0"/>
              <a:t>所需格式的数据，</a:t>
            </a:r>
            <a:r>
              <a:rPr lang="en-US" altLang="zh-CN" sz="1600" dirty="0"/>
              <a:t>JFreeChart </a:t>
            </a:r>
            <a:r>
              <a:rPr lang="zh-CN" altLang="en-US" sz="1600" dirty="0"/>
              <a:t>即可自动生成相应的统计图表，这些统计图表既可以直接输出成图片文件，也可被导出成 </a:t>
            </a:r>
            <a:r>
              <a:rPr lang="en-US" altLang="zh-CN" sz="1600" dirty="0"/>
              <a:t>PDF </a:t>
            </a:r>
            <a:r>
              <a:rPr lang="zh-CN" altLang="en-US" sz="1600" dirty="0"/>
              <a:t>文档</a:t>
            </a:r>
            <a:r>
              <a:rPr lang="zh-CN" altLang="en-US" sz="1600" dirty="0" smtClean="0"/>
              <a:t>。</a:t>
            </a:r>
            <a:endParaRPr lang="en-US" altLang="zh-CN" sz="1600" dirty="0" smtClean="0"/>
          </a:p>
          <a:p>
            <a:pPr lvl="1"/>
            <a:r>
              <a:rPr lang="en-US" altLang="zh-CN" dirty="0"/>
              <a:t> </a:t>
            </a:r>
            <a:r>
              <a:rPr lang="en-US" altLang="zh-CN" dirty="0" smtClean="0"/>
              <a:t>   </a:t>
            </a:r>
            <a:r>
              <a:rPr lang="en-US" altLang="zh-CN" sz="1600" dirty="0" smtClean="0">
                <a:solidFill>
                  <a:srgbClr val="3333FF"/>
                </a:solidFill>
              </a:rPr>
              <a:t>JFreeChart</a:t>
            </a:r>
            <a:r>
              <a:rPr lang="zh-CN" altLang="en-US" sz="1600" dirty="0">
                <a:solidFill>
                  <a:srgbClr val="3333FF"/>
                </a:solidFill>
              </a:rPr>
              <a:t>可生成饼图（</a:t>
            </a:r>
            <a:r>
              <a:rPr lang="en-US" altLang="zh-CN" sz="1600" dirty="0">
                <a:solidFill>
                  <a:srgbClr val="3333FF"/>
                </a:solidFill>
              </a:rPr>
              <a:t>pie charts</a:t>
            </a:r>
            <a:r>
              <a:rPr lang="zh-CN" altLang="en-US" sz="1600" dirty="0">
                <a:solidFill>
                  <a:srgbClr val="3333FF"/>
                </a:solidFill>
              </a:rPr>
              <a:t>）、柱状图（</a:t>
            </a:r>
            <a:r>
              <a:rPr lang="en-US" altLang="zh-CN" sz="1600" dirty="0">
                <a:solidFill>
                  <a:srgbClr val="3333FF"/>
                </a:solidFill>
              </a:rPr>
              <a:t>bar charts</a:t>
            </a:r>
            <a:r>
              <a:rPr lang="zh-CN" altLang="en-US" sz="1600" dirty="0">
                <a:solidFill>
                  <a:srgbClr val="3333FF"/>
                </a:solidFill>
              </a:rPr>
              <a:t>）、散点图（</a:t>
            </a:r>
            <a:r>
              <a:rPr lang="en-US" altLang="zh-CN" sz="1600" dirty="0">
                <a:solidFill>
                  <a:srgbClr val="3333FF"/>
                </a:solidFill>
              </a:rPr>
              <a:t>scatter plots</a:t>
            </a:r>
            <a:r>
              <a:rPr lang="zh-CN" altLang="en-US" sz="1600" dirty="0">
                <a:solidFill>
                  <a:srgbClr val="3333FF"/>
                </a:solidFill>
              </a:rPr>
              <a:t>）、时序图（</a:t>
            </a:r>
            <a:r>
              <a:rPr lang="en-US" altLang="zh-CN" sz="1600" dirty="0">
                <a:solidFill>
                  <a:srgbClr val="3333FF"/>
                </a:solidFill>
              </a:rPr>
              <a:t>time series</a:t>
            </a:r>
            <a:r>
              <a:rPr lang="zh-CN" altLang="en-US" sz="1600" dirty="0">
                <a:solidFill>
                  <a:srgbClr val="3333FF"/>
                </a:solidFill>
              </a:rPr>
              <a:t>）、甘特图（</a:t>
            </a:r>
            <a:r>
              <a:rPr lang="en-US" altLang="zh-CN" sz="1600" dirty="0">
                <a:solidFill>
                  <a:srgbClr val="3333FF"/>
                </a:solidFill>
              </a:rPr>
              <a:t>Gantt charts</a:t>
            </a:r>
            <a:r>
              <a:rPr lang="zh-CN" altLang="en-US" sz="1600" dirty="0">
                <a:solidFill>
                  <a:srgbClr val="3333FF"/>
                </a:solidFill>
              </a:rPr>
              <a:t>）等等多种</a:t>
            </a:r>
            <a:r>
              <a:rPr lang="zh-CN" altLang="en-US" sz="1600" dirty="0" smtClean="0">
                <a:solidFill>
                  <a:srgbClr val="3333FF"/>
                </a:solidFill>
              </a:rPr>
              <a:t>图表。</a:t>
            </a:r>
            <a:endParaRPr lang="en-US" altLang="zh-CN" sz="1600" dirty="0" smtClean="0">
              <a:solidFill>
                <a:srgbClr val="3333FF"/>
              </a:solidFill>
            </a:endParaRPr>
          </a:p>
          <a:p>
            <a:pPr lvl="1"/>
            <a:r>
              <a:rPr lang="zh-CN" altLang="en-US" sz="1600" dirty="0" smtClean="0"/>
              <a:t>常见图表技术：</a:t>
            </a:r>
            <a:endParaRPr lang="en-US" altLang="zh-CN" sz="1600" dirty="0" smtClean="0"/>
          </a:p>
          <a:p>
            <a:pPr lvl="2"/>
            <a:r>
              <a:rPr lang="en-US" altLang="zh-CN" sz="1500" dirty="0">
                <a:solidFill>
                  <a:srgbClr val="3333FF"/>
                </a:solidFill>
              </a:rPr>
              <a:t>ECharts-Java </a:t>
            </a:r>
            <a:r>
              <a:rPr lang="en-US" altLang="zh-CN" sz="1500" dirty="0" smtClean="0">
                <a:solidFill>
                  <a:srgbClr val="3333FF"/>
                </a:solidFill>
              </a:rPr>
              <a:t>  - Java</a:t>
            </a:r>
            <a:r>
              <a:rPr lang="zh-CN" altLang="en-US" sz="1500" dirty="0">
                <a:solidFill>
                  <a:srgbClr val="3333FF"/>
                </a:solidFill>
              </a:rPr>
              <a:t>版</a:t>
            </a:r>
            <a:r>
              <a:rPr lang="en-US" altLang="zh-CN" sz="1500" dirty="0">
                <a:solidFill>
                  <a:srgbClr val="3333FF"/>
                </a:solidFill>
              </a:rPr>
              <a:t>ECharts</a:t>
            </a:r>
            <a:r>
              <a:rPr lang="zh-CN" altLang="en-US" sz="1500" dirty="0">
                <a:solidFill>
                  <a:srgbClr val="3333FF"/>
                </a:solidFill>
              </a:rPr>
              <a:t>图表</a:t>
            </a:r>
            <a:r>
              <a:rPr lang="zh-CN" altLang="en-US" sz="1500" dirty="0" smtClean="0">
                <a:solidFill>
                  <a:srgbClr val="3333FF"/>
                </a:solidFill>
              </a:rPr>
              <a:t>库</a:t>
            </a:r>
            <a:endParaRPr lang="en-US" altLang="zh-CN" sz="1500" dirty="0" smtClean="0">
              <a:solidFill>
                <a:srgbClr val="3333FF"/>
              </a:solidFill>
            </a:endParaRPr>
          </a:p>
          <a:p>
            <a:pPr lvl="2"/>
            <a:r>
              <a:rPr lang="en-US" altLang="zh-CN" sz="1500" dirty="0" smtClean="0">
                <a:solidFill>
                  <a:srgbClr val="3333FF"/>
                </a:solidFill>
              </a:rPr>
              <a:t>DynamicReports - Java</a:t>
            </a:r>
            <a:r>
              <a:rPr lang="zh-CN" altLang="en-US" sz="1500" dirty="0">
                <a:solidFill>
                  <a:srgbClr val="3333FF"/>
                </a:solidFill>
              </a:rPr>
              <a:t>快速报表</a:t>
            </a:r>
            <a:r>
              <a:rPr lang="zh-CN" altLang="en-US" sz="1500" dirty="0" smtClean="0">
                <a:solidFill>
                  <a:srgbClr val="3333FF"/>
                </a:solidFill>
              </a:rPr>
              <a:t>组件</a:t>
            </a:r>
            <a:endParaRPr lang="en-US" altLang="zh-CN" sz="1500" dirty="0" smtClean="0">
              <a:solidFill>
                <a:srgbClr val="3333FF"/>
              </a:solidFill>
            </a:endParaRPr>
          </a:p>
          <a:p>
            <a:pPr lvl="2"/>
            <a:r>
              <a:rPr lang="en-US" altLang="zh-CN" sz="1500" dirty="0" smtClean="0">
                <a:solidFill>
                  <a:srgbClr val="3333FF"/>
                </a:solidFill>
              </a:rPr>
              <a:t>jCharts        </a:t>
            </a:r>
            <a:r>
              <a:rPr lang="en-US" altLang="zh-CN" sz="1500" dirty="0">
                <a:solidFill>
                  <a:srgbClr val="3333FF"/>
                </a:solidFill>
              </a:rPr>
              <a:t>- Java</a:t>
            </a:r>
            <a:r>
              <a:rPr lang="zh-CN" altLang="en-US" sz="1500" dirty="0">
                <a:solidFill>
                  <a:srgbClr val="3333FF"/>
                </a:solidFill>
              </a:rPr>
              <a:t>图表类</a:t>
            </a:r>
            <a:r>
              <a:rPr lang="zh-CN" altLang="en-US" sz="1500" dirty="0" smtClean="0">
                <a:solidFill>
                  <a:srgbClr val="3333FF"/>
                </a:solidFill>
              </a:rPr>
              <a:t>库</a:t>
            </a:r>
            <a:endParaRPr lang="en-US" altLang="zh-CN" sz="1500" dirty="0" smtClean="0">
              <a:solidFill>
                <a:srgbClr val="3333FF"/>
              </a:solidFill>
            </a:endParaRPr>
          </a:p>
          <a:p>
            <a:pPr lvl="2"/>
            <a:r>
              <a:rPr lang="en-US" altLang="zh-CN" sz="1500" dirty="0" smtClean="0">
                <a:solidFill>
                  <a:srgbClr val="3333FF"/>
                </a:solidFill>
              </a:rPr>
              <a:t>JChartLib      - Java</a:t>
            </a:r>
            <a:r>
              <a:rPr lang="zh-CN" altLang="en-US" sz="1500" dirty="0">
                <a:solidFill>
                  <a:srgbClr val="3333FF"/>
                </a:solidFill>
              </a:rPr>
              <a:t>智能图表类</a:t>
            </a:r>
            <a:r>
              <a:rPr lang="zh-CN" altLang="en-US" sz="1500" dirty="0" smtClean="0">
                <a:solidFill>
                  <a:srgbClr val="3333FF"/>
                </a:solidFill>
              </a:rPr>
              <a:t>库</a:t>
            </a:r>
            <a:endParaRPr lang="en-US" altLang="zh-CN" sz="1500" dirty="0" smtClean="0">
              <a:solidFill>
                <a:srgbClr val="3333FF"/>
              </a:solidFill>
            </a:endParaRPr>
          </a:p>
          <a:p>
            <a:pPr lvl="2"/>
            <a:r>
              <a:rPr lang="en-US" altLang="zh-CN" sz="1500" dirty="0">
                <a:solidFill>
                  <a:srgbClr val="3333FF"/>
                </a:solidFill>
              </a:rPr>
              <a:t>FusionCharts </a:t>
            </a:r>
            <a:r>
              <a:rPr lang="en-US" altLang="zh-CN" sz="1500" dirty="0" smtClean="0">
                <a:solidFill>
                  <a:srgbClr val="3333FF"/>
                </a:solidFill>
              </a:rPr>
              <a:t>  -  </a:t>
            </a:r>
            <a:r>
              <a:rPr lang="en-US" altLang="zh-CN" sz="1500" dirty="0">
                <a:solidFill>
                  <a:srgbClr val="3333FF"/>
                </a:solidFill>
              </a:rPr>
              <a:t>Java</a:t>
            </a:r>
            <a:r>
              <a:rPr lang="zh-CN" altLang="en-US" sz="1500" dirty="0">
                <a:solidFill>
                  <a:srgbClr val="3333FF"/>
                </a:solidFill>
              </a:rPr>
              <a:t>智能图表类库</a:t>
            </a:r>
            <a:endParaRPr lang="en-US" altLang="zh-CN" sz="1500" dirty="0">
              <a:solidFill>
                <a:srgbClr val="3333FF"/>
              </a:solidFill>
            </a:endParaRPr>
          </a:p>
          <a:p>
            <a:pPr lvl="2"/>
            <a:endParaRPr lang="zh-CN" altLang="en-US" sz="1500" dirty="0">
              <a:solidFill>
                <a:srgbClr val="3333FF"/>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Struts2</a:t>
            </a:r>
            <a:r>
              <a:rPr lang="zh-CN" altLang="en-US" dirty="0" smtClean="0"/>
              <a:t>与</a:t>
            </a:r>
            <a:r>
              <a:rPr lang="en-US" altLang="zh-CN" dirty="0" smtClean="0"/>
              <a:t>JFreeChart</a:t>
            </a:r>
            <a:r>
              <a:rPr lang="zh-CN" altLang="en-US" dirty="0" smtClean="0"/>
              <a:t>整合</a:t>
            </a:r>
            <a:endParaRPr lang="zh-CN" altLang="en-US" dirty="0"/>
          </a:p>
        </p:txBody>
      </p:sp>
      <p:sp>
        <p:nvSpPr>
          <p:cNvPr id="3" name="内容占位符 2"/>
          <p:cNvSpPr>
            <a:spLocks noGrp="1"/>
          </p:cNvSpPr>
          <p:nvPr>
            <p:ph idx="1"/>
          </p:nvPr>
        </p:nvSpPr>
        <p:spPr/>
        <p:txBody>
          <a:bodyPr/>
          <a:lstStyle/>
          <a:p>
            <a:r>
              <a:rPr lang="zh-CN" altLang="en-US" dirty="0" smtClean="0"/>
              <a:t>环境设置：</a:t>
            </a:r>
            <a:endParaRPr lang="en-US" altLang="zh-CN" dirty="0" smtClean="0"/>
          </a:p>
          <a:p>
            <a:pPr marL="520700" lvl="1" indent="-342900">
              <a:buClr>
                <a:schemeClr val="tx1">
                  <a:lumMod val="50000"/>
                </a:schemeClr>
              </a:buClr>
              <a:buFont typeface="+mj-lt"/>
              <a:buAutoNum type="arabicPeriod"/>
            </a:pPr>
            <a:r>
              <a:rPr lang="en-US" altLang="zh-CN" sz="1600" dirty="0" smtClean="0">
                <a:solidFill>
                  <a:srgbClr val="3333FF"/>
                </a:solidFill>
              </a:rPr>
              <a:t>JFreeChart</a:t>
            </a:r>
            <a:r>
              <a:rPr lang="zh-CN" altLang="en-US" sz="1600" dirty="0" smtClean="0">
                <a:solidFill>
                  <a:srgbClr val="3333FF"/>
                </a:solidFill>
              </a:rPr>
              <a:t>开发包</a:t>
            </a:r>
            <a:endParaRPr lang="en-US" altLang="zh-CN" sz="1600" dirty="0" smtClean="0">
              <a:solidFill>
                <a:srgbClr val="3333FF"/>
              </a:solidFill>
            </a:endParaRPr>
          </a:p>
          <a:p>
            <a:pPr marL="520700" lvl="1" indent="-342900">
              <a:buClr>
                <a:schemeClr val="tx1">
                  <a:lumMod val="50000"/>
                </a:schemeClr>
              </a:buClr>
              <a:buFont typeface="+mj-lt"/>
              <a:buAutoNum type="arabicPeriod"/>
            </a:pPr>
            <a:r>
              <a:rPr lang="en-US" altLang="zh-CN" sz="1600" dirty="0">
                <a:solidFill>
                  <a:srgbClr val="3333FF"/>
                </a:solidFill>
              </a:rPr>
              <a:t>struts2-jfreechart-plugin-2.2.1.jar</a:t>
            </a:r>
            <a:endParaRPr lang="zh-CN" altLang="en-US" sz="1600" dirty="0">
              <a:solidFill>
                <a:srgbClr val="3333FF"/>
              </a:solidFill>
            </a:endParaRPr>
          </a:p>
        </p:txBody>
      </p:sp>
      <p:pic>
        <p:nvPicPr>
          <p:cNvPr id="4" name="图片 3"/>
          <p:cNvPicPr>
            <a:picLocks noChangeAspect="1"/>
          </p:cNvPicPr>
          <p:nvPr/>
        </p:nvPicPr>
        <p:blipFill>
          <a:blip r:embed="rId1"/>
          <a:stretch>
            <a:fillRect/>
          </a:stretch>
        </p:blipFill>
        <p:spPr>
          <a:xfrm>
            <a:off x="1614653" y="3572286"/>
            <a:ext cx="5485714" cy="3285714"/>
          </a:xfrm>
          <a:prstGeom prst="rect">
            <a:avLst/>
          </a:prstGeom>
          <a:ln>
            <a:solidFill>
              <a:schemeClr val="tx1">
                <a:lumMod val="50000"/>
              </a:schemeClr>
            </a:solidFill>
          </a:ln>
        </p:spPr>
      </p:pic>
      <p:pic>
        <p:nvPicPr>
          <p:cNvPr id="6" name="图片 5"/>
          <p:cNvPicPr>
            <a:picLocks noChangeAspect="1"/>
          </p:cNvPicPr>
          <p:nvPr/>
        </p:nvPicPr>
        <p:blipFill>
          <a:blip r:embed="rId2"/>
          <a:stretch>
            <a:fillRect/>
          </a:stretch>
        </p:blipFill>
        <p:spPr>
          <a:xfrm>
            <a:off x="1614653" y="2082372"/>
            <a:ext cx="5485714" cy="1440476"/>
          </a:xfrm>
          <a:prstGeom prst="rect">
            <a:avLst/>
          </a:prstGeom>
          <a:ln>
            <a:solidFill>
              <a:schemeClr val="tx1">
                <a:lumMod val="50000"/>
              </a:schemeClr>
            </a:solidFill>
          </a:ln>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jfreechart-default</a:t>
            </a:r>
            <a:endParaRPr lang="zh-CN" altLang="en-US" dirty="0"/>
          </a:p>
        </p:txBody>
      </p:sp>
      <p:sp>
        <p:nvSpPr>
          <p:cNvPr id="3" name="内容占位符 2"/>
          <p:cNvSpPr>
            <a:spLocks noGrp="1"/>
          </p:cNvSpPr>
          <p:nvPr>
            <p:ph idx="1"/>
          </p:nvPr>
        </p:nvSpPr>
        <p:spPr/>
        <p:txBody>
          <a:bodyPr>
            <a:normAutofit/>
          </a:bodyPr>
          <a:lstStyle/>
          <a:p>
            <a:r>
              <a:rPr lang="en-US" altLang="zh-CN" b="1" dirty="0" smtClean="0">
                <a:latin typeface="Courier New" panose="02070309020205020404" pitchFamily="49" charset="0"/>
                <a:cs typeface="Courier New" panose="02070309020205020404" pitchFamily="49" charset="0"/>
              </a:rPr>
              <a:t>struts-plugin.xml</a:t>
            </a:r>
            <a:endParaRPr lang="en-US" altLang="zh-CN" b="1" dirty="0" smtClean="0">
              <a:latin typeface="Courier New" panose="02070309020205020404" pitchFamily="49" charset="0"/>
              <a:cs typeface="Courier New" panose="02070309020205020404" pitchFamily="49" charset="0"/>
            </a:endParaRPr>
          </a:p>
          <a:p>
            <a:pPr marL="177800" lvl="1" indent="0" algn="l">
              <a:lnSpc>
                <a:spcPct val="100000"/>
              </a:lnSpc>
              <a:buNone/>
            </a:pPr>
            <a:r>
              <a:rPr lang="en-US" altLang="zh-CN" dirty="0">
                <a:solidFill>
                  <a:srgbClr val="008080"/>
                </a:solidFill>
                <a:latin typeface="Courier New" panose="02070309020205020404" pitchFamily="49" charset="0"/>
              </a:rPr>
              <a:t>&lt;</a:t>
            </a:r>
            <a:r>
              <a:rPr lang="en-US" altLang="zh-CN" dirty="0">
                <a:solidFill>
                  <a:srgbClr val="3F7F7F"/>
                </a:solidFill>
                <a:highlight>
                  <a:srgbClr val="D4D4D4"/>
                </a:highlight>
                <a:latin typeface="Courier New" panose="02070309020205020404" pitchFamily="49" charset="0"/>
              </a:rPr>
              <a:t>struts</a:t>
            </a:r>
            <a:r>
              <a:rPr lang="en-US" altLang="zh-CN" dirty="0">
                <a:solidFill>
                  <a:srgbClr val="008080"/>
                </a:solidFill>
                <a:highlight>
                  <a:srgbClr val="D4D4D4"/>
                </a:highlight>
                <a:latin typeface="Courier New" panose="02070309020205020404" pitchFamily="49" charset="0"/>
              </a:rPr>
              <a:t>&gt;</a:t>
            </a:r>
            <a:endParaRPr lang="en-US" altLang="zh-CN" dirty="0">
              <a:solidFill>
                <a:srgbClr val="008080"/>
              </a:solidFill>
              <a:highlight>
                <a:srgbClr val="D4D4D4"/>
              </a:highlight>
              <a:latin typeface="Courier New" panose="02070309020205020404" pitchFamily="49" charset="0"/>
            </a:endParaRPr>
          </a:p>
          <a:p>
            <a:pPr lvl="1" algn="l">
              <a:lnSpc>
                <a:spcPct val="100000"/>
              </a:lnSpc>
            </a:pPr>
            <a:r>
              <a:rPr lang="en-US" altLang="zh-CN" sz="1600" dirty="0">
                <a:solidFill>
                  <a:srgbClr val="000000"/>
                </a:solidFill>
                <a:latin typeface="Courier New" panose="02070309020205020404" pitchFamily="49" charset="0"/>
              </a:rPr>
              <a:t>    </a:t>
            </a:r>
            <a:r>
              <a:rPr lang="en-US" altLang="zh-CN" sz="1600" dirty="0">
                <a:solidFill>
                  <a:srgbClr val="008080"/>
                </a:solidFill>
                <a:latin typeface="Courier New" panose="02070309020205020404" pitchFamily="49" charset="0"/>
              </a:rPr>
              <a:t>&lt;</a:t>
            </a:r>
            <a:r>
              <a:rPr lang="en-US" altLang="zh-CN" sz="1600" dirty="0">
                <a:solidFill>
                  <a:srgbClr val="3F7F7F"/>
                </a:solidFill>
                <a:latin typeface="Courier New" panose="02070309020205020404" pitchFamily="49" charset="0"/>
              </a:rPr>
              <a:t>package </a:t>
            </a:r>
            <a:r>
              <a:rPr lang="en-US" altLang="zh-CN" sz="1600" dirty="0">
                <a:solidFill>
                  <a:srgbClr val="7F007F"/>
                </a:solidFill>
                <a:latin typeface="Courier New" panose="02070309020205020404" pitchFamily="49" charset="0"/>
              </a:rPr>
              <a:t>name</a:t>
            </a:r>
            <a:r>
              <a:rPr lang="en-US" altLang="zh-CN" sz="1600" dirty="0">
                <a:solidFill>
                  <a:srgbClr val="000000"/>
                </a:solidFill>
                <a:latin typeface="Courier New" panose="02070309020205020404" pitchFamily="49" charset="0"/>
              </a:rPr>
              <a:t>=</a:t>
            </a:r>
            <a:r>
              <a:rPr lang="en-US" altLang="zh-CN" sz="1600" i="1" dirty="0">
                <a:solidFill>
                  <a:srgbClr val="2A00FF"/>
                </a:solidFill>
                <a:latin typeface="Courier New" panose="02070309020205020404" pitchFamily="49" charset="0"/>
              </a:rPr>
              <a:t>"jfreechart-default" </a:t>
            </a:r>
            <a:r>
              <a:rPr lang="en-US" altLang="zh-CN" sz="1600" i="1" dirty="0">
                <a:solidFill>
                  <a:srgbClr val="7F007F"/>
                </a:solidFill>
                <a:latin typeface="Courier New" panose="02070309020205020404" pitchFamily="49" charset="0"/>
              </a:rPr>
              <a:t>extends</a:t>
            </a:r>
            <a:r>
              <a:rPr lang="en-US" altLang="zh-CN" sz="1600" i="1" dirty="0">
                <a:solidFill>
                  <a:srgbClr val="000000"/>
                </a:solidFill>
                <a:latin typeface="Courier New" panose="02070309020205020404" pitchFamily="49" charset="0"/>
              </a:rPr>
              <a:t>=</a:t>
            </a:r>
            <a:r>
              <a:rPr lang="en-US" altLang="zh-CN" sz="1600" i="1" dirty="0">
                <a:solidFill>
                  <a:srgbClr val="2A00FF"/>
                </a:solidFill>
                <a:latin typeface="Courier New" panose="02070309020205020404" pitchFamily="49" charset="0"/>
              </a:rPr>
              <a:t>"struts-default</a:t>
            </a:r>
            <a:r>
              <a:rPr lang="en-US" altLang="zh-CN" sz="1600" i="1" dirty="0" smtClean="0">
                <a:solidFill>
                  <a:srgbClr val="2A00FF"/>
                </a:solidFill>
                <a:latin typeface="Courier New" panose="02070309020205020404" pitchFamily="49" charset="0"/>
              </a:rPr>
              <a:t>"</a:t>
            </a:r>
            <a:r>
              <a:rPr lang="en-US" altLang="zh-CN" sz="1600" i="1" dirty="0" smtClean="0">
                <a:solidFill>
                  <a:srgbClr val="008080"/>
                </a:solidFill>
                <a:latin typeface="Courier New" panose="02070309020205020404" pitchFamily="49" charset="0"/>
              </a:rPr>
              <a:t>&gt;</a:t>
            </a:r>
            <a:endParaRPr lang="zh-CN" altLang="en-US" sz="1600" dirty="0">
              <a:solidFill>
                <a:srgbClr val="000000"/>
              </a:solidFill>
              <a:latin typeface="Courier New" panose="02070309020205020404" pitchFamily="49" charset="0"/>
            </a:endParaRPr>
          </a:p>
          <a:p>
            <a:pPr lvl="1" algn="l">
              <a:lnSpc>
                <a:spcPct val="100000"/>
              </a:lnSpc>
            </a:pPr>
            <a:r>
              <a:rPr lang="en-US" altLang="zh-CN" sz="1600" dirty="0">
                <a:solidFill>
                  <a:srgbClr val="000000"/>
                </a:solidFill>
                <a:latin typeface="Courier New" panose="02070309020205020404" pitchFamily="49" charset="0"/>
              </a:rPr>
              <a:t>    </a:t>
            </a:r>
            <a:r>
              <a:rPr lang="en-US" altLang="zh-CN" sz="1600" dirty="0">
                <a:solidFill>
                  <a:srgbClr val="008080"/>
                </a:solidFill>
                <a:latin typeface="Courier New" panose="02070309020205020404" pitchFamily="49" charset="0"/>
              </a:rPr>
              <a:t>&lt;</a:t>
            </a:r>
            <a:r>
              <a:rPr lang="en-US" altLang="zh-CN" sz="1600" dirty="0">
                <a:solidFill>
                  <a:srgbClr val="3F7F7F"/>
                </a:solidFill>
                <a:latin typeface="Courier New" panose="02070309020205020404" pitchFamily="49" charset="0"/>
              </a:rPr>
              <a:t>result-types</a:t>
            </a:r>
            <a:r>
              <a:rPr lang="en-US" altLang="zh-CN" sz="1600" dirty="0">
                <a:solidFill>
                  <a:srgbClr val="008080"/>
                </a:solidFill>
                <a:latin typeface="Courier New" panose="02070309020205020404" pitchFamily="49" charset="0"/>
              </a:rPr>
              <a:t>&gt;</a:t>
            </a:r>
            <a:endParaRPr lang="en-US" altLang="zh-CN" sz="1600" dirty="0">
              <a:solidFill>
                <a:srgbClr val="008080"/>
              </a:solidFill>
              <a:latin typeface="Courier New" panose="02070309020205020404" pitchFamily="49" charset="0"/>
            </a:endParaRPr>
          </a:p>
          <a:p>
            <a:pPr lvl="1" algn="l">
              <a:lnSpc>
                <a:spcPct val="100000"/>
              </a:lnSpc>
            </a:pPr>
            <a:r>
              <a:rPr lang="en-US" altLang="zh-CN" sz="1600" dirty="0">
                <a:solidFill>
                  <a:srgbClr val="000000"/>
                </a:solidFill>
                <a:latin typeface="Courier New" panose="02070309020205020404" pitchFamily="49" charset="0"/>
              </a:rPr>
              <a:t>    </a:t>
            </a:r>
            <a:r>
              <a:rPr lang="en-US" altLang="zh-CN" sz="1600" dirty="0" smtClean="0">
                <a:solidFill>
                  <a:srgbClr val="000000"/>
                </a:solidFill>
                <a:latin typeface="Courier New" panose="02070309020205020404" pitchFamily="49" charset="0"/>
              </a:rPr>
              <a:t>	    </a:t>
            </a:r>
            <a:r>
              <a:rPr lang="en-US" altLang="zh-CN" sz="1600" dirty="0" smtClean="0">
                <a:solidFill>
                  <a:srgbClr val="008080"/>
                </a:solidFill>
                <a:latin typeface="Courier New" panose="02070309020205020404" pitchFamily="49" charset="0"/>
              </a:rPr>
              <a:t>&lt;</a:t>
            </a:r>
            <a:r>
              <a:rPr lang="en-US" altLang="zh-CN" sz="1600" dirty="0">
                <a:solidFill>
                  <a:srgbClr val="3F7F7F"/>
                </a:solidFill>
                <a:latin typeface="Courier New" panose="02070309020205020404" pitchFamily="49" charset="0"/>
              </a:rPr>
              <a:t>result-type </a:t>
            </a:r>
            <a:r>
              <a:rPr lang="en-US" altLang="zh-CN" sz="1600" dirty="0">
                <a:solidFill>
                  <a:srgbClr val="7F007F"/>
                </a:solidFill>
                <a:latin typeface="Courier New" panose="02070309020205020404" pitchFamily="49" charset="0"/>
              </a:rPr>
              <a:t>name</a:t>
            </a:r>
            <a:r>
              <a:rPr lang="en-US" altLang="zh-CN" sz="1600" dirty="0">
                <a:solidFill>
                  <a:srgbClr val="000000"/>
                </a:solidFill>
                <a:latin typeface="Courier New" panose="02070309020205020404" pitchFamily="49" charset="0"/>
              </a:rPr>
              <a:t>=</a:t>
            </a:r>
            <a:r>
              <a:rPr lang="en-US" altLang="zh-CN" sz="1600" i="1" dirty="0">
                <a:solidFill>
                  <a:srgbClr val="2A00FF"/>
                </a:solidFill>
                <a:latin typeface="Courier New" panose="02070309020205020404" pitchFamily="49" charset="0"/>
              </a:rPr>
              <a:t>"chart" </a:t>
            </a:r>
            <a:r>
              <a:rPr lang="en-US" altLang="zh-CN" sz="1600" i="1" dirty="0" smtClean="0">
                <a:solidFill>
                  <a:srgbClr val="2A00FF"/>
                </a:solidFill>
                <a:latin typeface="Courier New" panose="02070309020205020404" pitchFamily="49" charset="0"/>
              </a:rPr>
              <a:t>		</a:t>
            </a:r>
            <a:r>
              <a:rPr lang="en-US" altLang="zh-CN" sz="1600" i="1" dirty="0" smtClean="0">
                <a:solidFill>
                  <a:srgbClr val="7F007F"/>
                </a:solidFill>
                <a:latin typeface="Courier New" panose="02070309020205020404" pitchFamily="49" charset="0"/>
              </a:rPr>
              <a:t>class</a:t>
            </a:r>
            <a:r>
              <a:rPr lang="en-US" altLang="zh-CN" sz="1600" i="1" dirty="0">
                <a:solidFill>
                  <a:srgbClr val="000000"/>
                </a:solidFill>
                <a:latin typeface="Courier New" panose="02070309020205020404" pitchFamily="49" charset="0"/>
              </a:rPr>
              <a:t>=</a:t>
            </a:r>
            <a:r>
              <a:rPr lang="en-US" altLang="zh-CN" sz="1600" i="1" dirty="0">
                <a:solidFill>
                  <a:srgbClr val="2A00FF"/>
                </a:solidFill>
                <a:latin typeface="Courier New" panose="02070309020205020404" pitchFamily="49" charset="0"/>
              </a:rPr>
              <a:t>"org.apache.struts2.dispatcher.ChartResult"</a:t>
            </a:r>
            <a:r>
              <a:rPr lang="en-US" altLang="zh-CN" sz="1600" i="1" dirty="0">
                <a:solidFill>
                  <a:srgbClr val="008080"/>
                </a:solidFill>
                <a:latin typeface="Courier New" panose="02070309020205020404" pitchFamily="49" charset="0"/>
              </a:rPr>
              <a:t>&gt;</a:t>
            </a:r>
            <a:endParaRPr lang="en-US" altLang="zh-CN" sz="1600" i="1" dirty="0">
              <a:solidFill>
                <a:srgbClr val="008080"/>
              </a:solidFill>
              <a:latin typeface="Courier New" panose="02070309020205020404" pitchFamily="49" charset="0"/>
            </a:endParaRPr>
          </a:p>
          <a:p>
            <a:pPr lvl="1" algn="l">
              <a:lnSpc>
                <a:spcPct val="100000"/>
              </a:lnSpc>
            </a:pPr>
            <a:r>
              <a:rPr lang="en-US" altLang="zh-CN" sz="1600" dirty="0">
                <a:solidFill>
                  <a:srgbClr val="000000"/>
                </a:solidFill>
                <a:latin typeface="Courier New" panose="02070309020205020404" pitchFamily="49" charset="0"/>
              </a:rPr>
              <a:t>    </a:t>
            </a:r>
            <a:r>
              <a:rPr lang="en-US" altLang="zh-CN" sz="1600" dirty="0" smtClean="0">
                <a:solidFill>
                  <a:srgbClr val="000000"/>
                </a:solidFill>
                <a:latin typeface="Courier New" panose="02070309020205020404" pitchFamily="49" charset="0"/>
              </a:rPr>
              <a:t>		</a:t>
            </a:r>
            <a:r>
              <a:rPr lang="en-US" altLang="zh-CN" sz="1600" dirty="0" smtClean="0">
                <a:solidFill>
                  <a:srgbClr val="008080"/>
                </a:solidFill>
                <a:latin typeface="Courier New" panose="02070309020205020404" pitchFamily="49" charset="0"/>
              </a:rPr>
              <a:t>&lt;</a:t>
            </a:r>
            <a:r>
              <a:rPr lang="en-US" altLang="zh-CN" sz="1600" dirty="0">
                <a:solidFill>
                  <a:srgbClr val="3F7F7F"/>
                </a:solidFill>
                <a:latin typeface="Courier New" panose="02070309020205020404" pitchFamily="49" charset="0"/>
              </a:rPr>
              <a:t>param </a:t>
            </a:r>
            <a:r>
              <a:rPr lang="en-US" altLang="zh-CN" sz="1600" dirty="0">
                <a:solidFill>
                  <a:srgbClr val="7F007F"/>
                </a:solidFill>
                <a:latin typeface="Courier New" panose="02070309020205020404" pitchFamily="49" charset="0"/>
              </a:rPr>
              <a:t>name</a:t>
            </a:r>
            <a:r>
              <a:rPr lang="en-US" altLang="zh-CN" sz="1600" dirty="0">
                <a:solidFill>
                  <a:srgbClr val="000000"/>
                </a:solidFill>
                <a:latin typeface="Courier New" panose="02070309020205020404" pitchFamily="49" charset="0"/>
              </a:rPr>
              <a:t>=</a:t>
            </a:r>
            <a:r>
              <a:rPr lang="en-US" altLang="zh-CN" sz="1600" i="1" dirty="0">
                <a:solidFill>
                  <a:srgbClr val="2A00FF"/>
                </a:solidFill>
                <a:latin typeface="Courier New" panose="02070309020205020404" pitchFamily="49" charset="0"/>
              </a:rPr>
              <a:t>"height"</a:t>
            </a:r>
            <a:r>
              <a:rPr lang="en-US" altLang="zh-CN" sz="1600" i="1" dirty="0">
                <a:solidFill>
                  <a:srgbClr val="008080"/>
                </a:solidFill>
                <a:latin typeface="Courier New" panose="02070309020205020404" pitchFamily="49" charset="0"/>
              </a:rPr>
              <a:t>&gt;</a:t>
            </a:r>
            <a:r>
              <a:rPr lang="en-US" altLang="zh-CN" sz="1600" i="1" dirty="0">
                <a:solidFill>
                  <a:srgbClr val="000000"/>
                </a:solidFill>
                <a:latin typeface="Courier New" panose="02070309020205020404" pitchFamily="49" charset="0"/>
              </a:rPr>
              <a:t>150</a:t>
            </a:r>
            <a:r>
              <a:rPr lang="en-US" altLang="zh-CN" sz="1600" i="1" dirty="0">
                <a:solidFill>
                  <a:srgbClr val="008080"/>
                </a:solidFill>
                <a:latin typeface="Courier New" panose="02070309020205020404" pitchFamily="49" charset="0"/>
              </a:rPr>
              <a:t>&lt;/</a:t>
            </a:r>
            <a:r>
              <a:rPr lang="en-US" altLang="zh-CN" sz="1600" i="1" dirty="0">
                <a:solidFill>
                  <a:srgbClr val="3F7F7F"/>
                </a:solidFill>
                <a:latin typeface="Courier New" panose="02070309020205020404" pitchFamily="49" charset="0"/>
              </a:rPr>
              <a:t>param</a:t>
            </a:r>
            <a:r>
              <a:rPr lang="en-US" altLang="zh-CN" sz="1600" i="1" dirty="0">
                <a:solidFill>
                  <a:srgbClr val="008080"/>
                </a:solidFill>
                <a:latin typeface="Courier New" panose="02070309020205020404" pitchFamily="49" charset="0"/>
              </a:rPr>
              <a:t>&gt;</a:t>
            </a:r>
            <a:endParaRPr lang="en-US" altLang="zh-CN" sz="1600" i="1" dirty="0">
              <a:solidFill>
                <a:srgbClr val="008080"/>
              </a:solidFill>
              <a:latin typeface="Courier New" panose="02070309020205020404" pitchFamily="49" charset="0"/>
            </a:endParaRPr>
          </a:p>
          <a:p>
            <a:pPr lvl="1" algn="l">
              <a:lnSpc>
                <a:spcPct val="100000"/>
              </a:lnSpc>
            </a:pPr>
            <a:r>
              <a:rPr lang="en-US" altLang="zh-CN" sz="1600" dirty="0">
                <a:solidFill>
                  <a:srgbClr val="000000"/>
                </a:solidFill>
                <a:latin typeface="Courier New" panose="02070309020205020404" pitchFamily="49" charset="0"/>
              </a:rPr>
              <a:t>   </a:t>
            </a:r>
            <a:r>
              <a:rPr lang="en-US" altLang="zh-CN" sz="1600" dirty="0" smtClean="0">
                <a:solidFill>
                  <a:srgbClr val="000000"/>
                </a:solidFill>
                <a:latin typeface="Courier New" panose="02070309020205020404" pitchFamily="49" charset="0"/>
              </a:rPr>
              <a:t>		</a:t>
            </a:r>
            <a:r>
              <a:rPr lang="en-US" altLang="zh-CN" sz="1600" dirty="0" smtClean="0">
                <a:solidFill>
                  <a:srgbClr val="008080"/>
                </a:solidFill>
                <a:latin typeface="Courier New" panose="02070309020205020404" pitchFamily="49" charset="0"/>
              </a:rPr>
              <a:t>&lt;</a:t>
            </a:r>
            <a:r>
              <a:rPr lang="en-US" altLang="zh-CN" sz="1600" dirty="0">
                <a:solidFill>
                  <a:srgbClr val="3F7F7F"/>
                </a:solidFill>
                <a:latin typeface="Courier New" panose="02070309020205020404" pitchFamily="49" charset="0"/>
              </a:rPr>
              <a:t>param </a:t>
            </a:r>
            <a:r>
              <a:rPr lang="en-US" altLang="zh-CN" sz="1600" dirty="0">
                <a:solidFill>
                  <a:srgbClr val="7F007F"/>
                </a:solidFill>
                <a:latin typeface="Courier New" panose="02070309020205020404" pitchFamily="49" charset="0"/>
              </a:rPr>
              <a:t>name</a:t>
            </a:r>
            <a:r>
              <a:rPr lang="en-US" altLang="zh-CN" sz="1600" dirty="0">
                <a:solidFill>
                  <a:srgbClr val="000000"/>
                </a:solidFill>
                <a:latin typeface="Courier New" panose="02070309020205020404" pitchFamily="49" charset="0"/>
              </a:rPr>
              <a:t>=</a:t>
            </a:r>
            <a:r>
              <a:rPr lang="en-US" altLang="zh-CN" sz="1600" i="1" dirty="0">
                <a:solidFill>
                  <a:srgbClr val="2A00FF"/>
                </a:solidFill>
                <a:latin typeface="Courier New" panose="02070309020205020404" pitchFamily="49" charset="0"/>
              </a:rPr>
              <a:t>"width"</a:t>
            </a:r>
            <a:r>
              <a:rPr lang="en-US" altLang="zh-CN" sz="1600" i="1" dirty="0">
                <a:solidFill>
                  <a:srgbClr val="008080"/>
                </a:solidFill>
                <a:latin typeface="Courier New" panose="02070309020205020404" pitchFamily="49" charset="0"/>
              </a:rPr>
              <a:t>&gt;</a:t>
            </a:r>
            <a:r>
              <a:rPr lang="en-US" altLang="zh-CN" sz="1600" i="1" dirty="0">
                <a:solidFill>
                  <a:srgbClr val="000000"/>
                </a:solidFill>
                <a:latin typeface="Courier New" panose="02070309020205020404" pitchFamily="49" charset="0"/>
              </a:rPr>
              <a:t>200</a:t>
            </a:r>
            <a:r>
              <a:rPr lang="en-US" altLang="zh-CN" sz="1600" i="1" dirty="0">
                <a:solidFill>
                  <a:srgbClr val="008080"/>
                </a:solidFill>
                <a:latin typeface="Courier New" panose="02070309020205020404" pitchFamily="49" charset="0"/>
              </a:rPr>
              <a:t>&lt;/</a:t>
            </a:r>
            <a:r>
              <a:rPr lang="en-US" altLang="zh-CN" sz="1600" i="1" dirty="0">
                <a:solidFill>
                  <a:srgbClr val="3F7F7F"/>
                </a:solidFill>
                <a:latin typeface="Courier New" panose="02070309020205020404" pitchFamily="49" charset="0"/>
              </a:rPr>
              <a:t>param</a:t>
            </a:r>
            <a:r>
              <a:rPr lang="en-US" altLang="zh-CN" sz="1600" i="1" dirty="0">
                <a:solidFill>
                  <a:srgbClr val="008080"/>
                </a:solidFill>
                <a:latin typeface="Courier New" panose="02070309020205020404" pitchFamily="49" charset="0"/>
              </a:rPr>
              <a:t>&gt;</a:t>
            </a:r>
            <a:endParaRPr lang="en-US" altLang="zh-CN" sz="1600" i="1" dirty="0">
              <a:solidFill>
                <a:srgbClr val="008080"/>
              </a:solidFill>
              <a:latin typeface="Courier New" panose="02070309020205020404" pitchFamily="49" charset="0"/>
            </a:endParaRPr>
          </a:p>
          <a:p>
            <a:pPr lvl="1" algn="l">
              <a:lnSpc>
                <a:spcPct val="100000"/>
              </a:lnSpc>
            </a:pPr>
            <a:r>
              <a:rPr lang="en-US" altLang="zh-CN" sz="1600" dirty="0">
                <a:solidFill>
                  <a:srgbClr val="000000"/>
                </a:solidFill>
                <a:latin typeface="Courier New" panose="02070309020205020404" pitchFamily="49" charset="0"/>
              </a:rPr>
              <a:t>   </a:t>
            </a:r>
            <a:r>
              <a:rPr lang="en-US" altLang="zh-CN" sz="1600" dirty="0" smtClean="0">
                <a:solidFill>
                  <a:srgbClr val="000000"/>
                </a:solidFill>
                <a:latin typeface="Courier New" panose="02070309020205020404" pitchFamily="49" charset="0"/>
              </a:rPr>
              <a:t>      </a:t>
            </a:r>
            <a:r>
              <a:rPr lang="en-US" altLang="zh-CN" sz="1600" dirty="0">
                <a:solidFill>
                  <a:srgbClr val="008080"/>
                </a:solidFill>
                <a:latin typeface="Courier New" panose="02070309020205020404" pitchFamily="49" charset="0"/>
              </a:rPr>
              <a:t>&lt;/</a:t>
            </a:r>
            <a:r>
              <a:rPr lang="en-US" altLang="zh-CN" sz="1600" dirty="0">
                <a:solidFill>
                  <a:srgbClr val="3F7F7F"/>
                </a:solidFill>
                <a:latin typeface="Courier New" panose="02070309020205020404" pitchFamily="49" charset="0"/>
              </a:rPr>
              <a:t>result-type</a:t>
            </a:r>
            <a:r>
              <a:rPr lang="en-US" altLang="zh-CN" sz="1600" dirty="0">
                <a:solidFill>
                  <a:srgbClr val="008080"/>
                </a:solidFill>
                <a:latin typeface="Courier New" panose="02070309020205020404" pitchFamily="49" charset="0"/>
              </a:rPr>
              <a:t>&gt;</a:t>
            </a:r>
            <a:endParaRPr lang="en-US" altLang="zh-CN" sz="1600" dirty="0">
              <a:solidFill>
                <a:srgbClr val="008080"/>
              </a:solidFill>
              <a:latin typeface="Courier New" panose="02070309020205020404" pitchFamily="49" charset="0"/>
            </a:endParaRPr>
          </a:p>
          <a:p>
            <a:pPr lvl="1" algn="l">
              <a:lnSpc>
                <a:spcPct val="100000"/>
              </a:lnSpc>
            </a:pPr>
            <a:r>
              <a:rPr lang="en-US" altLang="zh-CN" sz="1600" dirty="0">
                <a:solidFill>
                  <a:srgbClr val="000000"/>
                </a:solidFill>
                <a:latin typeface="Courier New" panose="02070309020205020404" pitchFamily="49" charset="0"/>
              </a:rPr>
              <a:t>    </a:t>
            </a:r>
            <a:r>
              <a:rPr lang="en-US" altLang="zh-CN" sz="1600" dirty="0">
                <a:solidFill>
                  <a:srgbClr val="008080"/>
                </a:solidFill>
                <a:latin typeface="Courier New" panose="02070309020205020404" pitchFamily="49" charset="0"/>
              </a:rPr>
              <a:t>&lt;/</a:t>
            </a:r>
            <a:r>
              <a:rPr lang="en-US" altLang="zh-CN" sz="1600" dirty="0">
                <a:solidFill>
                  <a:srgbClr val="3F7F7F"/>
                </a:solidFill>
                <a:latin typeface="Courier New" panose="02070309020205020404" pitchFamily="49" charset="0"/>
              </a:rPr>
              <a:t>result-types</a:t>
            </a:r>
            <a:r>
              <a:rPr lang="en-US" altLang="zh-CN" sz="1600" dirty="0">
                <a:solidFill>
                  <a:srgbClr val="008080"/>
                </a:solidFill>
                <a:latin typeface="Courier New" panose="02070309020205020404" pitchFamily="49" charset="0"/>
              </a:rPr>
              <a:t>&gt;</a:t>
            </a:r>
            <a:endParaRPr lang="en-US" altLang="zh-CN" sz="1600" dirty="0">
              <a:solidFill>
                <a:srgbClr val="008080"/>
              </a:solidFill>
              <a:latin typeface="Courier New" panose="02070309020205020404" pitchFamily="49" charset="0"/>
            </a:endParaRPr>
          </a:p>
          <a:p>
            <a:pPr lvl="1" algn="l">
              <a:lnSpc>
                <a:spcPct val="100000"/>
              </a:lnSpc>
            </a:pPr>
            <a:r>
              <a:rPr lang="en-US" altLang="zh-CN" sz="1600" dirty="0">
                <a:solidFill>
                  <a:srgbClr val="000000"/>
                </a:solidFill>
                <a:latin typeface="Courier New" panose="02070309020205020404" pitchFamily="49" charset="0"/>
              </a:rPr>
              <a:t>    </a:t>
            </a:r>
            <a:r>
              <a:rPr lang="en-US" altLang="zh-CN" sz="1600" dirty="0">
                <a:solidFill>
                  <a:srgbClr val="008080"/>
                </a:solidFill>
                <a:latin typeface="Courier New" panose="02070309020205020404" pitchFamily="49" charset="0"/>
              </a:rPr>
              <a:t>&lt;/</a:t>
            </a:r>
            <a:r>
              <a:rPr lang="en-US" altLang="zh-CN" sz="1600" dirty="0">
                <a:solidFill>
                  <a:srgbClr val="3F7F7F"/>
                </a:solidFill>
                <a:latin typeface="Courier New" panose="02070309020205020404" pitchFamily="49" charset="0"/>
              </a:rPr>
              <a:t>package</a:t>
            </a:r>
            <a:r>
              <a:rPr lang="en-US" altLang="zh-CN" sz="1600" dirty="0" smtClean="0">
                <a:solidFill>
                  <a:srgbClr val="008080"/>
                </a:solidFill>
                <a:latin typeface="Courier New" panose="02070309020205020404" pitchFamily="49" charset="0"/>
              </a:rPr>
              <a:t>&gt;</a:t>
            </a:r>
            <a:endParaRPr lang="zh-CN" altLang="en-US" sz="1600" dirty="0">
              <a:latin typeface="Courier New" panose="02070309020205020404" pitchFamily="49" charset="0"/>
            </a:endParaRPr>
          </a:p>
          <a:p>
            <a:pPr marL="177800" lvl="1" indent="0" algn="l">
              <a:lnSpc>
                <a:spcPct val="100000"/>
              </a:lnSpc>
              <a:buNone/>
            </a:pPr>
            <a:r>
              <a:rPr lang="en-US" altLang="zh-CN" dirty="0">
                <a:solidFill>
                  <a:srgbClr val="008080"/>
                </a:solidFill>
                <a:latin typeface="Courier New" panose="02070309020205020404" pitchFamily="49" charset="0"/>
              </a:rPr>
              <a:t>&lt;/</a:t>
            </a:r>
            <a:r>
              <a:rPr lang="en-US" altLang="zh-CN" dirty="0">
                <a:solidFill>
                  <a:srgbClr val="3F7F7F"/>
                </a:solidFill>
                <a:highlight>
                  <a:srgbClr val="D4D4D4"/>
                </a:highlight>
                <a:latin typeface="Courier New" panose="02070309020205020404" pitchFamily="49" charset="0"/>
              </a:rPr>
              <a:t>struts</a:t>
            </a:r>
            <a:r>
              <a:rPr lang="en-US" altLang="zh-CN" dirty="0" smtClean="0">
                <a:solidFill>
                  <a:srgbClr val="008080"/>
                </a:solidFill>
                <a:highlight>
                  <a:srgbClr val="D4D4D4"/>
                </a:highlight>
                <a:latin typeface="Courier New" panose="02070309020205020404" pitchFamily="49" charset="0"/>
              </a:rPr>
              <a:t>&gt;</a:t>
            </a:r>
            <a:endParaRPr lang="en-US" altLang="zh-CN" dirty="0" smtClean="0">
              <a:solidFill>
                <a:srgbClr val="008080"/>
              </a:solidFill>
              <a:highlight>
                <a:srgbClr val="D4D4D4"/>
              </a:highlight>
              <a:latin typeface="Courier New" panose="02070309020205020404" pitchFamily="49" charset="0"/>
            </a:endParaRPr>
          </a:p>
          <a:p>
            <a:pPr marL="177800" lvl="1" indent="0" algn="l">
              <a:lnSpc>
                <a:spcPct val="100000"/>
              </a:lnSpc>
              <a:buNone/>
            </a:pPr>
            <a:endParaRPr lang="en-US" altLang="zh-CN" dirty="0">
              <a:solidFill>
                <a:srgbClr val="008080"/>
              </a:solidFill>
              <a:highlight>
                <a:srgbClr val="D4D4D4"/>
              </a:highlight>
              <a:latin typeface="Courier New" panose="02070309020205020404" pitchFamily="49" charset="0"/>
              <a:cs typeface="Courier New" panose="02070309020205020404" pitchFamily="49" charset="0"/>
            </a:endParaRPr>
          </a:p>
          <a:p>
            <a:pPr marL="177800" lvl="1" indent="0" algn="l">
              <a:lnSpc>
                <a:spcPct val="100000"/>
              </a:lnSpc>
              <a:buNone/>
            </a:pPr>
            <a:r>
              <a:rPr lang="en-US" altLang="zh-CN" dirty="0" smtClean="0">
                <a:solidFill>
                  <a:schemeClr val="tx1">
                    <a:lumMod val="50000"/>
                  </a:schemeClr>
                </a:solidFill>
                <a:highlight>
                  <a:srgbClr val="D4D4D4"/>
                </a:highlight>
                <a:latin typeface="Courier New" panose="02070309020205020404" pitchFamily="49" charset="0"/>
                <a:cs typeface="Courier New" panose="02070309020205020404" pitchFamily="49" charset="0"/>
              </a:rPr>
              <a:t>JFreeChart</a:t>
            </a:r>
            <a:r>
              <a:rPr lang="zh-CN" altLang="en-US" dirty="0" smtClean="0">
                <a:solidFill>
                  <a:schemeClr val="tx1">
                    <a:lumMod val="50000"/>
                  </a:schemeClr>
                </a:solidFill>
                <a:highlight>
                  <a:srgbClr val="D4D4D4"/>
                </a:highlight>
                <a:latin typeface="Courier New" panose="02070309020205020404" pitchFamily="49" charset="0"/>
                <a:cs typeface="Courier New" panose="02070309020205020404" pitchFamily="49" charset="0"/>
              </a:rPr>
              <a:t>与</a:t>
            </a:r>
            <a:r>
              <a:rPr lang="en-US" altLang="zh-CN" dirty="0" smtClean="0">
                <a:solidFill>
                  <a:schemeClr val="tx1">
                    <a:lumMod val="50000"/>
                  </a:schemeClr>
                </a:solidFill>
                <a:highlight>
                  <a:srgbClr val="D4D4D4"/>
                </a:highlight>
                <a:latin typeface="Courier New" panose="02070309020205020404" pitchFamily="49" charset="0"/>
                <a:cs typeface="Courier New" panose="02070309020205020404" pitchFamily="49" charset="0"/>
              </a:rPr>
              <a:t>struts2</a:t>
            </a:r>
            <a:r>
              <a:rPr lang="zh-CN" altLang="en-US" dirty="0" smtClean="0">
                <a:solidFill>
                  <a:schemeClr val="tx1">
                    <a:lumMod val="50000"/>
                  </a:schemeClr>
                </a:solidFill>
                <a:highlight>
                  <a:srgbClr val="D4D4D4"/>
                </a:highlight>
                <a:latin typeface="Courier New" panose="02070309020205020404" pitchFamily="49" charset="0"/>
                <a:cs typeface="Courier New" panose="02070309020205020404" pitchFamily="49" charset="0"/>
              </a:rPr>
              <a:t>整合开发时，返回视图类型必须是</a:t>
            </a:r>
            <a:r>
              <a:rPr lang="en-US" altLang="zh-CN" dirty="0" smtClean="0">
                <a:solidFill>
                  <a:schemeClr val="tx1">
                    <a:lumMod val="50000"/>
                  </a:schemeClr>
                </a:solidFill>
                <a:highlight>
                  <a:srgbClr val="D4D4D4"/>
                </a:highlight>
                <a:latin typeface="Courier New" panose="02070309020205020404" pitchFamily="49" charset="0"/>
                <a:cs typeface="Courier New" panose="02070309020205020404" pitchFamily="49" charset="0"/>
              </a:rPr>
              <a:t>jfreechart</a:t>
            </a:r>
            <a:r>
              <a:rPr lang="zh-CN" altLang="en-US" dirty="0" smtClean="0">
                <a:solidFill>
                  <a:schemeClr val="tx1">
                    <a:lumMod val="50000"/>
                  </a:schemeClr>
                </a:solidFill>
                <a:highlight>
                  <a:srgbClr val="D4D4D4"/>
                </a:highlight>
                <a:latin typeface="Courier New" panose="02070309020205020404" pitchFamily="49" charset="0"/>
                <a:cs typeface="Courier New" panose="02070309020205020404" pitchFamily="49" charset="0"/>
              </a:rPr>
              <a:t>，在</a:t>
            </a:r>
            <a:r>
              <a:rPr lang="en-US" altLang="zh-CN" dirty="0" smtClean="0">
                <a:solidFill>
                  <a:schemeClr val="tx1">
                    <a:lumMod val="50000"/>
                  </a:schemeClr>
                </a:solidFill>
                <a:highlight>
                  <a:srgbClr val="D4D4D4"/>
                </a:highlight>
                <a:latin typeface="Courier New" panose="02070309020205020404" pitchFamily="49" charset="0"/>
                <a:cs typeface="Courier New" panose="02070309020205020404" pitchFamily="49" charset="0"/>
              </a:rPr>
              <a:t>action</a:t>
            </a:r>
            <a:r>
              <a:rPr lang="zh-CN" altLang="en-US" dirty="0" smtClean="0">
                <a:solidFill>
                  <a:schemeClr val="tx1">
                    <a:lumMod val="50000"/>
                  </a:schemeClr>
                </a:solidFill>
                <a:highlight>
                  <a:srgbClr val="D4D4D4"/>
                </a:highlight>
                <a:latin typeface="Courier New" panose="02070309020205020404" pitchFamily="49" charset="0"/>
                <a:cs typeface="Courier New" panose="02070309020205020404" pitchFamily="49" charset="0"/>
              </a:rPr>
              <a:t>中必须有一个全局变量</a:t>
            </a:r>
            <a:r>
              <a:rPr lang="en-US" altLang="zh-CN" dirty="0" smtClean="0">
                <a:solidFill>
                  <a:srgbClr val="3333FF"/>
                </a:solidFill>
                <a:highlight>
                  <a:srgbClr val="D4D4D4"/>
                </a:highlight>
                <a:latin typeface="Courier New" panose="02070309020205020404" pitchFamily="49" charset="0"/>
                <a:cs typeface="Courier New" panose="02070309020205020404" pitchFamily="49" charset="0"/>
              </a:rPr>
              <a:t>chart(JFreeChart</a:t>
            </a:r>
            <a:r>
              <a:rPr lang="zh-CN" altLang="en-US" dirty="0" smtClean="0">
                <a:solidFill>
                  <a:srgbClr val="3333FF"/>
                </a:solidFill>
                <a:highlight>
                  <a:srgbClr val="D4D4D4"/>
                </a:highlight>
                <a:latin typeface="Courier New" panose="02070309020205020404" pitchFamily="49" charset="0"/>
                <a:cs typeface="Courier New" panose="02070309020205020404" pitchFamily="49" charset="0"/>
              </a:rPr>
              <a:t>类型</a:t>
            </a:r>
            <a:r>
              <a:rPr lang="en-US" altLang="zh-CN" dirty="0" smtClean="0">
                <a:solidFill>
                  <a:srgbClr val="3333FF"/>
                </a:solidFill>
                <a:highlight>
                  <a:srgbClr val="D4D4D4"/>
                </a:highlight>
                <a:latin typeface="Courier New" panose="02070309020205020404" pitchFamily="49" charset="0"/>
                <a:cs typeface="Courier New" panose="02070309020205020404" pitchFamily="49" charset="0"/>
              </a:rPr>
              <a:t>)</a:t>
            </a:r>
            <a:r>
              <a:rPr lang="zh-CN" altLang="en-US" dirty="0" smtClean="0">
                <a:solidFill>
                  <a:schemeClr val="tx1">
                    <a:lumMod val="50000"/>
                  </a:schemeClr>
                </a:solidFill>
                <a:highlight>
                  <a:srgbClr val="D4D4D4"/>
                </a:highlight>
                <a:latin typeface="Courier New" panose="02070309020205020404" pitchFamily="49" charset="0"/>
                <a:cs typeface="Courier New" panose="02070309020205020404" pitchFamily="49" charset="0"/>
              </a:rPr>
              <a:t>。可以指定生成图表的尺寸，通过</a:t>
            </a:r>
            <a:r>
              <a:rPr lang="en-US" altLang="zh-CN" dirty="0" smtClean="0">
                <a:solidFill>
                  <a:srgbClr val="3333FF"/>
                </a:solidFill>
                <a:highlight>
                  <a:srgbClr val="D4D4D4"/>
                </a:highlight>
                <a:latin typeface="Courier New" panose="02070309020205020404" pitchFamily="49" charset="0"/>
                <a:cs typeface="Courier New" panose="02070309020205020404" pitchFamily="49" charset="0"/>
              </a:rPr>
              <a:t>height</a:t>
            </a:r>
            <a:r>
              <a:rPr lang="zh-CN" altLang="en-US" dirty="0" smtClean="0">
                <a:solidFill>
                  <a:schemeClr val="tx1">
                    <a:lumMod val="50000"/>
                  </a:schemeClr>
                </a:solidFill>
                <a:highlight>
                  <a:srgbClr val="D4D4D4"/>
                </a:highlight>
                <a:latin typeface="Courier New" panose="02070309020205020404" pitchFamily="49" charset="0"/>
                <a:cs typeface="Courier New" panose="02070309020205020404" pitchFamily="49" charset="0"/>
              </a:rPr>
              <a:t>和</a:t>
            </a:r>
            <a:r>
              <a:rPr lang="en-US" altLang="zh-CN" dirty="0" smtClean="0">
                <a:solidFill>
                  <a:srgbClr val="3333FF"/>
                </a:solidFill>
                <a:highlight>
                  <a:srgbClr val="D4D4D4"/>
                </a:highlight>
                <a:latin typeface="Courier New" panose="02070309020205020404" pitchFamily="49" charset="0"/>
                <a:cs typeface="Courier New" panose="02070309020205020404" pitchFamily="49" charset="0"/>
              </a:rPr>
              <a:t>width</a:t>
            </a:r>
            <a:r>
              <a:rPr lang="zh-CN" altLang="en-US" dirty="0" smtClean="0">
                <a:solidFill>
                  <a:schemeClr val="tx1">
                    <a:lumMod val="50000"/>
                  </a:schemeClr>
                </a:solidFill>
                <a:highlight>
                  <a:srgbClr val="D4D4D4"/>
                </a:highlight>
                <a:latin typeface="Courier New" panose="02070309020205020404" pitchFamily="49" charset="0"/>
                <a:cs typeface="Courier New" panose="02070309020205020404" pitchFamily="49" charset="0"/>
              </a:rPr>
              <a:t>指定。</a:t>
            </a:r>
            <a:endParaRPr lang="zh-CN" altLang="en-US" dirty="0">
              <a:solidFill>
                <a:schemeClr val="tx1">
                  <a:lumMod val="50000"/>
                </a:schemeClr>
              </a:solidFill>
              <a:latin typeface="Courier New" panose="02070309020205020404" pitchFamily="49" charset="0"/>
              <a:cs typeface="Courier New" panose="02070309020205020404" pitchFamily="49" charset="0"/>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生成饼状图</a:t>
            </a:r>
            <a:endParaRPr lang="zh-CN" altLang="en-US" dirty="0"/>
          </a:p>
        </p:txBody>
      </p:sp>
      <p:sp>
        <p:nvSpPr>
          <p:cNvPr id="3" name="内容占位符 2"/>
          <p:cNvSpPr>
            <a:spLocks noGrp="1"/>
          </p:cNvSpPr>
          <p:nvPr>
            <p:ph idx="1"/>
          </p:nvPr>
        </p:nvSpPr>
        <p:spPr>
          <a:xfrm>
            <a:off x="461554" y="957622"/>
            <a:ext cx="8177349" cy="5770556"/>
          </a:xfrm>
        </p:spPr>
        <p:txBody>
          <a:bodyPr>
            <a:normAutofit/>
          </a:bodyPr>
          <a:lstStyle/>
          <a:p>
            <a:pPr lvl="1" algn="l"/>
            <a:r>
              <a:rPr lang="en-US" altLang="zh-CN" sz="1600" dirty="0">
                <a:solidFill>
                  <a:srgbClr val="000000"/>
                </a:solidFill>
                <a:latin typeface="Courier New" panose="02070309020205020404" pitchFamily="49" charset="0"/>
              </a:rPr>
              <a:t>DefaultPieDataset data = </a:t>
            </a:r>
            <a:r>
              <a:rPr lang="en-US" altLang="zh-CN" sz="1600" b="1" dirty="0">
                <a:solidFill>
                  <a:srgbClr val="7F0055"/>
                </a:solidFill>
                <a:latin typeface="Courier New" panose="02070309020205020404" pitchFamily="49" charset="0"/>
              </a:rPr>
              <a:t>new</a:t>
            </a:r>
            <a:r>
              <a:rPr lang="en-US" altLang="zh-CN" sz="1600" b="1" dirty="0">
                <a:solidFill>
                  <a:srgbClr val="000000"/>
                </a:solidFill>
                <a:latin typeface="Courier New" panose="02070309020205020404" pitchFamily="49" charset="0"/>
              </a:rPr>
              <a:t> DefaultPieDataset();</a:t>
            </a:r>
            <a:endParaRPr lang="en-US" altLang="zh-CN" sz="1600" b="1" dirty="0">
              <a:solidFill>
                <a:srgbClr val="000000"/>
              </a:solidFill>
              <a:latin typeface="Courier New" panose="02070309020205020404" pitchFamily="49" charset="0"/>
            </a:endParaRPr>
          </a:p>
          <a:p>
            <a:pPr lvl="1" algn="l"/>
            <a:r>
              <a:rPr lang="en-US" altLang="zh-CN" sz="1600" dirty="0">
                <a:solidFill>
                  <a:srgbClr val="000000"/>
                </a:solidFill>
                <a:latin typeface="Courier New" panose="02070309020205020404" pitchFamily="49" charset="0"/>
              </a:rPr>
              <a:t>data.setValue(</a:t>
            </a:r>
            <a:r>
              <a:rPr lang="en-US" altLang="zh-CN" sz="1600" dirty="0">
                <a:solidFill>
                  <a:srgbClr val="2A00FF"/>
                </a:solidFill>
                <a:latin typeface="Courier New" panose="02070309020205020404" pitchFamily="49" charset="0"/>
              </a:rPr>
              <a:t>"Java"</a:t>
            </a:r>
            <a:r>
              <a:rPr lang="en-US" altLang="zh-CN" sz="1600" dirty="0">
                <a:solidFill>
                  <a:srgbClr val="000000"/>
                </a:solidFill>
                <a:latin typeface="Courier New" panose="02070309020205020404" pitchFamily="49" charset="0"/>
              </a:rPr>
              <a:t>, </a:t>
            </a:r>
            <a:r>
              <a:rPr lang="en-US" altLang="zh-CN" sz="1600" b="1" dirty="0">
                <a:solidFill>
                  <a:srgbClr val="7F0055"/>
                </a:solidFill>
                <a:latin typeface="Courier New" panose="02070309020205020404" pitchFamily="49" charset="0"/>
              </a:rPr>
              <a:t>new</a:t>
            </a:r>
            <a:r>
              <a:rPr lang="en-US" altLang="zh-CN" sz="1600" b="1" dirty="0">
                <a:solidFill>
                  <a:srgbClr val="000000"/>
                </a:solidFill>
                <a:latin typeface="Courier New" panose="02070309020205020404" pitchFamily="49" charset="0"/>
              </a:rPr>
              <a:t> Double(43.2));</a:t>
            </a:r>
            <a:endParaRPr lang="en-US" altLang="zh-CN" sz="1600" b="1" dirty="0">
              <a:solidFill>
                <a:srgbClr val="000000"/>
              </a:solidFill>
              <a:latin typeface="Courier New" panose="02070309020205020404" pitchFamily="49" charset="0"/>
            </a:endParaRPr>
          </a:p>
          <a:p>
            <a:pPr lvl="1" algn="l"/>
            <a:r>
              <a:rPr lang="en-US" altLang="zh-CN" sz="1600" dirty="0">
                <a:solidFill>
                  <a:srgbClr val="000000"/>
                </a:solidFill>
                <a:latin typeface="Courier New" panose="02070309020205020404" pitchFamily="49" charset="0"/>
              </a:rPr>
              <a:t>data.setValue(</a:t>
            </a:r>
            <a:r>
              <a:rPr lang="en-US" altLang="zh-CN" sz="1600" dirty="0">
                <a:solidFill>
                  <a:srgbClr val="2A00FF"/>
                </a:solidFill>
                <a:latin typeface="Courier New" panose="02070309020205020404" pitchFamily="49" charset="0"/>
              </a:rPr>
              <a:t>"Android"</a:t>
            </a:r>
            <a:r>
              <a:rPr lang="en-US" altLang="zh-CN" sz="1600" dirty="0">
                <a:solidFill>
                  <a:srgbClr val="000000"/>
                </a:solidFill>
                <a:latin typeface="Courier New" panose="02070309020205020404" pitchFamily="49" charset="0"/>
              </a:rPr>
              <a:t>, </a:t>
            </a:r>
            <a:r>
              <a:rPr lang="en-US" altLang="zh-CN" sz="1600" b="1" dirty="0">
                <a:solidFill>
                  <a:srgbClr val="7F0055"/>
                </a:solidFill>
                <a:latin typeface="Courier New" panose="02070309020205020404" pitchFamily="49" charset="0"/>
              </a:rPr>
              <a:t>new</a:t>
            </a:r>
            <a:r>
              <a:rPr lang="en-US" altLang="zh-CN" sz="1600" b="1" dirty="0">
                <a:solidFill>
                  <a:srgbClr val="000000"/>
                </a:solidFill>
                <a:latin typeface="Courier New" panose="02070309020205020404" pitchFamily="49" charset="0"/>
              </a:rPr>
              <a:t> Double(1.0));</a:t>
            </a:r>
            <a:endParaRPr lang="en-US" altLang="zh-CN" sz="1600" b="1" dirty="0">
              <a:solidFill>
                <a:srgbClr val="000000"/>
              </a:solidFill>
              <a:latin typeface="Courier New" panose="02070309020205020404" pitchFamily="49" charset="0"/>
            </a:endParaRPr>
          </a:p>
          <a:p>
            <a:pPr lvl="1" algn="l"/>
            <a:r>
              <a:rPr lang="en-US" altLang="zh-CN" sz="1600" dirty="0">
                <a:solidFill>
                  <a:srgbClr val="000000"/>
                </a:solidFill>
                <a:latin typeface="Courier New" panose="02070309020205020404" pitchFamily="49" charset="0"/>
              </a:rPr>
              <a:t>data.setValue(</a:t>
            </a:r>
            <a:r>
              <a:rPr lang="en-US" altLang="zh-CN" sz="1600" dirty="0">
                <a:solidFill>
                  <a:srgbClr val="2A00FF"/>
                </a:solidFill>
                <a:latin typeface="Courier New" panose="02070309020205020404" pitchFamily="49" charset="0"/>
              </a:rPr>
              <a:t>"C/C++"</a:t>
            </a:r>
            <a:r>
              <a:rPr lang="en-US" altLang="zh-CN" sz="1600" dirty="0">
                <a:solidFill>
                  <a:srgbClr val="000000"/>
                </a:solidFill>
                <a:latin typeface="Courier New" panose="02070309020205020404" pitchFamily="49" charset="0"/>
              </a:rPr>
              <a:t>, </a:t>
            </a:r>
            <a:r>
              <a:rPr lang="en-US" altLang="zh-CN" sz="1600" b="1" dirty="0">
                <a:solidFill>
                  <a:srgbClr val="7F0055"/>
                </a:solidFill>
                <a:latin typeface="Courier New" panose="02070309020205020404" pitchFamily="49" charset="0"/>
              </a:rPr>
              <a:t>new</a:t>
            </a:r>
            <a:r>
              <a:rPr lang="en-US" altLang="zh-CN" sz="1600" b="1" dirty="0">
                <a:solidFill>
                  <a:srgbClr val="000000"/>
                </a:solidFill>
                <a:latin typeface="Courier New" panose="02070309020205020404" pitchFamily="49" charset="0"/>
              </a:rPr>
              <a:t> Double(17.5));</a:t>
            </a:r>
            <a:endParaRPr lang="en-US" altLang="zh-CN" sz="1600" b="1" dirty="0">
              <a:solidFill>
                <a:srgbClr val="000000"/>
              </a:solidFill>
              <a:latin typeface="Courier New" panose="02070309020205020404" pitchFamily="49" charset="0"/>
            </a:endParaRPr>
          </a:p>
          <a:p>
            <a:pPr lvl="1" algn="l"/>
            <a:r>
              <a:rPr lang="en-US" altLang="zh-CN" sz="1600" dirty="0">
                <a:solidFill>
                  <a:srgbClr val="000000"/>
                </a:solidFill>
                <a:latin typeface="Courier New" panose="02070309020205020404" pitchFamily="49" charset="0"/>
              </a:rPr>
              <a:t>data.setValue(</a:t>
            </a:r>
            <a:r>
              <a:rPr lang="en-US" altLang="zh-CN" sz="1600" dirty="0">
                <a:solidFill>
                  <a:srgbClr val="2A00FF"/>
                </a:solidFill>
                <a:latin typeface="Courier New" panose="02070309020205020404" pitchFamily="49" charset="0"/>
              </a:rPr>
              <a:t>"UI"</a:t>
            </a:r>
            <a:r>
              <a:rPr lang="en-US" altLang="zh-CN" sz="1600" dirty="0">
                <a:solidFill>
                  <a:srgbClr val="000000"/>
                </a:solidFill>
                <a:latin typeface="Courier New" panose="02070309020205020404" pitchFamily="49" charset="0"/>
              </a:rPr>
              <a:t>, </a:t>
            </a:r>
            <a:r>
              <a:rPr lang="en-US" altLang="zh-CN" sz="1600" b="1" dirty="0">
                <a:solidFill>
                  <a:srgbClr val="7F0055"/>
                </a:solidFill>
                <a:latin typeface="Courier New" panose="02070309020205020404" pitchFamily="49" charset="0"/>
              </a:rPr>
              <a:t>new</a:t>
            </a:r>
            <a:r>
              <a:rPr lang="en-US" altLang="zh-CN" sz="1600" b="1" dirty="0">
                <a:solidFill>
                  <a:srgbClr val="000000"/>
                </a:solidFill>
                <a:latin typeface="Courier New" panose="02070309020205020404" pitchFamily="49" charset="0"/>
              </a:rPr>
              <a:t> Double(60.0));</a:t>
            </a:r>
            <a:endParaRPr lang="en-US" altLang="zh-CN" sz="1600" b="1" dirty="0">
              <a:solidFill>
                <a:srgbClr val="000000"/>
              </a:solidFill>
              <a:latin typeface="Courier New" panose="02070309020205020404" pitchFamily="49" charset="0"/>
            </a:endParaRPr>
          </a:p>
          <a:p>
            <a:pPr lvl="1" algn="l"/>
            <a:r>
              <a:rPr lang="en-US" altLang="zh-CN" sz="1600" dirty="0">
                <a:solidFill>
                  <a:srgbClr val="3F7F5F"/>
                </a:solidFill>
                <a:latin typeface="Courier New" panose="02070309020205020404" pitchFamily="49" charset="0"/>
              </a:rPr>
              <a:t>// </a:t>
            </a:r>
            <a:r>
              <a:rPr lang="zh-CN" altLang="en-US" sz="1600" dirty="0">
                <a:solidFill>
                  <a:srgbClr val="3F7F5F"/>
                </a:solidFill>
                <a:latin typeface="Courier New" panose="02070309020205020404" pitchFamily="49" charset="0"/>
              </a:rPr>
              <a:t>生成</a:t>
            </a:r>
            <a:r>
              <a:rPr lang="en-US" altLang="zh-CN" sz="1600" dirty="0">
                <a:solidFill>
                  <a:srgbClr val="3F7F5F"/>
                </a:solidFill>
                <a:latin typeface="Courier New" panose="02070309020205020404" pitchFamily="49" charset="0"/>
              </a:rPr>
              <a:t>JFreeChart</a:t>
            </a:r>
            <a:r>
              <a:rPr lang="zh-CN" altLang="en-US" sz="1600" dirty="0">
                <a:solidFill>
                  <a:srgbClr val="3F7F5F"/>
                </a:solidFill>
                <a:latin typeface="Courier New" panose="02070309020205020404" pitchFamily="49" charset="0"/>
              </a:rPr>
              <a:t>对象</a:t>
            </a:r>
            <a:endParaRPr lang="zh-CN" altLang="en-US" sz="1600" dirty="0">
              <a:solidFill>
                <a:srgbClr val="3F7F5F"/>
              </a:solidFill>
              <a:latin typeface="Courier New" panose="02070309020205020404" pitchFamily="49" charset="0"/>
            </a:endParaRPr>
          </a:p>
          <a:p>
            <a:pPr lvl="1" algn="l"/>
            <a:r>
              <a:rPr lang="en-US" altLang="zh-CN" sz="1600" dirty="0">
                <a:solidFill>
                  <a:srgbClr val="0000C0"/>
                </a:solidFill>
                <a:latin typeface="Courier New" panose="02070309020205020404" pitchFamily="49" charset="0"/>
              </a:rPr>
              <a:t>chart</a:t>
            </a:r>
            <a:r>
              <a:rPr lang="en-US" altLang="zh-CN" sz="1600" dirty="0">
                <a:solidFill>
                  <a:srgbClr val="000000"/>
                </a:solidFill>
                <a:latin typeface="Courier New" panose="02070309020205020404" pitchFamily="49" charset="0"/>
              </a:rPr>
              <a:t> = ChartFactory.</a:t>
            </a:r>
            <a:r>
              <a:rPr lang="en-US" altLang="zh-CN" sz="1600" i="1" dirty="0">
                <a:solidFill>
                  <a:srgbClr val="000000"/>
                </a:solidFill>
                <a:latin typeface="Courier New" panose="02070309020205020404" pitchFamily="49" charset="0"/>
              </a:rPr>
              <a:t>createPieChart(</a:t>
            </a:r>
            <a:r>
              <a:rPr lang="en-US" altLang="zh-CN" sz="1600" i="1" dirty="0">
                <a:solidFill>
                  <a:srgbClr val="2A00FF"/>
                </a:solidFill>
                <a:latin typeface="Courier New" panose="02070309020205020404" pitchFamily="49" charset="0"/>
              </a:rPr>
              <a:t>"</a:t>
            </a:r>
            <a:r>
              <a:rPr lang="zh-CN" altLang="en-US" sz="1600" i="1" dirty="0">
                <a:solidFill>
                  <a:srgbClr val="2A00FF"/>
                </a:solidFill>
                <a:latin typeface="Courier New" panose="02070309020205020404" pitchFamily="49" charset="0"/>
              </a:rPr>
              <a:t>饼状图</a:t>
            </a:r>
            <a:r>
              <a:rPr lang="en-US" altLang="zh-CN" sz="1600" i="1" dirty="0">
                <a:solidFill>
                  <a:srgbClr val="2A00FF"/>
                </a:solidFill>
                <a:latin typeface="Courier New" panose="02070309020205020404" pitchFamily="49" charset="0"/>
              </a:rPr>
              <a:t>"</a:t>
            </a:r>
            <a:r>
              <a:rPr lang="en-US" altLang="zh-CN" sz="1600" i="1" dirty="0">
                <a:solidFill>
                  <a:srgbClr val="000000"/>
                </a:solidFill>
                <a:latin typeface="Courier New" panose="02070309020205020404" pitchFamily="49" charset="0"/>
              </a:rPr>
              <a:t>, data</a:t>
            </a:r>
            <a:r>
              <a:rPr lang="en-US" altLang="zh-CN" sz="1600" i="1" dirty="0" smtClean="0">
                <a:solidFill>
                  <a:srgbClr val="000000"/>
                </a:solidFill>
                <a:latin typeface="Courier New" panose="02070309020205020404" pitchFamily="49" charset="0"/>
              </a:rPr>
              <a:t>);</a:t>
            </a:r>
            <a:endParaRPr lang="en-US" altLang="zh-CN" sz="1600" i="1" dirty="0" smtClean="0">
              <a:solidFill>
                <a:srgbClr val="000000"/>
              </a:solidFill>
              <a:latin typeface="Courier New" panose="02070309020205020404" pitchFamily="49" charset="0"/>
            </a:endParaRPr>
          </a:p>
          <a:p>
            <a:pPr lvl="1" algn="l"/>
            <a:endParaRPr lang="en-US" altLang="zh-CN" sz="1400" i="1" dirty="0" smtClean="0">
              <a:solidFill>
                <a:srgbClr val="3333FF"/>
              </a:solidFill>
              <a:latin typeface="Courier New" panose="02070309020205020404" pitchFamily="49" charset="0"/>
            </a:endParaRPr>
          </a:p>
          <a:p>
            <a:pPr lvl="1" algn="l"/>
            <a:endParaRPr lang="en-US" altLang="zh-CN" sz="1400" i="1" dirty="0">
              <a:solidFill>
                <a:srgbClr val="3333FF"/>
              </a:solidFill>
              <a:latin typeface="Courier New" panose="02070309020205020404" pitchFamily="49" charset="0"/>
            </a:endParaRPr>
          </a:p>
          <a:p>
            <a:pPr lvl="1" algn="l"/>
            <a:endParaRPr lang="en-US" altLang="zh-CN" sz="1400" i="1" dirty="0" smtClean="0">
              <a:solidFill>
                <a:srgbClr val="3333FF"/>
              </a:solidFill>
              <a:latin typeface="Courier New" panose="02070309020205020404" pitchFamily="49" charset="0"/>
            </a:endParaRPr>
          </a:p>
          <a:p>
            <a:pPr lvl="1" algn="l"/>
            <a:endParaRPr lang="en-US" altLang="zh-CN" sz="1400" i="1" dirty="0">
              <a:solidFill>
                <a:srgbClr val="3333FF"/>
              </a:solidFill>
              <a:latin typeface="Courier New" panose="02070309020205020404" pitchFamily="49" charset="0"/>
            </a:endParaRPr>
          </a:p>
          <a:p>
            <a:pPr lvl="1" algn="l"/>
            <a:endParaRPr lang="en-US" altLang="zh-CN" sz="1400" i="1" dirty="0" smtClean="0">
              <a:solidFill>
                <a:srgbClr val="3333FF"/>
              </a:solidFill>
              <a:latin typeface="Courier New" panose="02070309020205020404" pitchFamily="49" charset="0"/>
            </a:endParaRPr>
          </a:p>
          <a:p>
            <a:pPr lvl="1" algn="l"/>
            <a:endParaRPr lang="en-US" altLang="zh-CN" sz="1400" i="1" dirty="0">
              <a:solidFill>
                <a:srgbClr val="3333FF"/>
              </a:solidFill>
              <a:latin typeface="Courier New" panose="02070309020205020404" pitchFamily="49" charset="0"/>
            </a:endParaRPr>
          </a:p>
          <a:p>
            <a:pPr lvl="1" algn="l"/>
            <a:endParaRPr lang="en-US" altLang="zh-CN" sz="1400" i="1" dirty="0" smtClean="0">
              <a:solidFill>
                <a:srgbClr val="3333FF"/>
              </a:solidFill>
              <a:latin typeface="Courier New" panose="02070309020205020404" pitchFamily="49" charset="0"/>
            </a:endParaRPr>
          </a:p>
          <a:p>
            <a:pPr lvl="1" algn="l"/>
            <a:r>
              <a:rPr lang="zh-CN" altLang="en-US" sz="1400" i="1" dirty="0" smtClean="0">
                <a:solidFill>
                  <a:srgbClr val="3333FF"/>
                </a:solidFill>
                <a:latin typeface="Courier New" panose="02070309020205020404" pitchFamily="49" charset="0"/>
              </a:rPr>
              <a:t>测试：</a:t>
            </a:r>
            <a:r>
              <a:rPr lang="en-US" altLang="zh-CN" sz="1400" i="1" dirty="0">
                <a:solidFill>
                  <a:srgbClr val="3333FF"/>
                </a:solidFill>
                <a:latin typeface="Courier New" panose="02070309020205020404" pitchFamily="49" charset="0"/>
              </a:rPr>
              <a:t>http://localhost:8080/chart/pieChart.action</a:t>
            </a:r>
            <a:endParaRPr lang="zh-CN" altLang="en-US" sz="1400" i="1" dirty="0">
              <a:solidFill>
                <a:srgbClr val="3333FF"/>
              </a:solidFill>
              <a:latin typeface="Courier New" panose="02070309020205020404" pitchFamily="49" charset="0"/>
            </a:endParaRPr>
          </a:p>
        </p:txBody>
      </p:sp>
      <p:pic>
        <p:nvPicPr>
          <p:cNvPr id="4" name="图片 3"/>
          <p:cNvPicPr>
            <a:picLocks noChangeAspect="1"/>
          </p:cNvPicPr>
          <p:nvPr/>
        </p:nvPicPr>
        <p:blipFill>
          <a:blip r:embed="rId1"/>
          <a:stretch>
            <a:fillRect/>
          </a:stretch>
        </p:blipFill>
        <p:spPr>
          <a:xfrm>
            <a:off x="2418470" y="3842900"/>
            <a:ext cx="3531995" cy="2392295"/>
          </a:xfrm>
          <a:prstGeom prst="rect">
            <a:avLst/>
          </a:prstGeom>
        </p:spPr>
      </p:pic>
      <p:graphicFrame>
        <p:nvGraphicFramePr>
          <p:cNvPr id="5" name="对象 4"/>
          <p:cNvGraphicFramePr>
            <a:graphicFrameLocks noChangeAspect="1"/>
          </p:cNvGraphicFramePr>
          <p:nvPr/>
        </p:nvGraphicFramePr>
        <p:xfrm>
          <a:off x="7658100" y="5879595"/>
          <a:ext cx="1485900" cy="711200"/>
        </p:xfrm>
        <a:graphic>
          <a:graphicData uri="http://schemas.openxmlformats.org/presentationml/2006/ole">
            <mc:AlternateContent xmlns:mc="http://schemas.openxmlformats.org/markup-compatibility/2006">
              <mc:Choice xmlns:v="urn:schemas-microsoft-com:vml" Requires="v">
                <p:oleObj spid="_x0000_s26684" name="包装程序外壳对象" showAsIcon="1" r:id="rId2" imgW="1104900" imgH="523875" progId="Package">
                  <p:embed/>
                </p:oleObj>
              </mc:Choice>
              <mc:Fallback>
                <p:oleObj name="包装程序外壳对象" showAsIcon="1" r:id="rId2" imgW="1104900" imgH="523875" progId="Package">
                  <p:embed/>
                  <p:pic>
                    <p:nvPicPr>
                      <p:cNvPr id="0" name="图片 26683"/>
                      <p:cNvPicPr/>
                      <p:nvPr/>
                    </p:nvPicPr>
                    <p:blipFill>
                      <a:blip r:embed="rId3"/>
                      <a:stretch>
                        <a:fillRect/>
                      </a:stretch>
                    </p:blipFill>
                    <p:spPr>
                      <a:xfrm>
                        <a:off x="7658100" y="5879595"/>
                        <a:ext cx="1485900" cy="711200"/>
                      </a:xfrm>
                      <a:prstGeom prst="rect">
                        <a:avLst/>
                      </a:prstGeom>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访问</a:t>
            </a:r>
            <a:r>
              <a:rPr lang="en-US" altLang="zh-CN" dirty="0" smtClean="0"/>
              <a:t>Action</a:t>
            </a:r>
            <a:r>
              <a:rPr lang="zh-CN" altLang="en-US" dirty="0" smtClean="0"/>
              <a:t>类</a:t>
            </a:r>
            <a:endParaRPr lang="zh-CN" altLang="en-US" dirty="0"/>
          </a:p>
        </p:txBody>
      </p:sp>
      <p:sp>
        <p:nvSpPr>
          <p:cNvPr id="3" name="内容占位符 2"/>
          <p:cNvSpPr>
            <a:spLocks noGrp="1"/>
          </p:cNvSpPr>
          <p:nvPr>
            <p:ph idx="1"/>
          </p:nvPr>
        </p:nvSpPr>
        <p:spPr/>
        <p:txBody>
          <a:bodyPr>
            <a:normAutofit/>
          </a:bodyPr>
          <a:lstStyle/>
          <a:p>
            <a:r>
              <a:rPr lang="zh-CN" altLang="en-US" dirty="0"/>
              <a:t>实现</a:t>
            </a:r>
            <a:r>
              <a:rPr lang="en-US" altLang="zh-CN" dirty="0"/>
              <a:t>Action</a:t>
            </a:r>
            <a:r>
              <a:rPr lang="zh-CN" altLang="en-US" dirty="0" smtClean="0"/>
              <a:t>接口</a:t>
            </a:r>
            <a:endParaRPr lang="en-US" altLang="zh-CN" dirty="0" smtClean="0"/>
          </a:p>
          <a:p>
            <a:pPr lvl="1"/>
            <a:r>
              <a:rPr lang="zh-CN" altLang="en-US" sz="1800" dirty="0"/>
              <a:t>为了让用户开发的</a:t>
            </a:r>
            <a:r>
              <a:rPr lang="en-US" altLang="zh-CN" sz="1800" dirty="0"/>
              <a:t>Action</a:t>
            </a:r>
            <a:r>
              <a:rPr lang="zh-CN" altLang="en-US" sz="1800" dirty="0"/>
              <a:t>更加规范</a:t>
            </a:r>
            <a:r>
              <a:rPr lang="en-US" altLang="zh-CN" sz="1800" dirty="0"/>
              <a:t>struts2</a:t>
            </a:r>
            <a:r>
              <a:rPr lang="zh-CN" altLang="en-US" sz="1800" dirty="0"/>
              <a:t>提供了一个</a:t>
            </a:r>
            <a:r>
              <a:rPr lang="en-US" altLang="zh-CN" sz="1800" dirty="0"/>
              <a:t>Action</a:t>
            </a:r>
            <a:r>
              <a:rPr lang="zh-CN" altLang="en-US" sz="1800" dirty="0"/>
              <a:t>接口</a:t>
            </a:r>
            <a:endParaRPr lang="zh-CN" altLang="en-US" sz="1800" dirty="0"/>
          </a:p>
          <a:p>
            <a:pPr lvl="1"/>
            <a:r>
              <a:rPr lang="zh-CN" altLang="en-US" dirty="0" smtClean="0"/>
              <a:t>包含</a:t>
            </a:r>
            <a:r>
              <a:rPr lang="zh-CN" altLang="en-US" u="sng" dirty="0" smtClean="0">
                <a:solidFill>
                  <a:srgbClr val="3333FF"/>
                </a:solidFill>
              </a:rPr>
              <a:t>常量</a:t>
            </a:r>
            <a:r>
              <a:rPr lang="zh-CN" altLang="en-US" dirty="0" smtClean="0"/>
              <a:t>信息及请求的</a:t>
            </a:r>
            <a:r>
              <a:rPr lang="zh-CN" altLang="en-US" u="sng" dirty="0" smtClean="0">
                <a:solidFill>
                  <a:srgbClr val="3333FF"/>
                </a:solidFill>
              </a:rPr>
              <a:t>处理方法</a:t>
            </a:r>
            <a:endParaRPr lang="zh-CN" altLang="en-US" u="sng" dirty="0">
              <a:solidFill>
                <a:srgbClr val="3333FF"/>
              </a:solidFill>
            </a:endParaRPr>
          </a:p>
          <a:p>
            <a:r>
              <a:rPr lang="zh-CN" altLang="en-US" dirty="0"/>
              <a:t>继承</a:t>
            </a:r>
            <a:r>
              <a:rPr lang="en-US" altLang="zh-CN" dirty="0"/>
              <a:t>ActionSupport</a:t>
            </a:r>
            <a:r>
              <a:rPr lang="zh-CN" altLang="en-US" dirty="0" smtClean="0"/>
              <a:t>类</a:t>
            </a:r>
            <a:endParaRPr lang="en-US" altLang="zh-CN" dirty="0" smtClean="0"/>
          </a:p>
          <a:p>
            <a:pPr lvl="1"/>
            <a:r>
              <a:rPr lang="en-US" altLang="zh-CN" dirty="0"/>
              <a:t>Struts2</a:t>
            </a:r>
            <a:r>
              <a:rPr lang="zh-CN" altLang="en-US" dirty="0"/>
              <a:t>为</a:t>
            </a:r>
            <a:r>
              <a:rPr lang="en-US" altLang="zh-CN" dirty="0"/>
              <a:t>Action</a:t>
            </a:r>
            <a:r>
              <a:rPr lang="zh-CN" altLang="en-US" dirty="0"/>
              <a:t>接口提供了一个实现类 </a:t>
            </a:r>
            <a:r>
              <a:rPr lang="en-US" altLang="zh-CN" dirty="0"/>
              <a:t>ActionSupport</a:t>
            </a:r>
            <a:r>
              <a:rPr lang="zh-CN" altLang="en-US" dirty="0"/>
              <a:t>，定义了 表单域校验、错误信息设置和获得国际化信息相关一些</a:t>
            </a:r>
            <a:r>
              <a:rPr lang="zh-CN" altLang="en-US" dirty="0" smtClean="0"/>
              <a:t>方法</a:t>
            </a:r>
            <a:endParaRPr lang="zh-CN" altLang="en-US" dirty="0"/>
          </a:p>
          <a:p>
            <a:r>
              <a:rPr lang="en-US" altLang="zh-CN" dirty="0"/>
              <a:t>POJO</a:t>
            </a:r>
            <a:r>
              <a:rPr lang="zh-CN" altLang="en-US" dirty="0"/>
              <a:t>（</a:t>
            </a:r>
            <a:r>
              <a:rPr lang="en-US" altLang="zh-CN" dirty="0"/>
              <a:t>Plain Ordinary Java Object</a:t>
            </a:r>
            <a:r>
              <a:rPr lang="zh-CN" altLang="en-US" dirty="0" smtClean="0"/>
              <a:t>）</a:t>
            </a:r>
            <a:endParaRPr lang="en-US" altLang="zh-CN" dirty="0" smtClean="0"/>
          </a:p>
          <a:p>
            <a:pPr lvl="1"/>
            <a:r>
              <a:rPr lang="zh-CN" altLang="en-US" dirty="0" smtClean="0"/>
              <a:t>处理请求方法的规范：</a:t>
            </a:r>
            <a:endParaRPr lang="en-US" altLang="zh-CN" dirty="0" smtClean="0"/>
          </a:p>
          <a:p>
            <a:pPr lvl="1"/>
            <a:r>
              <a:rPr lang="en-US" altLang="zh-CN" dirty="0" smtClean="0"/>
              <a:t>   1.public </a:t>
            </a:r>
            <a:r>
              <a:rPr lang="zh-CN" altLang="en-US" dirty="0" smtClean="0"/>
              <a:t>修饰</a:t>
            </a:r>
            <a:endParaRPr lang="en-US" altLang="zh-CN" dirty="0" smtClean="0"/>
          </a:p>
          <a:p>
            <a:pPr lvl="1"/>
            <a:r>
              <a:rPr lang="en-US" altLang="zh-CN" dirty="0" smtClean="0"/>
              <a:t>   2.String </a:t>
            </a:r>
            <a:r>
              <a:rPr lang="zh-CN" altLang="en-US" dirty="0"/>
              <a:t>返回</a:t>
            </a:r>
            <a:r>
              <a:rPr lang="zh-CN" altLang="en-US" dirty="0" smtClean="0"/>
              <a:t>值</a:t>
            </a:r>
            <a:endParaRPr lang="en-US" altLang="zh-CN" dirty="0" smtClean="0"/>
          </a:p>
          <a:p>
            <a:pPr lvl="1"/>
            <a:r>
              <a:rPr lang="zh-CN" altLang="en-US" dirty="0" smtClean="0"/>
              <a:t>   </a:t>
            </a:r>
            <a:r>
              <a:rPr lang="en-US" altLang="zh-CN" dirty="0" smtClean="0"/>
              <a:t>3.</a:t>
            </a:r>
            <a:r>
              <a:rPr lang="zh-CN" altLang="en-US" dirty="0" smtClean="0"/>
              <a:t>无</a:t>
            </a:r>
            <a:r>
              <a:rPr lang="zh-CN" altLang="en-US" dirty="0"/>
              <a:t>参数</a:t>
            </a:r>
            <a:endParaRPr lang="zh-CN" altLang="en-US" dirty="0"/>
          </a:p>
          <a:p>
            <a:pPr lvl="1"/>
            <a:endParaRPr lang="zh-CN" altLang="en-US" dirty="0"/>
          </a:p>
          <a:p>
            <a:endParaRPr lang="zh-CN" altLang="en-US"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生成折线图</a:t>
            </a:r>
            <a:endParaRPr lang="zh-CN" altLang="en-US" dirty="0"/>
          </a:p>
        </p:txBody>
      </p:sp>
      <p:sp>
        <p:nvSpPr>
          <p:cNvPr id="3" name="内容占位符 2"/>
          <p:cNvSpPr>
            <a:spLocks noGrp="1"/>
          </p:cNvSpPr>
          <p:nvPr>
            <p:ph idx="1"/>
          </p:nvPr>
        </p:nvSpPr>
        <p:spPr/>
        <p:txBody>
          <a:bodyPr>
            <a:normAutofit fontScale="85000" lnSpcReduction="10000"/>
          </a:bodyPr>
          <a:lstStyle/>
          <a:p>
            <a:pPr lvl="1"/>
            <a:r>
              <a:rPr lang="en-US" altLang="zh-CN" dirty="0"/>
              <a:t>DefaultCategoryDataset linedataset = </a:t>
            </a:r>
            <a:r>
              <a:rPr lang="en-US" altLang="zh-CN" b="1" dirty="0"/>
              <a:t>new DefaultCategoryDataset();</a:t>
            </a:r>
            <a:endParaRPr lang="en-US" altLang="zh-CN" b="1" dirty="0"/>
          </a:p>
          <a:p>
            <a:pPr lvl="1"/>
            <a:r>
              <a:rPr lang="en-US" altLang="zh-CN" dirty="0"/>
              <a:t>// </a:t>
            </a:r>
            <a:r>
              <a:rPr lang="zh-CN" altLang="en-US" dirty="0"/>
              <a:t>各曲线名称</a:t>
            </a:r>
            <a:endParaRPr lang="zh-CN" altLang="en-US" dirty="0"/>
          </a:p>
          <a:p>
            <a:pPr lvl="1"/>
            <a:r>
              <a:rPr lang="en-US" altLang="zh-CN" dirty="0"/>
              <a:t>String series1 = "</a:t>
            </a:r>
            <a:r>
              <a:rPr lang="zh-CN" altLang="en-US" dirty="0"/>
              <a:t>冰箱</a:t>
            </a:r>
            <a:r>
              <a:rPr lang="en-US" altLang="zh-CN" dirty="0" smtClean="0"/>
              <a:t>";</a:t>
            </a:r>
            <a:r>
              <a:rPr lang="en-US" altLang="zh-CN" dirty="0"/>
              <a:t> String series2 = "</a:t>
            </a:r>
            <a:r>
              <a:rPr lang="zh-CN" altLang="en-US" dirty="0"/>
              <a:t>彩电</a:t>
            </a:r>
            <a:r>
              <a:rPr lang="en-US" altLang="zh-CN" dirty="0" smtClean="0"/>
              <a:t>";</a:t>
            </a:r>
            <a:r>
              <a:rPr lang="en-US" altLang="zh-CN" dirty="0"/>
              <a:t> String series3 = "</a:t>
            </a:r>
            <a:r>
              <a:rPr lang="zh-CN" altLang="en-US" dirty="0"/>
              <a:t>洗衣机</a:t>
            </a:r>
            <a:r>
              <a:rPr lang="en-US" altLang="zh-CN" dirty="0" smtClean="0"/>
              <a:t>";</a:t>
            </a:r>
            <a:endParaRPr lang="en-US" altLang="zh-CN" dirty="0"/>
          </a:p>
          <a:p>
            <a:pPr lvl="1"/>
            <a:r>
              <a:rPr lang="en-US" altLang="zh-CN" dirty="0" smtClean="0"/>
              <a:t>// </a:t>
            </a:r>
            <a:r>
              <a:rPr lang="zh-CN" altLang="en-US" dirty="0"/>
              <a:t>横轴名称</a:t>
            </a:r>
            <a:r>
              <a:rPr lang="en-US" altLang="zh-CN" dirty="0"/>
              <a:t>(</a:t>
            </a:r>
            <a:r>
              <a:rPr lang="zh-CN" altLang="en-US" dirty="0"/>
              <a:t>列名称</a:t>
            </a:r>
            <a:r>
              <a:rPr lang="en-US" altLang="zh-CN" dirty="0"/>
              <a:t>)</a:t>
            </a:r>
            <a:endParaRPr lang="en-US" altLang="zh-CN" dirty="0"/>
          </a:p>
          <a:p>
            <a:pPr lvl="1"/>
            <a:r>
              <a:rPr lang="en-US" altLang="zh-CN" dirty="0"/>
              <a:t>String type1 = "1</a:t>
            </a:r>
            <a:r>
              <a:rPr lang="zh-CN" altLang="en-US" dirty="0"/>
              <a:t>月</a:t>
            </a:r>
            <a:r>
              <a:rPr lang="en-US" altLang="zh-CN" dirty="0" smtClean="0"/>
              <a:t>";    String </a:t>
            </a:r>
            <a:r>
              <a:rPr lang="en-US" altLang="zh-CN" dirty="0"/>
              <a:t>type2 = "2</a:t>
            </a:r>
            <a:r>
              <a:rPr lang="zh-CN" altLang="en-US" dirty="0"/>
              <a:t>月</a:t>
            </a:r>
            <a:r>
              <a:rPr lang="en-US" altLang="zh-CN" dirty="0" smtClean="0"/>
              <a:t>";    String </a:t>
            </a:r>
            <a:r>
              <a:rPr lang="en-US" altLang="zh-CN" dirty="0"/>
              <a:t>type3 = "3</a:t>
            </a:r>
            <a:r>
              <a:rPr lang="zh-CN" altLang="en-US" dirty="0"/>
              <a:t>月</a:t>
            </a:r>
            <a:r>
              <a:rPr lang="en-US" altLang="zh-CN" dirty="0" smtClean="0"/>
              <a:t>";</a:t>
            </a:r>
            <a:endParaRPr lang="en-US" altLang="zh-CN" dirty="0"/>
          </a:p>
          <a:p>
            <a:pPr lvl="1"/>
            <a:r>
              <a:rPr lang="en-US" altLang="zh-CN" dirty="0" smtClean="0"/>
              <a:t>linedataset.addValue(0.0</a:t>
            </a:r>
            <a:r>
              <a:rPr lang="en-US" altLang="zh-CN" dirty="0"/>
              <a:t>, series1, type1);</a:t>
            </a:r>
            <a:endParaRPr lang="en-US" altLang="zh-CN" dirty="0"/>
          </a:p>
          <a:p>
            <a:pPr lvl="1"/>
            <a:r>
              <a:rPr lang="en-US" altLang="zh-CN" dirty="0"/>
              <a:t>linedataset.addValue(4.2, series1, type2);</a:t>
            </a:r>
            <a:endParaRPr lang="en-US" altLang="zh-CN" dirty="0"/>
          </a:p>
          <a:p>
            <a:pPr lvl="1"/>
            <a:r>
              <a:rPr lang="en-US" altLang="zh-CN" dirty="0"/>
              <a:t>linedataset.addValue(3.9, series1, type3);</a:t>
            </a:r>
            <a:endParaRPr lang="en-US" altLang="zh-CN" dirty="0"/>
          </a:p>
          <a:p>
            <a:pPr lvl="1"/>
            <a:r>
              <a:rPr lang="en-US" altLang="zh-CN" dirty="0"/>
              <a:t>linedataset.addValue(1.0, series2, type1);</a:t>
            </a:r>
            <a:endParaRPr lang="en-US" altLang="zh-CN" dirty="0"/>
          </a:p>
          <a:p>
            <a:pPr lvl="1"/>
            <a:r>
              <a:rPr lang="en-US" altLang="zh-CN" dirty="0"/>
              <a:t>linedataset.addValue(5.2, series2, type2);</a:t>
            </a:r>
            <a:endParaRPr lang="en-US" altLang="zh-CN" dirty="0"/>
          </a:p>
          <a:p>
            <a:pPr lvl="1"/>
            <a:r>
              <a:rPr lang="en-US" altLang="zh-CN" dirty="0"/>
              <a:t>linedataset.addValue(7.9, series2, type3);</a:t>
            </a:r>
            <a:endParaRPr lang="en-US" altLang="zh-CN" dirty="0"/>
          </a:p>
          <a:p>
            <a:pPr lvl="1"/>
            <a:r>
              <a:rPr lang="en-US" altLang="zh-CN" dirty="0"/>
              <a:t>linedataset.addValue(2.0, series3, type1);</a:t>
            </a:r>
            <a:endParaRPr lang="en-US" altLang="zh-CN" dirty="0"/>
          </a:p>
          <a:p>
            <a:pPr lvl="1"/>
            <a:r>
              <a:rPr lang="en-US" altLang="zh-CN" dirty="0"/>
              <a:t>linedataset.addValue(9.2, series3, type2);</a:t>
            </a:r>
            <a:endParaRPr lang="en-US" altLang="zh-CN" dirty="0"/>
          </a:p>
          <a:p>
            <a:pPr lvl="1"/>
            <a:r>
              <a:rPr lang="en-US" altLang="zh-CN" dirty="0"/>
              <a:t>linedataset.addValue(8.9, series3, type3);</a:t>
            </a:r>
            <a:endParaRPr lang="en-US" altLang="zh-CN" dirty="0"/>
          </a:p>
          <a:p>
            <a:pPr lvl="1"/>
            <a:r>
              <a:rPr lang="en-US" altLang="zh-CN" dirty="0"/>
              <a:t>// </a:t>
            </a:r>
            <a:r>
              <a:rPr lang="zh-CN" altLang="en-US" dirty="0"/>
              <a:t>创建图表</a:t>
            </a:r>
            <a:endParaRPr lang="zh-CN" altLang="en-US" dirty="0"/>
          </a:p>
          <a:p>
            <a:pPr lvl="1"/>
            <a:r>
              <a:rPr lang="en-US" altLang="zh-CN" dirty="0"/>
              <a:t>chart = ChartFactory.</a:t>
            </a:r>
            <a:r>
              <a:rPr lang="en-US" altLang="zh-CN" i="1" dirty="0"/>
              <a:t>createLineChart("</a:t>
            </a:r>
            <a:r>
              <a:rPr lang="zh-CN" altLang="en-US" i="1" dirty="0"/>
              <a:t>折线图</a:t>
            </a:r>
            <a:r>
              <a:rPr lang="en-US" altLang="zh-CN" i="1" dirty="0"/>
              <a:t>", </a:t>
            </a:r>
            <a:r>
              <a:rPr lang="en-US" altLang="zh-CN" b="1" i="1" dirty="0"/>
              <a:t>null, null, linedataset);</a:t>
            </a:r>
            <a:endParaRPr lang="zh-CN" altLang="en-US"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中文乱码问题</a:t>
            </a:r>
            <a:endParaRPr lang="zh-CN" altLang="en-US" dirty="0"/>
          </a:p>
        </p:txBody>
      </p:sp>
      <p:sp>
        <p:nvSpPr>
          <p:cNvPr id="3" name="内容占位符 2"/>
          <p:cNvSpPr>
            <a:spLocks noGrp="1"/>
          </p:cNvSpPr>
          <p:nvPr>
            <p:ph idx="1"/>
          </p:nvPr>
        </p:nvSpPr>
        <p:spPr/>
        <p:txBody>
          <a:bodyPr>
            <a:normAutofit/>
          </a:bodyPr>
          <a:lstStyle/>
          <a:p>
            <a:r>
              <a:rPr lang="zh-CN" altLang="en-US" dirty="0" smtClean="0"/>
              <a:t>解决方案</a:t>
            </a:r>
            <a:endParaRPr lang="en-US" altLang="zh-CN" dirty="0" smtClean="0"/>
          </a:p>
          <a:p>
            <a:pPr lvl="1"/>
            <a:r>
              <a:rPr lang="zh-CN" altLang="en-US" dirty="0" smtClean="0">
                <a:latin typeface="华文中宋" panose="02010600040101010101" pitchFamily="2" charset="-122"/>
                <a:ea typeface="华文中宋" panose="02010600040101010101" pitchFamily="2" charset="-122"/>
              </a:rPr>
              <a:t>为图表工厂设置样式</a:t>
            </a:r>
            <a:endParaRPr lang="en-US" altLang="zh-CN" dirty="0" smtClean="0">
              <a:latin typeface="华文中宋" panose="02010600040101010101" pitchFamily="2" charset="-122"/>
              <a:ea typeface="华文中宋" panose="02010600040101010101" pitchFamily="2" charset="-122"/>
            </a:endParaRPr>
          </a:p>
          <a:p>
            <a:pPr lvl="1"/>
            <a:r>
              <a:rPr lang="en-US" altLang="zh-CN" sz="1600" dirty="0"/>
              <a:t>/** </a:t>
            </a:r>
            <a:r>
              <a:rPr lang="zh-CN" altLang="en-US" sz="1600" dirty="0">
                <a:solidFill>
                  <a:srgbClr val="3333FF"/>
                </a:solidFill>
              </a:rPr>
              <a:t>创建主题样式 </a:t>
            </a:r>
            <a:r>
              <a:rPr lang="zh-CN" altLang="en-US" sz="1600" dirty="0"/>
              <a:t>*</a:t>
            </a:r>
            <a:r>
              <a:rPr lang="en-US" altLang="zh-CN" sz="1600" dirty="0"/>
              <a:t>/</a:t>
            </a:r>
            <a:endParaRPr lang="en-US" altLang="zh-CN" sz="1600" dirty="0"/>
          </a:p>
          <a:p>
            <a:pPr lvl="1"/>
            <a:r>
              <a:rPr lang="en-US" altLang="zh-CN" sz="1600" dirty="0"/>
              <a:t>StandardChartTheme standardChartTheme = </a:t>
            </a:r>
            <a:r>
              <a:rPr lang="en-US" altLang="zh-CN" sz="1600" b="1" dirty="0"/>
              <a:t>new StandardChartTheme("CN");</a:t>
            </a:r>
            <a:endParaRPr lang="en-US" altLang="zh-CN" sz="1600" b="1" dirty="0"/>
          </a:p>
          <a:p>
            <a:pPr lvl="1"/>
            <a:r>
              <a:rPr lang="en-US" altLang="zh-CN" sz="1600" dirty="0"/>
              <a:t>/** </a:t>
            </a:r>
            <a:r>
              <a:rPr lang="zh-CN" altLang="en-US" sz="1600" dirty="0">
                <a:solidFill>
                  <a:srgbClr val="3333FF"/>
                </a:solidFill>
              </a:rPr>
              <a:t>设置标题字体 </a:t>
            </a:r>
            <a:r>
              <a:rPr lang="zh-CN" altLang="en-US" sz="1600" dirty="0"/>
              <a:t>*</a:t>
            </a:r>
            <a:r>
              <a:rPr lang="en-US" altLang="zh-CN" sz="1600" dirty="0"/>
              <a:t>/</a:t>
            </a:r>
            <a:endParaRPr lang="en-US" altLang="zh-CN" sz="1600" dirty="0"/>
          </a:p>
          <a:p>
            <a:pPr lvl="1"/>
            <a:r>
              <a:rPr lang="en-US" altLang="zh-CN" sz="1600" dirty="0"/>
              <a:t>standardChartTheme.setExtraLargeFont(</a:t>
            </a:r>
            <a:r>
              <a:rPr lang="en-US" altLang="zh-CN" sz="1600" b="1" dirty="0"/>
              <a:t>new Font("</a:t>
            </a:r>
            <a:r>
              <a:rPr lang="zh-CN" altLang="en-US" sz="1600" b="1" dirty="0"/>
              <a:t>隶书</a:t>
            </a:r>
            <a:r>
              <a:rPr lang="en-US" altLang="zh-CN" sz="1600" b="1" dirty="0"/>
              <a:t>", Font.</a:t>
            </a:r>
            <a:r>
              <a:rPr lang="en-US" altLang="zh-CN" sz="1600" b="1" i="1" dirty="0"/>
              <a:t>BOLD, 20));</a:t>
            </a:r>
            <a:endParaRPr lang="en-US" altLang="zh-CN" sz="1600" b="1" i="1" dirty="0"/>
          </a:p>
          <a:p>
            <a:pPr lvl="1"/>
            <a:r>
              <a:rPr lang="en-US" altLang="zh-CN" sz="1600" dirty="0"/>
              <a:t>/** </a:t>
            </a:r>
            <a:r>
              <a:rPr lang="zh-CN" altLang="en-US" sz="1600" dirty="0">
                <a:solidFill>
                  <a:srgbClr val="3333FF"/>
                </a:solidFill>
              </a:rPr>
              <a:t>设置图例的字体 </a:t>
            </a:r>
            <a:r>
              <a:rPr lang="zh-CN" altLang="en-US" sz="1600" dirty="0"/>
              <a:t>*</a:t>
            </a:r>
            <a:r>
              <a:rPr lang="en-US" altLang="zh-CN" sz="1600" dirty="0"/>
              <a:t>/</a:t>
            </a:r>
            <a:endParaRPr lang="en-US" altLang="zh-CN" sz="1600" dirty="0"/>
          </a:p>
          <a:p>
            <a:pPr lvl="1"/>
            <a:r>
              <a:rPr lang="en-US" altLang="zh-CN" sz="1600" dirty="0"/>
              <a:t>standardChartTheme.setRegularFont(</a:t>
            </a:r>
            <a:r>
              <a:rPr lang="en-US" altLang="zh-CN" sz="1600" b="1" dirty="0"/>
              <a:t>new Font("</a:t>
            </a:r>
            <a:r>
              <a:rPr lang="zh-CN" altLang="en-US" sz="1600" b="1" dirty="0"/>
              <a:t>宋书</a:t>
            </a:r>
            <a:r>
              <a:rPr lang="en-US" altLang="zh-CN" sz="1600" b="1" dirty="0"/>
              <a:t>", Font.</a:t>
            </a:r>
            <a:r>
              <a:rPr lang="en-US" altLang="zh-CN" sz="1600" b="1" i="1" dirty="0"/>
              <a:t>PLAIN, 15));</a:t>
            </a:r>
            <a:endParaRPr lang="en-US" altLang="zh-CN" sz="1600" b="1" i="1" dirty="0"/>
          </a:p>
          <a:p>
            <a:pPr lvl="1"/>
            <a:r>
              <a:rPr lang="en-US" altLang="zh-CN" sz="1600" dirty="0"/>
              <a:t>/** </a:t>
            </a:r>
            <a:r>
              <a:rPr lang="zh-CN" altLang="en-US" sz="1600" dirty="0">
                <a:solidFill>
                  <a:srgbClr val="3333FF"/>
                </a:solidFill>
              </a:rPr>
              <a:t>设置轴向的字体 </a:t>
            </a:r>
            <a:r>
              <a:rPr lang="zh-CN" altLang="en-US" sz="1600" dirty="0"/>
              <a:t>*</a:t>
            </a:r>
            <a:r>
              <a:rPr lang="en-US" altLang="zh-CN" sz="1600" dirty="0"/>
              <a:t>/</a:t>
            </a:r>
            <a:endParaRPr lang="en-US" altLang="zh-CN" sz="1600" dirty="0"/>
          </a:p>
          <a:p>
            <a:pPr lvl="1"/>
            <a:r>
              <a:rPr lang="en-US" altLang="zh-CN" sz="1600" dirty="0"/>
              <a:t>standardChartTheme.setLargeFont(</a:t>
            </a:r>
            <a:r>
              <a:rPr lang="en-US" altLang="zh-CN" sz="1600" b="1" dirty="0"/>
              <a:t>new Font("</a:t>
            </a:r>
            <a:r>
              <a:rPr lang="zh-CN" altLang="en-US" sz="1600" b="1" dirty="0"/>
              <a:t>宋书</a:t>
            </a:r>
            <a:r>
              <a:rPr lang="en-US" altLang="zh-CN" sz="1600" b="1" dirty="0"/>
              <a:t>", Font.</a:t>
            </a:r>
            <a:r>
              <a:rPr lang="en-US" altLang="zh-CN" sz="1600" b="1" i="1" dirty="0"/>
              <a:t>PLAIN, 15));</a:t>
            </a:r>
            <a:endParaRPr lang="en-US" altLang="zh-CN" sz="1600" b="1" i="1" dirty="0"/>
          </a:p>
          <a:p>
            <a:pPr lvl="1"/>
            <a:r>
              <a:rPr lang="en-US" altLang="zh-CN" sz="1600" dirty="0"/>
              <a:t>/** </a:t>
            </a:r>
            <a:r>
              <a:rPr lang="zh-CN" altLang="en-US" sz="1600" dirty="0">
                <a:solidFill>
                  <a:srgbClr val="3333FF"/>
                </a:solidFill>
              </a:rPr>
              <a:t>应用主题样式 </a:t>
            </a:r>
            <a:r>
              <a:rPr lang="zh-CN" altLang="en-US" sz="1600" dirty="0"/>
              <a:t>*</a:t>
            </a:r>
            <a:r>
              <a:rPr lang="en-US" altLang="zh-CN" sz="1600" dirty="0"/>
              <a:t>/</a:t>
            </a:r>
            <a:endParaRPr lang="en-US" altLang="zh-CN" sz="1600" dirty="0"/>
          </a:p>
          <a:p>
            <a:pPr lvl="1"/>
            <a:r>
              <a:rPr lang="en-US" altLang="zh-CN" sz="1600" dirty="0"/>
              <a:t>ChartFactory.</a:t>
            </a:r>
            <a:r>
              <a:rPr lang="en-US" altLang="zh-CN" sz="1600" i="1" dirty="0"/>
              <a:t>setChartTheme(standardChartTheme);</a:t>
            </a:r>
            <a:endParaRPr lang="zh-CN" altLang="en-US" sz="1600"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未完待续</a:t>
            </a:r>
            <a:endParaRPr lang="zh-CN" altLang="en-US" dirty="0"/>
          </a:p>
        </p:txBody>
      </p:sp>
      <p:sp>
        <p:nvSpPr>
          <p:cNvPr id="3" name="内容占位符 2"/>
          <p:cNvSpPr>
            <a:spLocks noGrp="1"/>
          </p:cNvSpPr>
          <p:nvPr>
            <p:ph idx="1"/>
          </p:nvPr>
        </p:nvSpPr>
        <p:spPr/>
        <p:txBody>
          <a:bodyPr/>
          <a:lstStyle/>
          <a:p>
            <a:r>
              <a:rPr lang="zh-CN" altLang="en-US" dirty="0" smtClean="0"/>
              <a:t>在企业级开发中图表的应用密度是十分频繁的，诸位需熟悉两种以上的图表技术</a:t>
            </a:r>
            <a:endParaRPr lang="en-US" altLang="zh-CN" dirty="0" smtClean="0"/>
          </a:p>
          <a:p>
            <a:endParaRPr lang="zh-CN" altLang="en-US" dirty="0"/>
          </a:p>
        </p:txBody>
      </p:sp>
      <p:pic>
        <p:nvPicPr>
          <p:cNvPr id="4" name="图片 3"/>
          <p:cNvPicPr>
            <a:picLocks noChangeAspect="1"/>
          </p:cNvPicPr>
          <p:nvPr/>
        </p:nvPicPr>
        <p:blipFill>
          <a:blip r:embed="rId1"/>
          <a:stretch>
            <a:fillRect/>
          </a:stretch>
        </p:blipFill>
        <p:spPr>
          <a:xfrm>
            <a:off x="695422" y="1904409"/>
            <a:ext cx="3388456" cy="2010603"/>
          </a:xfrm>
          <a:prstGeom prst="rect">
            <a:avLst/>
          </a:prstGeom>
        </p:spPr>
      </p:pic>
      <p:pic>
        <p:nvPicPr>
          <p:cNvPr id="5" name="图片 4"/>
          <p:cNvPicPr>
            <a:picLocks noChangeAspect="1"/>
          </p:cNvPicPr>
          <p:nvPr/>
        </p:nvPicPr>
        <p:blipFill>
          <a:blip r:embed="rId2"/>
          <a:stretch>
            <a:fillRect/>
          </a:stretch>
        </p:blipFill>
        <p:spPr>
          <a:xfrm>
            <a:off x="5940116" y="1915698"/>
            <a:ext cx="2554727" cy="2010603"/>
          </a:xfrm>
          <a:prstGeom prst="rect">
            <a:avLst/>
          </a:prstGeom>
        </p:spPr>
      </p:pic>
      <p:pic>
        <p:nvPicPr>
          <p:cNvPr id="6" name="图片 5"/>
          <p:cNvPicPr>
            <a:picLocks noChangeAspect="1"/>
          </p:cNvPicPr>
          <p:nvPr/>
        </p:nvPicPr>
        <p:blipFill>
          <a:blip r:embed="rId3"/>
          <a:stretch>
            <a:fillRect/>
          </a:stretch>
        </p:blipFill>
        <p:spPr>
          <a:xfrm>
            <a:off x="1030830" y="3995848"/>
            <a:ext cx="7319953" cy="286215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宋体" panose="02010600030101010101" pitchFamily="2" charset="-122"/>
                <a:ea typeface="宋体" panose="02010600030101010101" pitchFamily="2" charset="-122"/>
              </a:rPr>
              <a:t>MVC</a:t>
            </a:r>
            <a:r>
              <a:rPr lang="zh-CN" altLang="en-US" dirty="0" smtClean="0"/>
              <a:t>设计模式</a:t>
            </a:r>
            <a:endParaRPr lang="zh-CN" altLang="en-US" dirty="0"/>
          </a:p>
        </p:txBody>
      </p:sp>
      <p:sp>
        <p:nvSpPr>
          <p:cNvPr id="3" name="内容占位符 2"/>
          <p:cNvSpPr>
            <a:spLocks noGrp="1"/>
          </p:cNvSpPr>
          <p:nvPr>
            <p:ph idx="1"/>
          </p:nvPr>
        </p:nvSpPr>
        <p:spPr/>
        <p:txBody>
          <a:bodyPr>
            <a:normAutofit/>
          </a:bodyPr>
          <a:lstStyle/>
          <a:p>
            <a:r>
              <a:rPr lang="en-US" altLang="zh-CN" dirty="0" smtClean="0"/>
              <a:t>Struts2</a:t>
            </a:r>
            <a:r>
              <a:rPr lang="zh-CN" altLang="en-US" dirty="0" smtClean="0"/>
              <a:t>是实现了</a:t>
            </a:r>
            <a:r>
              <a:rPr lang="en-US" altLang="zh-CN" dirty="0" smtClean="0"/>
              <a:t>MVC</a:t>
            </a:r>
            <a:r>
              <a:rPr lang="zh-CN" altLang="en-US" dirty="0" smtClean="0"/>
              <a:t>设计模式的</a:t>
            </a:r>
            <a:r>
              <a:rPr lang="en-US" altLang="zh-CN" dirty="0" smtClean="0"/>
              <a:t>web</a:t>
            </a:r>
            <a:r>
              <a:rPr lang="zh-CN" altLang="en-US" dirty="0" smtClean="0"/>
              <a:t>应用程序框架</a:t>
            </a:r>
            <a:endParaRPr lang="en-US" altLang="zh-CN" dirty="0" smtClean="0"/>
          </a:p>
          <a:p>
            <a:pPr lvl="1"/>
            <a:r>
              <a:rPr lang="en-US" altLang="zh-CN" dirty="0" smtClean="0"/>
              <a:t>MVC</a:t>
            </a:r>
            <a:r>
              <a:rPr lang="zh-CN" altLang="en-US" dirty="0" smtClean="0"/>
              <a:t>：</a:t>
            </a:r>
            <a:r>
              <a:rPr lang="en-US" altLang="zh-CN" dirty="0" smtClean="0"/>
              <a:t>Model</a:t>
            </a:r>
            <a:r>
              <a:rPr lang="zh-CN" altLang="en-US" dirty="0" smtClean="0"/>
              <a:t>（模型）、</a:t>
            </a:r>
            <a:r>
              <a:rPr lang="en-US" altLang="zh-CN" dirty="0" smtClean="0"/>
              <a:t>View</a:t>
            </a:r>
            <a:r>
              <a:rPr lang="zh-CN" altLang="en-US" dirty="0" smtClean="0"/>
              <a:t>（视图）、</a:t>
            </a:r>
            <a:r>
              <a:rPr lang="en-US" altLang="zh-CN" dirty="0" smtClean="0"/>
              <a:t>Controller</a:t>
            </a:r>
            <a:r>
              <a:rPr lang="zh-CN" altLang="en-US" dirty="0" smtClean="0"/>
              <a:t>（控制器）</a:t>
            </a:r>
            <a:endParaRPr lang="en-US" altLang="zh-CN" dirty="0" smtClean="0"/>
          </a:p>
          <a:p>
            <a:pPr lvl="1"/>
            <a:r>
              <a:rPr lang="en-US" altLang="zh-CN" dirty="0" smtClean="0"/>
              <a:t>Model</a:t>
            </a:r>
            <a:r>
              <a:rPr lang="zh-CN" altLang="en-US" dirty="0"/>
              <a:t>（模型</a:t>
            </a:r>
            <a:r>
              <a:rPr lang="zh-CN" altLang="en-US" dirty="0" smtClean="0"/>
              <a:t>）：</a:t>
            </a:r>
            <a:endParaRPr lang="en-US" altLang="zh-CN" dirty="0" smtClean="0"/>
          </a:p>
          <a:p>
            <a:pPr lvl="1"/>
            <a:r>
              <a:rPr lang="zh-CN" altLang="en-US" dirty="0" smtClean="0"/>
              <a:t>    是</a:t>
            </a:r>
            <a:r>
              <a:rPr lang="zh-CN" altLang="en-US" dirty="0"/>
              <a:t>应用程序中用于处理应用程序数据逻辑的部分</a:t>
            </a:r>
            <a:r>
              <a:rPr lang="zh-CN" altLang="en-US" dirty="0" smtClean="0"/>
              <a:t>，</a:t>
            </a:r>
            <a:r>
              <a:rPr lang="zh-CN" altLang="en-US" dirty="0"/>
              <a:t>表示</a:t>
            </a:r>
            <a:r>
              <a:rPr lang="zh-CN" altLang="en-US" dirty="0" smtClean="0"/>
              <a:t>企业</a:t>
            </a:r>
            <a:r>
              <a:rPr lang="zh-CN" altLang="en-US" dirty="0"/>
              <a:t>数据和业务</a:t>
            </a:r>
            <a:r>
              <a:rPr lang="zh-CN" altLang="en-US" dirty="0" smtClean="0"/>
              <a:t>规则。</a:t>
            </a:r>
            <a:endParaRPr lang="zh-CN" altLang="en-US" dirty="0"/>
          </a:p>
          <a:p>
            <a:pPr lvl="1"/>
            <a:r>
              <a:rPr lang="zh-CN" altLang="en-US" dirty="0"/>
              <a:t>　　通常模型对象负责在数据库中存取数据。</a:t>
            </a:r>
            <a:endParaRPr lang="zh-CN" altLang="en-US" dirty="0"/>
          </a:p>
          <a:p>
            <a:pPr lvl="1"/>
            <a:r>
              <a:rPr lang="en-US" altLang="zh-CN" dirty="0"/>
              <a:t>View</a:t>
            </a:r>
            <a:r>
              <a:rPr lang="zh-CN" altLang="en-US" dirty="0"/>
              <a:t>（视图</a:t>
            </a:r>
            <a:r>
              <a:rPr lang="zh-CN" altLang="en-US" dirty="0" smtClean="0"/>
              <a:t>）：</a:t>
            </a:r>
            <a:endParaRPr lang="en-US" altLang="zh-CN" dirty="0" smtClean="0"/>
          </a:p>
          <a:p>
            <a:pPr lvl="1"/>
            <a:r>
              <a:rPr lang="en-US" altLang="zh-CN" dirty="0"/>
              <a:t> </a:t>
            </a:r>
            <a:r>
              <a:rPr lang="en-US" altLang="zh-CN" dirty="0" smtClean="0"/>
              <a:t>   </a:t>
            </a:r>
            <a:r>
              <a:rPr lang="zh-CN" altLang="en-US" dirty="0" smtClean="0"/>
              <a:t>是</a:t>
            </a:r>
            <a:r>
              <a:rPr lang="zh-CN" altLang="en-US" dirty="0"/>
              <a:t>应用程序中处理数据显示的部分。</a:t>
            </a:r>
            <a:endParaRPr lang="zh-CN" altLang="en-US" dirty="0"/>
          </a:p>
          <a:p>
            <a:pPr lvl="1"/>
            <a:r>
              <a:rPr lang="zh-CN" altLang="en-US" dirty="0"/>
              <a:t>　　通常视图是依据模型数据创建的。</a:t>
            </a:r>
            <a:endParaRPr lang="zh-CN" altLang="en-US" dirty="0"/>
          </a:p>
          <a:p>
            <a:pPr lvl="1"/>
            <a:r>
              <a:rPr lang="en-US" altLang="zh-CN" dirty="0"/>
              <a:t>Controller</a:t>
            </a:r>
            <a:r>
              <a:rPr lang="zh-CN" altLang="en-US" dirty="0"/>
              <a:t>（控制器</a:t>
            </a:r>
            <a:r>
              <a:rPr lang="zh-CN" altLang="en-US" dirty="0" smtClean="0"/>
              <a:t>）：</a:t>
            </a:r>
            <a:endParaRPr lang="en-US" altLang="zh-CN" dirty="0" smtClean="0"/>
          </a:p>
          <a:p>
            <a:pPr lvl="1"/>
            <a:r>
              <a:rPr lang="en-US" altLang="zh-CN" dirty="0"/>
              <a:t> </a:t>
            </a:r>
            <a:r>
              <a:rPr lang="en-US" altLang="zh-CN" dirty="0" smtClean="0"/>
              <a:t>   </a:t>
            </a:r>
            <a:r>
              <a:rPr lang="zh-CN" altLang="en-US" dirty="0" smtClean="0"/>
              <a:t>是</a:t>
            </a:r>
            <a:r>
              <a:rPr lang="zh-CN" altLang="en-US" dirty="0"/>
              <a:t>应用程序中处理用户交互的部分。</a:t>
            </a:r>
            <a:endParaRPr lang="zh-CN" altLang="en-US" dirty="0"/>
          </a:p>
          <a:p>
            <a:pPr lvl="1"/>
            <a:r>
              <a:rPr lang="zh-CN" altLang="en-US" dirty="0" smtClean="0"/>
              <a:t>    通常</a:t>
            </a:r>
            <a:r>
              <a:rPr lang="zh-CN" altLang="en-US" dirty="0"/>
              <a:t>控制器负责从视图读取数据，控制用户输入，并向模型发送数据</a:t>
            </a:r>
            <a:r>
              <a:rPr lang="zh-CN" altLang="en-US" dirty="0" smtClean="0"/>
              <a:t>。</a:t>
            </a:r>
            <a:endParaRPr lang="zh-CN" altLang="en-US" dirty="0"/>
          </a:p>
          <a:p>
            <a:pPr lvl="1"/>
            <a:r>
              <a:rPr lang="en-US" altLang="zh-CN" dirty="0" smtClean="0"/>
              <a:t>MVC </a:t>
            </a:r>
            <a:r>
              <a:rPr lang="zh-CN" altLang="en-US" dirty="0" smtClean="0"/>
              <a:t>分层有助于管理复杂的应用程序，可以在只专门关注一个方面。实现了分组开发，不同的开发人员可同时开发视图、控制器逻辑和业务逻辑。</a:t>
            </a:r>
            <a:endParaRPr lang="en-US" altLang="zh-CN"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Action</a:t>
            </a:r>
            <a:r>
              <a:rPr lang="zh-CN" altLang="en-US" dirty="0" smtClean="0"/>
              <a:t>实例</a:t>
            </a:r>
            <a:endParaRPr lang="zh-CN" altLang="en-US" dirty="0"/>
          </a:p>
        </p:txBody>
      </p:sp>
      <p:sp>
        <p:nvSpPr>
          <p:cNvPr id="3" name="内容占位符 2"/>
          <p:cNvSpPr>
            <a:spLocks noGrp="1"/>
          </p:cNvSpPr>
          <p:nvPr>
            <p:ph idx="1"/>
          </p:nvPr>
        </p:nvSpPr>
        <p:spPr/>
        <p:txBody>
          <a:bodyPr/>
          <a:lstStyle/>
          <a:p>
            <a:pPr lvl="1"/>
            <a:r>
              <a:rPr lang="en-US" altLang="zh-CN" dirty="0"/>
              <a:t>Struts1</a:t>
            </a:r>
            <a:r>
              <a:rPr lang="zh-CN" altLang="en-US" dirty="0"/>
              <a:t>中应用范围内</a:t>
            </a:r>
            <a:r>
              <a:rPr lang="en-US" altLang="zh-CN" dirty="0"/>
              <a:t>action</a:t>
            </a:r>
            <a:r>
              <a:rPr lang="zh-CN" altLang="en-US" dirty="0"/>
              <a:t>的实例 </a:t>
            </a:r>
            <a:r>
              <a:rPr lang="en-US" altLang="zh-CN" dirty="0"/>
              <a:t>action</a:t>
            </a:r>
            <a:r>
              <a:rPr lang="zh-CN" altLang="en-US" dirty="0"/>
              <a:t>是单实例</a:t>
            </a:r>
            <a:r>
              <a:rPr lang="en-US" altLang="zh-CN" dirty="0"/>
              <a:t>(</a:t>
            </a:r>
            <a:r>
              <a:rPr lang="zh-CN" altLang="en-US" dirty="0"/>
              <a:t>执行时</a:t>
            </a:r>
            <a:r>
              <a:rPr lang="en-US" altLang="zh-CN" dirty="0"/>
              <a:t>,</a:t>
            </a:r>
            <a:r>
              <a:rPr lang="zh-CN" altLang="en-US" dirty="0"/>
              <a:t>现在缓存中查找实例</a:t>
            </a:r>
            <a:r>
              <a:rPr lang="en-US" altLang="zh-CN" dirty="0"/>
              <a:t>,</a:t>
            </a:r>
            <a:r>
              <a:rPr lang="zh-CN" altLang="en-US" dirty="0"/>
              <a:t>有用，没有创建新的实例</a:t>
            </a:r>
            <a:r>
              <a:rPr lang="en-US" altLang="zh-CN" dirty="0"/>
              <a:t>)</a:t>
            </a:r>
            <a:endParaRPr lang="en-US" altLang="zh-CN" dirty="0"/>
          </a:p>
          <a:p>
            <a:pPr lvl="1"/>
            <a:r>
              <a:rPr lang="en-US" altLang="zh-CN" dirty="0"/>
              <a:t>Struts2</a:t>
            </a:r>
            <a:r>
              <a:rPr lang="zh-CN" altLang="en-US" dirty="0"/>
              <a:t>中 应用范围内</a:t>
            </a:r>
            <a:r>
              <a:rPr lang="en-US" altLang="zh-CN" dirty="0"/>
              <a:t>action</a:t>
            </a:r>
            <a:r>
              <a:rPr lang="zh-CN" altLang="en-US" dirty="0"/>
              <a:t>的实例</a:t>
            </a:r>
            <a:r>
              <a:rPr lang="en-US" altLang="zh-CN" dirty="0"/>
              <a:t>,</a:t>
            </a:r>
            <a:r>
              <a:rPr lang="zh-CN" altLang="en-US" dirty="0"/>
              <a:t>每个请求都会创建一个</a:t>
            </a:r>
            <a:r>
              <a:rPr lang="en-US" altLang="zh-CN" dirty="0"/>
              <a:t>action</a:t>
            </a:r>
            <a:r>
              <a:rPr lang="zh-CN" altLang="en-US" dirty="0"/>
              <a:t>实例</a:t>
            </a:r>
            <a:endParaRPr lang="zh-CN" altLang="en-US" dirty="0"/>
          </a:p>
          <a:p>
            <a:r>
              <a:rPr lang="en-US" altLang="zh-CN" dirty="0"/>
              <a:t>Servlet</a:t>
            </a:r>
            <a:r>
              <a:rPr lang="zh-CN" altLang="en-US" dirty="0"/>
              <a:t>属于单实例多线程的应用，实例只在初始化时被加载</a:t>
            </a:r>
            <a:endParaRPr lang="zh-CN" altLang="en-US" dirty="0"/>
          </a:p>
          <a:p>
            <a:r>
              <a:rPr lang="zh-CN" altLang="en-US" dirty="0"/>
              <a:t>多实例比单实例的优点，不会产生并发问题，但执行速度不如单实例</a:t>
            </a:r>
            <a:endParaRPr lang="zh-CN" altLang="en-US" dirty="0"/>
          </a:p>
          <a:p>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fr-FR" dirty="0"/>
              <a:t>使用通配符配置</a:t>
            </a:r>
            <a:r>
              <a:rPr lang="fr-FR" altLang="zh-CN" dirty="0"/>
              <a:t>Action</a:t>
            </a:r>
            <a:endParaRPr lang="zh-CN" altLang="en-US" dirty="0"/>
          </a:p>
        </p:txBody>
      </p:sp>
      <p:sp>
        <p:nvSpPr>
          <p:cNvPr id="3" name="内容占位符 2"/>
          <p:cNvSpPr>
            <a:spLocks noGrp="1"/>
          </p:cNvSpPr>
          <p:nvPr>
            <p:ph idx="1"/>
          </p:nvPr>
        </p:nvSpPr>
        <p:spPr/>
        <p:txBody>
          <a:bodyPr/>
          <a:lstStyle/>
          <a:p>
            <a:r>
              <a:rPr lang="zh-CN" altLang="en-US" dirty="0"/>
              <a:t>在配置</a:t>
            </a:r>
            <a:r>
              <a:rPr lang="en-US" altLang="zh-CN" dirty="0"/>
              <a:t>&lt;action...&gt;</a:t>
            </a:r>
            <a:r>
              <a:rPr lang="zh-CN" altLang="en-US" dirty="0"/>
              <a:t>元素时，允许在指定</a:t>
            </a:r>
            <a:r>
              <a:rPr lang="en-US" altLang="zh-CN" dirty="0"/>
              <a:t>name</a:t>
            </a:r>
            <a:r>
              <a:rPr lang="zh-CN" altLang="en-US" dirty="0"/>
              <a:t>属性时，使用模式字符串（用</a:t>
            </a:r>
            <a:r>
              <a:rPr lang="en-US" altLang="zh-CN" dirty="0">
                <a:solidFill>
                  <a:srgbClr val="FF0000"/>
                </a:solidFill>
              </a:rPr>
              <a:t>"*"</a:t>
            </a:r>
            <a:r>
              <a:rPr lang="zh-CN" altLang="en-US" dirty="0"/>
              <a:t>代表一个或多个任意字符）</a:t>
            </a:r>
            <a:endParaRPr lang="zh-CN" altLang="en-US" dirty="0"/>
          </a:p>
          <a:p>
            <a:r>
              <a:rPr lang="zh-CN" altLang="en-US" dirty="0"/>
              <a:t>在</a:t>
            </a:r>
            <a:r>
              <a:rPr lang="en-US" altLang="zh-CN" dirty="0"/>
              <a:t>class</a:t>
            </a:r>
            <a:r>
              <a:rPr lang="zh-CN" altLang="en-US" dirty="0"/>
              <a:t>、</a:t>
            </a:r>
            <a:r>
              <a:rPr lang="en-US" altLang="zh-CN" dirty="0"/>
              <a:t>method</a:t>
            </a:r>
            <a:r>
              <a:rPr lang="zh-CN" altLang="en-US" dirty="0"/>
              <a:t>属性及</a:t>
            </a:r>
            <a:r>
              <a:rPr lang="en-US" altLang="zh-CN" dirty="0"/>
              <a:t>&lt;result&gt;</a:t>
            </a:r>
            <a:r>
              <a:rPr lang="zh-CN" altLang="en-US" dirty="0"/>
              <a:t>子元素中通过 </a:t>
            </a:r>
            <a:r>
              <a:rPr lang="en-US" altLang="zh-CN" dirty="0"/>
              <a:t>{N} </a:t>
            </a:r>
            <a:r>
              <a:rPr lang="zh-CN" altLang="en-US" dirty="0"/>
              <a:t>形式代表前面地</a:t>
            </a:r>
            <a:r>
              <a:rPr lang="en-US" altLang="zh-CN" dirty="0"/>
              <a:t>N</a:t>
            </a:r>
            <a:r>
              <a:rPr lang="zh-CN" altLang="en-US" dirty="0"/>
              <a:t>个* 匹配子串</a:t>
            </a:r>
            <a:endParaRPr lang="zh-CN" altLang="en-US" dirty="0"/>
          </a:p>
          <a:p>
            <a:endParaRPr lang="zh-CN" altLang="en-US" dirty="0"/>
          </a:p>
        </p:txBody>
      </p:sp>
      <p:pic>
        <p:nvPicPr>
          <p:cNvPr id="4" name="图片 3"/>
          <p:cNvPicPr>
            <a:picLocks noChangeAspect="1"/>
          </p:cNvPicPr>
          <p:nvPr/>
        </p:nvPicPr>
        <p:blipFill>
          <a:blip r:embed="rId1"/>
          <a:stretch>
            <a:fillRect/>
          </a:stretch>
        </p:blipFill>
        <p:spPr>
          <a:xfrm>
            <a:off x="753189" y="2621368"/>
            <a:ext cx="7885714" cy="84761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fr-FR" dirty="0"/>
              <a:t>使用通配符配置</a:t>
            </a:r>
            <a:r>
              <a:rPr lang="fr-FR" altLang="zh-CN" dirty="0"/>
              <a:t>Action</a:t>
            </a:r>
            <a:endParaRPr lang="zh-CN" altLang="en-US" dirty="0"/>
          </a:p>
        </p:txBody>
      </p:sp>
      <p:sp>
        <p:nvSpPr>
          <p:cNvPr id="3" name="内容占位符 2"/>
          <p:cNvSpPr>
            <a:spLocks noGrp="1"/>
          </p:cNvSpPr>
          <p:nvPr>
            <p:ph idx="1"/>
          </p:nvPr>
        </p:nvSpPr>
        <p:spPr/>
        <p:txBody>
          <a:bodyPr/>
          <a:lstStyle/>
          <a:p>
            <a:r>
              <a:rPr lang="zh-CN" altLang="en-US" dirty="0"/>
              <a:t>使用通配符的更复杂案例</a:t>
            </a:r>
            <a:endParaRPr lang="zh-CN" altLang="en-US" dirty="0"/>
          </a:p>
          <a:p>
            <a:endParaRPr lang="zh-CN" altLang="en-US" dirty="0"/>
          </a:p>
        </p:txBody>
      </p:sp>
      <p:pic>
        <p:nvPicPr>
          <p:cNvPr id="4" name="图片 3"/>
          <p:cNvPicPr>
            <a:picLocks noChangeAspect="1"/>
          </p:cNvPicPr>
          <p:nvPr/>
        </p:nvPicPr>
        <p:blipFill>
          <a:blip r:embed="rId1"/>
          <a:stretch>
            <a:fillRect/>
          </a:stretch>
        </p:blipFill>
        <p:spPr>
          <a:xfrm>
            <a:off x="829303" y="1526880"/>
            <a:ext cx="7200000" cy="91428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Action</a:t>
            </a:r>
            <a:r>
              <a:rPr lang="zh-CN" altLang="en-US" dirty="0"/>
              <a:t>的动态方法调用</a:t>
            </a:r>
            <a:endParaRPr lang="zh-CN" altLang="en-US" dirty="0"/>
          </a:p>
        </p:txBody>
      </p:sp>
      <p:sp>
        <p:nvSpPr>
          <p:cNvPr id="3" name="内容占位符 2"/>
          <p:cNvSpPr>
            <a:spLocks noGrp="1"/>
          </p:cNvSpPr>
          <p:nvPr>
            <p:ph idx="1"/>
          </p:nvPr>
        </p:nvSpPr>
        <p:spPr/>
        <p:txBody>
          <a:bodyPr/>
          <a:lstStyle/>
          <a:p>
            <a:r>
              <a:rPr lang="zh-CN" altLang="en-US" dirty="0"/>
              <a:t>通过</a:t>
            </a:r>
            <a:r>
              <a:rPr lang="en-US" altLang="zh-CN" dirty="0"/>
              <a:t>url</a:t>
            </a:r>
            <a:r>
              <a:rPr lang="zh-CN" altLang="en-US" dirty="0"/>
              <a:t>动态指定调用</a:t>
            </a:r>
            <a:r>
              <a:rPr lang="en-US" altLang="zh-CN" dirty="0"/>
              <a:t>Action</a:t>
            </a:r>
            <a:r>
              <a:rPr lang="zh-CN" altLang="en-US" dirty="0"/>
              <a:t>哪个方法而</a:t>
            </a:r>
            <a:r>
              <a:rPr lang="zh-CN" altLang="en-US" u="sng" dirty="0">
                <a:solidFill>
                  <a:srgbClr val="3333FF"/>
                </a:solidFill>
              </a:rPr>
              <a:t>无需配置</a:t>
            </a:r>
            <a:r>
              <a:rPr lang="en-US" altLang="zh-CN" u="sng" dirty="0">
                <a:solidFill>
                  <a:srgbClr val="3333FF"/>
                </a:solidFill>
              </a:rPr>
              <a:t>&lt;action&gt;</a:t>
            </a:r>
            <a:r>
              <a:rPr lang="zh-CN" altLang="en-US" u="sng" dirty="0">
                <a:solidFill>
                  <a:srgbClr val="3333FF"/>
                </a:solidFill>
              </a:rPr>
              <a:t>的</a:t>
            </a:r>
            <a:r>
              <a:rPr lang="en-US" altLang="zh-CN" u="sng" dirty="0">
                <a:solidFill>
                  <a:srgbClr val="3333FF"/>
                </a:solidFill>
              </a:rPr>
              <a:t>method</a:t>
            </a:r>
            <a:r>
              <a:rPr lang="zh-CN" altLang="en-US" u="sng" dirty="0">
                <a:solidFill>
                  <a:srgbClr val="3333FF"/>
                </a:solidFill>
              </a:rPr>
              <a:t>属性</a:t>
            </a:r>
            <a:endParaRPr lang="zh-CN" altLang="en-US" u="sng" dirty="0">
              <a:solidFill>
                <a:srgbClr val="3333FF"/>
              </a:solidFill>
            </a:endParaRPr>
          </a:p>
          <a:p>
            <a:r>
              <a:rPr lang="zh-CN" altLang="en-US" dirty="0"/>
              <a:t>通过 </a:t>
            </a:r>
            <a:r>
              <a:rPr lang="en-US" altLang="zh-CN" dirty="0">
                <a:solidFill>
                  <a:srgbClr val="3333FF"/>
                </a:solidFill>
              </a:rPr>
              <a:t>!</a:t>
            </a:r>
            <a:r>
              <a:rPr lang="zh-CN" altLang="en-US" dirty="0">
                <a:solidFill>
                  <a:srgbClr val="3333FF"/>
                </a:solidFill>
              </a:rPr>
              <a:t>方法名 </a:t>
            </a:r>
            <a:r>
              <a:rPr lang="zh-CN" altLang="en-US" dirty="0"/>
              <a:t>指定调用</a:t>
            </a:r>
            <a:r>
              <a:rPr lang="en-US" altLang="zh-CN" dirty="0"/>
              <a:t>Action</a:t>
            </a:r>
            <a:r>
              <a:rPr lang="zh-CN" altLang="en-US" dirty="0"/>
              <a:t>哪个</a:t>
            </a:r>
            <a:r>
              <a:rPr lang="zh-CN" altLang="en-US" dirty="0" smtClean="0"/>
              <a:t>方法</a:t>
            </a:r>
            <a:endParaRPr lang="en-US" altLang="zh-CN" dirty="0" smtClean="0"/>
          </a:p>
          <a:p>
            <a:r>
              <a:rPr lang="zh-CN" altLang="en-US" dirty="0"/>
              <a:t>默认情况下</a:t>
            </a:r>
            <a:r>
              <a:rPr lang="en-US" altLang="zh-CN" dirty="0"/>
              <a:t>, Struts </a:t>
            </a:r>
            <a:r>
              <a:rPr lang="zh-CN" altLang="en-US" dirty="0"/>
              <a:t>的动态方法调用处于激活状态</a:t>
            </a:r>
            <a:r>
              <a:rPr lang="en-US" altLang="zh-CN" dirty="0"/>
              <a:t>, </a:t>
            </a:r>
            <a:r>
              <a:rPr lang="zh-CN" altLang="en-US" dirty="0"/>
              <a:t>若想禁用该功能</a:t>
            </a:r>
            <a:r>
              <a:rPr lang="en-US" altLang="zh-CN" dirty="0"/>
              <a:t>, </a:t>
            </a:r>
            <a:r>
              <a:rPr lang="zh-CN" altLang="en-US" dirty="0"/>
              <a:t>则可以在 </a:t>
            </a:r>
            <a:r>
              <a:rPr lang="en-US" altLang="zh-CN" dirty="0"/>
              <a:t>struts.xml </a:t>
            </a:r>
            <a:r>
              <a:rPr lang="zh-CN" altLang="en-US" dirty="0"/>
              <a:t>文件中添加如下 </a:t>
            </a:r>
            <a:r>
              <a:rPr lang="en-US" altLang="zh-CN" dirty="0"/>
              <a:t>constant </a:t>
            </a:r>
            <a:r>
              <a:rPr lang="zh-CN" altLang="en-US" dirty="0"/>
              <a:t>元素</a:t>
            </a:r>
            <a:r>
              <a:rPr lang="en-US" altLang="zh-CN" dirty="0"/>
              <a:t>:</a:t>
            </a:r>
            <a:endParaRPr lang="en-US" altLang="zh-CN" dirty="0"/>
          </a:p>
          <a:p>
            <a:pPr lvl="1"/>
            <a:r>
              <a:rPr lang="en-US" altLang="zh-CN" dirty="0" smtClean="0"/>
              <a:t> </a:t>
            </a:r>
            <a:r>
              <a:rPr lang="en-US" altLang="zh-CN" sz="1600" dirty="0"/>
              <a:t>&lt;constant name="struts.enable.DynamicMethodInvocation" value="false</a:t>
            </a:r>
            <a:r>
              <a:rPr lang="en-US" altLang="zh-CN" sz="1600" dirty="0" smtClean="0"/>
              <a:t>"/&gt;</a:t>
            </a:r>
            <a:endParaRPr lang="en-US" altLang="zh-CN" sz="1600" dirty="0" smtClean="0"/>
          </a:p>
          <a:p>
            <a:pPr lvl="1"/>
            <a:endParaRPr lang="en-US" altLang="zh-CN" sz="1600" dirty="0"/>
          </a:p>
          <a:p>
            <a:pPr lvl="1"/>
            <a:endParaRPr lang="en-US" altLang="zh-CN" sz="1600" dirty="0" smtClean="0"/>
          </a:p>
          <a:p>
            <a:pPr lvl="1"/>
            <a:endParaRPr lang="en-US" altLang="zh-CN" sz="1600" dirty="0"/>
          </a:p>
          <a:p>
            <a:pPr lvl="1"/>
            <a:endParaRPr lang="en-US" altLang="zh-CN" sz="1600" dirty="0" smtClean="0"/>
          </a:p>
          <a:p>
            <a:pPr lvl="1"/>
            <a:r>
              <a:rPr lang="en-US" altLang="zh-CN" sz="1600" dirty="0"/>
              <a:t>struts.xml</a:t>
            </a:r>
            <a:r>
              <a:rPr lang="zh-CN" altLang="en-US" sz="1600" dirty="0"/>
              <a:t>没有指定</a:t>
            </a:r>
            <a:r>
              <a:rPr lang="en-US" altLang="zh-CN" sz="1600" dirty="0"/>
              <a:t>method</a:t>
            </a:r>
            <a:r>
              <a:rPr lang="zh-CN" altLang="en-US" sz="1600" dirty="0"/>
              <a:t>属性</a:t>
            </a:r>
            <a:endParaRPr lang="zh-CN" altLang="en-US" sz="1600" dirty="0"/>
          </a:p>
          <a:p>
            <a:pPr lvl="1"/>
            <a:r>
              <a:rPr lang="zh-CN" altLang="en-US" sz="1600" dirty="0"/>
              <a:t>但是</a:t>
            </a:r>
            <a:r>
              <a:rPr lang="en-US" altLang="zh-CN" sz="1600" dirty="0"/>
              <a:t>product!add.action </a:t>
            </a:r>
            <a:r>
              <a:rPr lang="zh-CN" altLang="en-US" sz="1600" dirty="0"/>
              <a:t>就会执行</a:t>
            </a:r>
            <a:r>
              <a:rPr lang="en-US" altLang="zh-CN" sz="1600" dirty="0"/>
              <a:t>ProductAction</a:t>
            </a:r>
            <a:r>
              <a:rPr lang="zh-CN" altLang="en-US" sz="1600" dirty="0"/>
              <a:t>的</a:t>
            </a:r>
            <a:r>
              <a:rPr lang="en-US" altLang="zh-CN" sz="1600" dirty="0"/>
              <a:t>add</a:t>
            </a:r>
            <a:r>
              <a:rPr lang="zh-CN" altLang="en-US" sz="1600" dirty="0"/>
              <a:t>方法</a:t>
            </a:r>
            <a:endParaRPr lang="zh-CN" altLang="en-US" sz="1600" dirty="0"/>
          </a:p>
          <a:p>
            <a:pPr lvl="1"/>
            <a:endParaRPr lang="en-US" altLang="zh-CN" sz="1600" dirty="0"/>
          </a:p>
          <a:p>
            <a:endParaRPr lang="zh-CN" altLang="en-US" dirty="0"/>
          </a:p>
          <a:p>
            <a:endParaRPr lang="zh-CN" altLang="en-US" dirty="0"/>
          </a:p>
        </p:txBody>
      </p:sp>
      <p:pic>
        <p:nvPicPr>
          <p:cNvPr id="4" name="图片 3"/>
          <p:cNvPicPr>
            <a:picLocks noChangeAspect="1"/>
          </p:cNvPicPr>
          <p:nvPr/>
        </p:nvPicPr>
        <p:blipFill>
          <a:blip r:embed="rId1"/>
          <a:stretch>
            <a:fillRect/>
          </a:stretch>
        </p:blipFill>
        <p:spPr>
          <a:xfrm>
            <a:off x="940704" y="3322879"/>
            <a:ext cx="7219048" cy="104761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配置</a:t>
            </a:r>
            <a:r>
              <a:rPr lang="en-US" altLang="zh-CN" dirty="0"/>
              <a:t>Action</a:t>
            </a:r>
            <a:r>
              <a:rPr lang="zh-CN" altLang="en-US" dirty="0"/>
              <a:t>默认处理类</a:t>
            </a:r>
            <a:endParaRPr lang="zh-CN" altLang="en-US" dirty="0"/>
          </a:p>
        </p:txBody>
      </p:sp>
      <p:sp>
        <p:nvSpPr>
          <p:cNvPr id="3" name="内容占位符 2"/>
          <p:cNvSpPr>
            <a:spLocks noGrp="1"/>
          </p:cNvSpPr>
          <p:nvPr>
            <p:ph idx="1"/>
          </p:nvPr>
        </p:nvSpPr>
        <p:spPr/>
        <p:txBody>
          <a:bodyPr/>
          <a:lstStyle/>
          <a:p>
            <a:r>
              <a:rPr lang="en-US" altLang="zh-CN" dirty="0" smtClean="0"/>
              <a:t>Action</a:t>
            </a:r>
            <a:r>
              <a:rPr lang="zh-CN" altLang="en-US" dirty="0" smtClean="0"/>
              <a:t>中没有配置</a:t>
            </a:r>
            <a:r>
              <a:rPr lang="en-US" altLang="zh-CN" dirty="0" smtClean="0"/>
              <a:t>class</a:t>
            </a:r>
            <a:r>
              <a:rPr lang="zh-CN" altLang="en-US" dirty="0" smtClean="0"/>
              <a:t>的默认值</a:t>
            </a:r>
            <a:endParaRPr lang="en-US" altLang="zh-CN" dirty="0" smtClean="0"/>
          </a:p>
          <a:p>
            <a:pPr lvl="1"/>
            <a:endParaRPr lang="zh-CN" altLang="en-US" dirty="0"/>
          </a:p>
        </p:txBody>
      </p:sp>
      <p:pic>
        <p:nvPicPr>
          <p:cNvPr id="4" name="图片 3"/>
          <p:cNvPicPr>
            <a:picLocks noChangeAspect="1"/>
          </p:cNvPicPr>
          <p:nvPr/>
        </p:nvPicPr>
        <p:blipFill>
          <a:blip r:embed="rId1">
            <a:extLst>
              <a:ext uri="{BEBA8EAE-BF5A-486C-A8C5-ECC9F3942E4B}">
                <a14:imgProps xmlns:a14="http://schemas.microsoft.com/office/drawing/2010/main">
                  <a14:imgLayer r:embed="rId2">
                    <a14:imgEffect>
                      <a14:colorTemperature colorTemp="7200"/>
                    </a14:imgEffect>
                  </a14:imgLayer>
                </a14:imgProps>
              </a:ext>
            </a:extLst>
          </a:blip>
          <a:stretch>
            <a:fillRect/>
          </a:stretch>
        </p:blipFill>
        <p:spPr>
          <a:xfrm>
            <a:off x="877996" y="1405898"/>
            <a:ext cx="7636364" cy="727273"/>
          </a:xfrm>
          <a:prstGeom prst="rect">
            <a:avLst/>
          </a:prstGeom>
        </p:spPr>
      </p:pic>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877996" y="2276493"/>
            <a:ext cx="7611177" cy="2542305"/>
          </a:xfrm>
          <a:prstGeom prst="rect">
            <a:avLst/>
          </a:prstGeom>
        </p:spPr>
      </p:pic>
      <p:pic>
        <p:nvPicPr>
          <p:cNvPr id="7" name="图片 6"/>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877996" y="4962120"/>
            <a:ext cx="7611177" cy="107032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配置默认</a:t>
            </a:r>
            <a:r>
              <a:rPr lang="en-US" altLang="zh-CN" dirty="0"/>
              <a:t>Action</a:t>
            </a:r>
            <a:endParaRPr lang="zh-CN" altLang="en-US" dirty="0"/>
          </a:p>
        </p:txBody>
      </p:sp>
      <p:sp>
        <p:nvSpPr>
          <p:cNvPr id="3" name="内容占位符 2"/>
          <p:cNvSpPr>
            <a:spLocks noGrp="1"/>
          </p:cNvSpPr>
          <p:nvPr>
            <p:ph idx="1"/>
          </p:nvPr>
        </p:nvSpPr>
        <p:spPr/>
        <p:txBody>
          <a:bodyPr/>
          <a:lstStyle/>
          <a:p>
            <a:r>
              <a:rPr lang="zh-CN" altLang="en-US" dirty="0"/>
              <a:t>如果配置的路径找不到</a:t>
            </a:r>
            <a:r>
              <a:rPr lang="en-US" altLang="zh-CN" dirty="0"/>
              <a:t>Action</a:t>
            </a:r>
            <a:r>
              <a:rPr lang="zh-CN" altLang="en-US" dirty="0"/>
              <a:t>，那么</a:t>
            </a:r>
            <a:r>
              <a:rPr lang="en-US" altLang="zh-CN" dirty="0"/>
              <a:t>404</a:t>
            </a:r>
            <a:r>
              <a:rPr lang="zh-CN" altLang="en-US" dirty="0"/>
              <a:t>异常</a:t>
            </a:r>
            <a:endParaRPr lang="zh-CN" altLang="en-US" dirty="0"/>
          </a:p>
          <a:p>
            <a:r>
              <a:rPr lang="zh-CN" altLang="en-US" dirty="0"/>
              <a:t>配置默认的</a:t>
            </a:r>
            <a:r>
              <a:rPr lang="en-US" altLang="zh-CN" dirty="0"/>
              <a:t>Action</a:t>
            </a:r>
            <a:r>
              <a:rPr lang="zh-CN" altLang="en-US" dirty="0"/>
              <a:t>处理找不到的</a:t>
            </a:r>
            <a:r>
              <a:rPr lang="en-US" altLang="zh-CN" dirty="0"/>
              <a:t>Action</a:t>
            </a:r>
            <a:r>
              <a:rPr lang="zh-CN" altLang="en-US" dirty="0"/>
              <a:t>匹配</a:t>
            </a:r>
            <a:r>
              <a:rPr lang="zh-CN" altLang="en-US" dirty="0" smtClean="0"/>
              <a:t>异常</a:t>
            </a:r>
            <a:endParaRPr lang="en-US" altLang="zh-CN" dirty="0"/>
          </a:p>
          <a:p>
            <a:pPr lvl="1"/>
            <a:r>
              <a:rPr lang="zh-CN" altLang="en-US" dirty="0"/>
              <a:t>用户可以为每个</a:t>
            </a:r>
            <a:r>
              <a:rPr lang="en-US" altLang="zh-CN" dirty="0"/>
              <a:t>package</a:t>
            </a:r>
            <a:r>
              <a:rPr lang="zh-CN" altLang="en-US" dirty="0"/>
              <a:t>定义一个默认的</a:t>
            </a:r>
            <a:r>
              <a:rPr lang="en-US" altLang="zh-CN" dirty="0"/>
              <a:t>Action</a:t>
            </a:r>
            <a:r>
              <a:rPr lang="zh-CN" altLang="en-US" dirty="0"/>
              <a:t>，如果访问路径在</a:t>
            </a:r>
            <a:r>
              <a:rPr lang="en-US" altLang="zh-CN" dirty="0"/>
              <a:t>package</a:t>
            </a:r>
            <a:r>
              <a:rPr lang="zh-CN" altLang="en-US" dirty="0"/>
              <a:t>没有匹配</a:t>
            </a:r>
            <a:r>
              <a:rPr lang="en-US" altLang="zh-CN" dirty="0"/>
              <a:t>&lt;action&gt; </a:t>
            </a:r>
            <a:r>
              <a:rPr lang="zh-CN" altLang="en-US" dirty="0"/>
              <a:t>就会执行默认</a:t>
            </a:r>
            <a:r>
              <a:rPr lang="en-US" altLang="zh-CN" dirty="0"/>
              <a:t>action</a:t>
            </a:r>
            <a:endParaRPr lang="en-US" altLang="zh-CN" dirty="0"/>
          </a:p>
          <a:p>
            <a:pPr lvl="1"/>
            <a:endParaRPr lang="zh-CN" altLang="en-US" dirty="0"/>
          </a:p>
          <a:p>
            <a:endParaRPr lang="zh-CN" altLang="en-US" dirty="0"/>
          </a:p>
        </p:txBody>
      </p:sp>
      <p:pic>
        <p:nvPicPr>
          <p:cNvPr id="4" name="图片 3"/>
          <p:cNvPicPr>
            <a:picLocks noChangeAspect="1"/>
          </p:cNvPicPr>
          <p:nvPr/>
        </p:nvPicPr>
        <p:blipFill>
          <a:blip r:embed="rId1"/>
          <a:stretch>
            <a:fillRect/>
          </a:stretch>
        </p:blipFill>
        <p:spPr>
          <a:xfrm>
            <a:off x="664987" y="2698761"/>
            <a:ext cx="7038961" cy="121212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全局结果和异常映射</a:t>
            </a:r>
            <a:endParaRPr lang="zh-CN" altLang="en-US" dirty="0"/>
          </a:p>
        </p:txBody>
      </p:sp>
      <p:sp>
        <p:nvSpPr>
          <p:cNvPr id="3" name="内容占位符 2"/>
          <p:cNvSpPr>
            <a:spLocks noGrp="1"/>
          </p:cNvSpPr>
          <p:nvPr>
            <p:ph idx="1"/>
          </p:nvPr>
        </p:nvSpPr>
        <p:spPr/>
        <p:txBody>
          <a:bodyPr/>
          <a:lstStyle/>
          <a:p>
            <a:r>
              <a:rPr lang="zh-CN" altLang="en-US" dirty="0"/>
              <a:t>全局结果：该</a:t>
            </a:r>
            <a:r>
              <a:rPr lang="en-US" altLang="zh-CN" dirty="0"/>
              <a:t>&lt;package&gt;</a:t>
            </a:r>
            <a:r>
              <a:rPr lang="zh-CN" altLang="en-US" dirty="0"/>
              <a:t>下的</a:t>
            </a:r>
            <a:r>
              <a:rPr lang="en-US" altLang="zh-CN" dirty="0"/>
              <a:t>&lt;action&gt;</a:t>
            </a:r>
            <a:r>
              <a:rPr lang="zh-CN" altLang="en-US" dirty="0"/>
              <a:t>可共享的</a:t>
            </a:r>
            <a:r>
              <a:rPr lang="en-US" altLang="zh-CN" dirty="0"/>
              <a:t>&lt;result&gt;</a:t>
            </a:r>
            <a:endParaRPr lang="en-US" altLang="zh-CN" dirty="0"/>
          </a:p>
          <a:p>
            <a:r>
              <a:rPr lang="zh-CN" altLang="en-US" dirty="0"/>
              <a:t>异常映射：程序出现异常时跳转到的结果视图</a:t>
            </a:r>
            <a:endParaRPr lang="zh-CN" altLang="en-US" dirty="0"/>
          </a:p>
          <a:p>
            <a:endParaRPr lang="zh-CN" altLang="en-US" dirty="0"/>
          </a:p>
        </p:txBody>
      </p:sp>
      <p:pic>
        <p:nvPicPr>
          <p:cNvPr id="9" name="图片 8"/>
          <p:cNvPicPr>
            <a:picLocks noChangeAspect="1"/>
          </p:cNvPicPr>
          <p:nvPr/>
        </p:nvPicPr>
        <p:blipFill>
          <a:blip r:embed="rId1">
            <a:biLevel thresh="75000"/>
          </a:blip>
          <a:stretch>
            <a:fillRect/>
          </a:stretch>
        </p:blipFill>
        <p:spPr>
          <a:xfrm>
            <a:off x="461554" y="2107705"/>
            <a:ext cx="8577815" cy="359085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Struts2</a:t>
            </a:r>
            <a:r>
              <a:rPr lang="zh-CN" altLang="en-US" dirty="0"/>
              <a:t>中指定多个配置文件</a:t>
            </a:r>
            <a:endParaRPr lang="zh-CN" altLang="en-US" dirty="0"/>
          </a:p>
        </p:txBody>
      </p:sp>
      <p:sp>
        <p:nvSpPr>
          <p:cNvPr id="3" name="内容占位符 2"/>
          <p:cNvSpPr>
            <a:spLocks noGrp="1"/>
          </p:cNvSpPr>
          <p:nvPr>
            <p:ph idx="1"/>
          </p:nvPr>
        </p:nvSpPr>
        <p:spPr/>
        <p:txBody>
          <a:bodyPr/>
          <a:lstStyle/>
          <a:p>
            <a:r>
              <a:rPr lang="en-US" altLang="zh-CN" dirty="0" smtClean="0"/>
              <a:t>struts.xml</a:t>
            </a:r>
            <a:r>
              <a:rPr lang="zh-CN" altLang="en-US" dirty="0" smtClean="0"/>
              <a:t>拆分</a:t>
            </a:r>
            <a:endParaRPr lang="en-US" altLang="zh-CN" dirty="0" smtClean="0"/>
          </a:p>
          <a:p>
            <a:pPr lvl="1"/>
            <a:r>
              <a:rPr lang="zh-CN" altLang="en-US" dirty="0" smtClean="0"/>
              <a:t>为什么拆分</a:t>
            </a:r>
            <a:endParaRPr lang="en-US" altLang="zh-CN" dirty="0" smtClean="0"/>
          </a:p>
          <a:p>
            <a:pPr lvl="1"/>
            <a:r>
              <a:rPr lang="zh-CN" altLang="en-US" dirty="0" smtClean="0"/>
              <a:t>如何拆分</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Struts2</a:t>
            </a:r>
            <a:r>
              <a:rPr lang="zh-CN" altLang="en-US" dirty="0"/>
              <a:t>处理请求后缀机制</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Struts2</a:t>
            </a:r>
            <a:r>
              <a:rPr lang="zh-CN" altLang="en-US" dirty="0"/>
              <a:t>默认后缀处理原则</a:t>
            </a:r>
            <a:endParaRPr lang="zh-CN" altLang="en-US" dirty="0"/>
          </a:p>
          <a:p>
            <a:pPr lvl="1"/>
            <a:r>
              <a:rPr lang="en-US" altLang="zh-CN" dirty="0"/>
              <a:t>org.apache.struts2.dispatcher.ng.filter.StrutsPrepareAndExecuteFilter</a:t>
            </a:r>
            <a:r>
              <a:rPr lang="zh-CN" altLang="en-US" dirty="0" smtClean="0"/>
              <a:t>是</a:t>
            </a:r>
            <a:r>
              <a:rPr lang="en-US" altLang="zh-CN" dirty="0" smtClean="0"/>
              <a:t>Struts2</a:t>
            </a:r>
            <a:r>
              <a:rPr lang="zh-CN" altLang="en-US" dirty="0"/>
              <a:t>中的核心控制器，该</a:t>
            </a:r>
            <a:r>
              <a:rPr lang="en-US" altLang="zh-CN" dirty="0"/>
              <a:t>Filter</a:t>
            </a:r>
            <a:r>
              <a:rPr lang="zh-CN" altLang="en-US" dirty="0"/>
              <a:t>主要的任务是拦截用户</a:t>
            </a:r>
            <a:r>
              <a:rPr lang="en-US" altLang="zh-CN" dirty="0"/>
              <a:t>/*</a:t>
            </a:r>
            <a:r>
              <a:rPr lang="zh-CN" altLang="en-US" dirty="0"/>
              <a:t>的所有请求。如果</a:t>
            </a:r>
            <a:r>
              <a:rPr lang="zh-CN" altLang="en-US" dirty="0" smtClean="0"/>
              <a:t>请求</a:t>
            </a:r>
            <a:r>
              <a:rPr lang="zh-CN" altLang="en-US" dirty="0"/>
              <a:t>的路径中带后缀为</a:t>
            </a:r>
            <a:r>
              <a:rPr lang="en-US" altLang="zh-CN" dirty="0"/>
              <a:t>.action</a:t>
            </a:r>
            <a:r>
              <a:rPr lang="zh-CN" altLang="en-US" dirty="0"/>
              <a:t>或没有带后缀，此时将请求交给</a:t>
            </a:r>
            <a:r>
              <a:rPr lang="en-US" altLang="zh-CN" dirty="0"/>
              <a:t>Struts2</a:t>
            </a:r>
            <a:r>
              <a:rPr lang="zh-CN" altLang="en-US" dirty="0"/>
              <a:t>框架</a:t>
            </a:r>
            <a:r>
              <a:rPr lang="zh-CN" altLang="en-US" dirty="0" smtClean="0"/>
              <a:t>处理</a:t>
            </a:r>
            <a:r>
              <a:rPr lang="zh-CN" altLang="en-US" dirty="0"/>
              <a:t>，</a:t>
            </a:r>
            <a:r>
              <a:rPr lang="zh-CN" altLang="en-US" dirty="0" smtClean="0"/>
              <a:t>否则</a:t>
            </a:r>
            <a:r>
              <a:rPr lang="zh-CN" altLang="en-US" dirty="0"/>
              <a:t>不做任何</a:t>
            </a:r>
            <a:r>
              <a:rPr lang="zh-CN" altLang="en-US" dirty="0" smtClean="0"/>
              <a:t>处理</a:t>
            </a:r>
            <a:endParaRPr lang="en-US" altLang="zh-CN" dirty="0" smtClean="0"/>
          </a:p>
          <a:p>
            <a:r>
              <a:rPr lang="en-US" altLang="zh-CN" dirty="0"/>
              <a:t>Struts2</a:t>
            </a:r>
            <a:r>
              <a:rPr lang="zh-CN" altLang="en-US" dirty="0"/>
              <a:t>默认后缀处理原则</a:t>
            </a:r>
            <a:r>
              <a:rPr lang="en-US" altLang="zh-CN" dirty="0"/>
              <a:t>(</a:t>
            </a:r>
            <a:r>
              <a:rPr lang="zh-CN" altLang="en-US" dirty="0"/>
              <a:t>源码分析</a:t>
            </a:r>
            <a:r>
              <a:rPr lang="en-US" altLang="zh-CN" dirty="0"/>
              <a:t>) </a:t>
            </a:r>
            <a:endParaRPr lang="en-US" altLang="zh-CN" dirty="0"/>
          </a:p>
          <a:p>
            <a:pPr lvl="1"/>
            <a:r>
              <a:rPr lang="en-US" altLang="zh-CN" dirty="0"/>
              <a:t>/</a:t>
            </a:r>
            <a:r>
              <a:rPr lang="en-US" altLang="zh-CN" dirty="0" smtClean="0"/>
              <a:t>org/apache/struts2/default.properties</a:t>
            </a:r>
            <a:endParaRPr lang="en-US" altLang="zh-CN" dirty="0" smtClean="0"/>
          </a:p>
          <a:p>
            <a:pPr lvl="1"/>
            <a:endParaRPr lang="en-US" altLang="zh-CN" dirty="0"/>
          </a:p>
          <a:p>
            <a:pPr lvl="1"/>
            <a:endParaRPr lang="en-US" altLang="zh-CN" dirty="0" smtClean="0"/>
          </a:p>
          <a:p>
            <a:pPr lvl="1"/>
            <a:endParaRPr lang="en-US" altLang="zh-CN" dirty="0"/>
          </a:p>
          <a:p>
            <a:r>
              <a:rPr lang="en-US" altLang="zh-CN" dirty="0"/>
              <a:t>Struts2</a:t>
            </a:r>
            <a:r>
              <a:rPr lang="zh-CN" altLang="en-US" dirty="0"/>
              <a:t>自定义后缀名   </a:t>
            </a:r>
            <a:r>
              <a:rPr lang="en-US" altLang="zh-CN" dirty="0"/>
              <a:t>struts.xml</a:t>
            </a:r>
            <a:endParaRPr lang="en-US" altLang="zh-CN" dirty="0"/>
          </a:p>
          <a:p>
            <a:pPr lvl="1"/>
            <a:r>
              <a:rPr lang="en-US" altLang="zh-CN" dirty="0"/>
              <a:t>   </a:t>
            </a:r>
            <a:r>
              <a:rPr lang="en-US" altLang="zh-CN" dirty="0" smtClean="0"/>
              <a:t>&lt;</a:t>
            </a:r>
            <a:r>
              <a:rPr lang="en-US" altLang="zh-CN" dirty="0"/>
              <a:t>struts</a:t>
            </a:r>
            <a:r>
              <a:rPr lang="en-US" altLang="zh-CN" dirty="0" smtClean="0"/>
              <a:t>&gt;</a:t>
            </a:r>
            <a:endParaRPr lang="en-US" altLang="zh-CN" dirty="0" smtClean="0"/>
          </a:p>
          <a:p>
            <a:pPr lvl="1"/>
            <a:r>
              <a:rPr lang="en-US" altLang="zh-CN" dirty="0" smtClean="0"/>
              <a:t>         &lt;constant name="struts.action.extension" value="do,go"&gt;&lt;/constant&gt;</a:t>
            </a:r>
            <a:endParaRPr lang="en-US" altLang="zh-CN" dirty="0" smtClean="0"/>
          </a:p>
          <a:p>
            <a:pPr lvl="1"/>
            <a:r>
              <a:rPr lang="en-US" altLang="zh-CN" dirty="0" smtClean="0"/>
              <a:t>   </a:t>
            </a:r>
            <a:r>
              <a:rPr lang="en-US" altLang="zh-CN" dirty="0"/>
              <a:t>&lt;/struts</a:t>
            </a:r>
            <a:r>
              <a:rPr lang="en-US" altLang="zh-CN" dirty="0" smtClean="0"/>
              <a:t>&gt;</a:t>
            </a:r>
            <a:endParaRPr lang="en-US" altLang="zh-CN" dirty="0" smtClean="0"/>
          </a:p>
          <a:p>
            <a:r>
              <a:rPr lang="zh-CN" altLang="en-US" dirty="0" smtClean="0"/>
              <a:t>前提：</a:t>
            </a:r>
            <a:r>
              <a:rPr lang="en-US" altLang="zh-CN" u="sng" dirty="0" smtClean="0">
                <a:solidFill>
                  <a:srgbClr val="3333FF"/>
                </a:solidFill>
              </a:rPr>
              <a:t>web.xml</a:t>
            </a:r>
            <a:r>
              <a:rPr lang="zh-CN" altLang="en-US" u="sng" dirty="0" smtClean="0">
                <a:solidFill>
                  <a:srgbClr val="3333FF"/>
                </a:solidFill>
              </a:rPr>
              <a:t>前端控制器配置为：</a:t>
            </a:r>
            <a:r>
              <a:rPr lang="en-US" altLang="zh-CN" u="sng" dirty="0" smtClean="0">
                <a:solidFill>
                  <a:srgbClr val="3333FF"/>
                </a:solidFill>
              </a:rPr>
              <a:t>&lt;</a:t>
            </a:r>
            <a:r>
              <a:rPr lang="en-US" altLang="zh-CN" u="sng" dirty="0">
                <a:solidFill>
                  <a:srgbClr val="3333FF"/>
                </a:solidFill>
              </a:rPr>
              <a:t>url-pattern&gt;/*&lt;/url-pattern&gt;</a:t>
            </a:r>
            <a:endParaRPr lang="en-US" altLang="zh-CN" u="sng" dirty="0">
              <a:solidFill>
                <a:srgbClr val="3333FF"/>
              </a:solidFill>
            </a:endParaRPr>
          </a:p>
          <a:p>
            <a:endParaRPr lang="zh-CN" altLang="en-US" dirty="0"/>
          </a:p>
        </p:txBody>
      </p:sp>
      <p:pic>
        <p:nvPicPr>
          <p:cNvPr id="4" name="图片 3"/>
          <p:cNvPicPr>
            <a:picLocks noChangeAspect="1"/>
          </p:cNvPicPr>
          <p:nvPr/>
        </p:nvPicPr>
        <p:blipFill>
          <a:blip r:embed="rId1"/>
          <a:stretch>
            <a:fillRect/>
          </a:stretch>
        </p:blipFill>
        <p:spPr>
          <a:xfrm>
            <a:off x="827781" y="3368004"/>
            <a:ext cx="7922078" cy="90909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Struts2</a:t>
            </a:r>
            <a:r>
              <a:rPr lang="zh-CN" altLang="en-US" dirty="0"/>
              <a:t>配置常量顺序</a:t>
            </a:r>
            <a:endParaRPr lang="zh-CN" altLang="en-US" dirty="0"/>
          </a:p>
        </p:txBody>
      </p:sp>
      <p:sp>
        <p:nvSpPr>
          <p:cNvPr id="3" name="内容占位符 2"/>
          <p:cNvSpPr>
            <a:spLocks noGrp="1"/>
          </p:cNvSpPr>
          <p:nvPr>
            <p:ph idx="1"/>
          </p:nvPr>
        </p:nvSpPr>
        <p:spPr/>
        <p:txBody>
          <a:bodyPr/>
          <a:lstStyle/>
          <a:p>
            <a:r>
              <a:rPr lang="en-US" altLang="zh-CN" dirty="0"/>
              <a:t>Struts2</a:t>
            </a:r>
            <a:r>
              <a:rPr lang="zh-CN" altLang="en-US" dirty="0"/>
              <a:t>自定义后缀名</a:t>
            </a:r>
            <a:endParaRPr lang="zh-CN" altLang="en-US" dirty="0"/>
          </a:p>
          <a:p>
            <a:pPr lvl="1"/>
            <a:r>
              <a:rPr lang="zh-CN" altLang="en-US" dirty="0"/>
              <a:t>除了在</a:t>
            </a:r>
            <a:r>
              <a:rPr lang="en-US" altLang="zh-CN" dirty="0"/>
              <a:t>struts.xml</a:t>
            </a:r>
            <a:r>
              <a:rPr lang="zh-CN" altLang="en-US" dirty="0"/>
              <a:t>中配置自定义的后缀以外，还可以在项目的</a:t>
            </a:r>
            <a:r>
              <a:rPr lang="en-US" altLang="zh-CN" dirty="0"/>
              <a:t>src</a:t>
            </a:r>
            <a:r>
              <a:rPr lang="zh-CN" altLang="en-US" dirty="0"/>
              <a:t>目录下通过</a:t>
            </a:r>
            <a:endParaRPr lang="zh-CN" altLang="en-US" dirty="0"/>
          </a:p>
          <a:p>
            <a:pPr lvl="1"/>
            <a:r>
              <a:rPr lang="zh-CN" altLang="en-US" dirty="0"/>
              <a:t>创建</a:t>
            </a:r>
            <a:r>
              <a:rPr lang="en-US" altLang="zh-CN" dirty="0"/>
              <a:t>struts.properties</a:t>
            </a:r>
            <a:r>
              <a:rPr lang="zh-CN" altLang="en-US" dirty="0"/>
              <a:t>文件来配置常量：</a:t>
            </a:r>
            <a:endParaRPr lang="zh-CN" altLang="en-US" dirty="0"/>
          </a:p>
          <a:p>
            <a:pPr lvl="1"/>
            <a:r>
              <a:rPr lang="en-US" altLang="zh-CN" dirty="0" smtClean="0"/>
              <a:t>struts.action.extension=action,do,go</a:t>
            </a:r>
            <a:endParaRPr lang="en-US" altLang="zh-CN" dirty="0"/>
          </a:p>
          <a:p>
            <a:r>
              <a:rPr lang="en-US" altLang="zh-CN" dirty="0"/>
              <a:t>Struts2</a:t>
            </a:r>
            <a:r>
              <a:rPr lang="zh-CN" altLang="en-US" dirty="0"/>
              <a:t>配置文件加载的顺序 </a:t>
            </a:r>
            <a:endParaRPr lang="en-US" altLang="zh-CN" dirty="0" smtClean="0"/>
          </a:p>
          <a:p>
            <a:pPr marL="520700" lvl="1" indent="-342900">
              <a:buClrTx/>
              <a:buFont typeface="+mj-lt"/>
              <a:buAutoNum type="arabicPeriod"/>
            </a:pPr>
            <a:r>
              <a:rPr lang="en-US" altLang="zh-CN" dirty="0"/>
              <a:t>d</a:t>
            </a:r>
            <a:r>
              <a:rPr lang="en-US" altLang="zh-CN" dirty="0" smtClean="0"/>
              <a:t>efault.properties</a:t>
            </a:r>
            <a:endParaRPr lang="en-US" altLang="zh-CN" dirty="0" smtClean="0"/>
          </a:p>
          <a:p>
            <a:pPr marL="520700" lvl="1" indent="-342900">
              <a:buClrTx/>
              <a:buFont typeface="+mj-lt"/>
              <a:buAutoNum type="arabicPeriod"/>
            </a:pPr>
            <a:r>
              <a:rPr lang="en-US" altLang="zh-CN" dirty="0" smtClean="0"/>
              <a:t>struts-default.xml</a:t>
            </a:r>
            <a:endParaRPr lang="en-US" altLang="zh-CN" dirty="0"/>
          </a:p>
          <a:p>
            <a:pPr marL="520700" lvl="1" indent="-342900">
              <a:buClrTx/>
              <a:buFont typeface="+mj-lt"/>
              <a:buAutoNum type="arabicPeriod"/>
            </a:pPr>
            <a:r>
              <a:rPr lang="en-US" altLang="zh-CN" dirty="0"/>
              <a:t>strtus-plugin.xml</a:t>
            </a:r>
            <a:endParaRPr lang="en-US" altLang="zh-CN" dirty="0"/>
          </a:p>
          <a:p>
            <a:pPr marL="520700" lvl="1" indent="-342900">
              <a:buClrTx/>
              <a:buFont typeface="+mj-lt"/>
              <a:buAutoNum type="arabicPeriod"/>
            </a:pPr>
            <a:r>
              <a:rPr lang="en-US" altLang="zh-CN" dirty="0"/>
              <a:t>struts.xml</a:t>
            </a:r>
            <a:endParaRPr lang="en-US" altLang="zh-CN" dirty="0"/>
          </a:p>
          <a:p>
            <a:pPr marL="520700" lvl="1" indent="-342900">
              <a:buClrTx/>
              <a:buFont typeface="+mj-lt"/>
              <a:buAutoNum type="arabicPeriod"/>
            </a:pPr>
            <a:r>
              <a:rPr lang="en-US" altLang="zh-CN" dirty="0"/>
              <a:t>struts.properties (</a:t>
            </a:r>
            <a:r>
              <a:rPr lang="zh-CN" altLang="en-US" dirty="0"/>
              <a:t>用户自定义配置文件</a:t>
            </a:r>
            <a:r>
              <a:rPr lang="en-US" altLang="zh-CN" dirty="0" smtClean="0"/>
              <a:t>)</a:t>
            </a:r>
            <a:endParaRPr lang="en-US" altLang="zh-CN" dirty="0" smtClean="0"/>
          </a:p>
          <a:p>
            <a:pPr marL="736600" lvl="2"/>
            <a:r>
              <a:rPr lang="zh-CN" altLang="en-US" dirty="0" smtClean="0"/>
              <a:t>该文件中的配置会覆盖</a:t>
            </a:r>
            <a:r>
              <a:rPr lang="en-US" altLang="zh-CN" dirty="0" smtClean="0"/>
              <a:t>struts.xml</a:t>
            </a:r>
            <a:r>
              <a:rPr lang="zh-CN" altLang="en-US" dirty="0" smtClean="0"/>
              <a:t>中的配置</a:t>
            </a:r>
            <a:endParaRPr lang="en-US" altLang="zh-CN" dirty="0"/>
          </a:p>
          <a:p>
            <a:pPr lvl="1"/>
            <a:endParaRPr lang="zh-CN" altLang="en-US" dirty="0"/>
          </a:p>
          <a:p>
            <a:pPr lvl="1"/>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宋体" panose="02010600030101010101" pitchFamily="2" charset="-122"/>
                <a:ea typeface="宋体" panose="02010600030101010101" pitchFamily="2" charset="-122"/>
              </a:rPr>
              <a:t>Apache </a:t>
            </a:r>
            <a:r>
              <a:rPr lang="en-US" altLang="zh-CN" dirty="0" smtClean="0">
                <a:latin typeface="宋体" panose="02010600030101010101" pitchFamily="2" charset="-122"/>
                <a:ea typeface="宋体" panose="02010600030101010101" pitchFamily="2" charset="-122"/>
              </a:rPr>
              <a:t>Struts2</a:t>
            </a:r>
            <a:r>
              <a:rPr lang="zh-CN" altLang="en-US" dirty="0" smtClean="0">
                <a:latin typeface="宋体" panose="02010600030101010101" pitchFamily="2" charset="-122"/>
                <a:ea typeface="宋体" panose="02010600030101010101" pitchFamily="2" charset="-122"/>
              </a:rPr>
              <a:t>简介</a:t>
            </a:r>
            <a:endParaRPr lang="zh-CN" altLang="en-US" dirty="0"/>
          </a:p>
        </p:txBody>
      </p:sp>
      <p:sp>
        <p:nvSpPr>
          <p:cNvPr id="3" name="内容占位符 2"/>
          <p:cNvSpPr>
            <a:spLocks noGrp="1"/>
          </p:cNvSpPr>
          <p:nvPr>
            <p:ph idx="1"/>
          </p:nvPr>
        </p:nvSpPr>
        <p:spPr/>
        <p:txBody>
          <a:bodyPr/>
          <a:lstStyle/>
          <a:p>
            <a:pPr lvl="1"/>
            <a:r>
              <a:rPr lang="en-US" altLang="zh-CN" dirty="0"/>
              <a:t>Struts2</a:t>
            </a:r>
            <a:r>
              <a:rPr lang="zh-CN" altLang="en-US" dirty="0"/>
              <a:t>是一个基于</a:t>
            </a:r>
            <a:r>
              <a:rPr lang="en-US" altLang="zh-CN" dirty="0"/>
              <a:t>MVC</a:t>
            </a:r>
            <a:r>
              <a:rPr lang="zh-CN" altLang="en-US" dirty="0"/>
              <a:t>设计模式的</a:t>
            </a:r>
            <a:r>
              <a:rPr lang="en-US" altLang="zh-CN" dirty="0"/>
              <a:t>Web</a:t>
            </a:r>
            <a:r>
              <a:rPr lang="zh-CN" altLang="en-US" dirty="0"/>
              <a:t>应用框架，它本质上相当于一个</a:t>
            </a:r>
            <a:r>
              <a:rPr lang="en-US" altLang="zh-CN" dirty="0"/>
              <a:t>servlet</a:t>
            </a:r>
            <a:r>
              <a:rPr lang="zh-CN" altLang="en-US" dirty="0"/>
              <a:t>，在</a:t>
            </a:r>
            <a:r>
              <a:rPr lang="en-US" altLang="zh-CN" dirty="0"/>
              <a:t>MVC</a:t>
            </a:r>
            <a:r>
              <a:rPr lang="zh-CN" altLang="en-US" dirty="0"/>
              <a:t>设计模式中，</a:t>
            </a:r>
            <a:r>
              <a:rPr lang="en-US" altLang="zh-CN" dirty="0"/>
              <a:t>Struts2</a:t>
            </a:r>
            <a:r>
              <a:rPr lang="zh-CN" altLang="en-US" dirty="0"/>
              <a:t>作为控制器</a:t>
            </a:r>
            <a:r>
              <a:rPr lang="en-US" altLang="zh-CN" dirty="0"/>
              <a:t>(Controller)</a:t>
            </a:r>
            <a:r>
              <a:rPr lang="zh-CN" altLang="en-US" dirty="0"/>
              <a:t>来建立模型与视图的数据交互</a:t>
            </a:r>
            <a:r>
              <a:rPr lang="zh-CN" altLang="en-US" dirty="0" smtClean="0"/>
              <a:t>。</a:t>
            </a:r>
            <a:endParaRPr lang="en-US" altLang="zh-CN" dirty="0" smtClean="0"/>
          </a:p>
          <a:p>
            <a:pPr lvl="1"/>
            <a:r>
              <a:rPr lang="en-US" altLang="zh-CN" dirty="0" smtClean="0"/>
              <a:t>Struts </a:t>
            </a:r>
            <a:r>
              <a:rPr lang="en-US" altLang="zh-CN" dirty="0"/>
              <a:t>2</a:t>
            </a:r>
            <a:r>
              <a:rPr lang="zh-CN" altLang="en-US" dirty="0"/>
              <a:t>是</a:t>
            </a:r>
            <a:r>
              <a:rPr lang="en-US" altLang="zh-CN" dirty="0"/>
              <a:t>Struts</a:t>
            </a:r>
            <a:r>
              <a:rPr lang="zh-CN" altLang="en-US" dirty="0"/>
              <a:t>的下一代产品，是在 </a:t>
            </a:r>
            <a:r>
              <a:rPr lang="en-US" altLang="zh-CN" dirty="0"/>
              <a:t>struts 1</a:t>
            </a:r>
            <a:r>
              <a:rPr lang="zh-CN" altLang="en-US" dirty="0"/>
              <a:t>和</a:t>
            </a:r>
            <a:r>
              <a:rPr lang="en-US" altLang="zh-CN" dirty="0"/>
              <a:t>WebWork</a:t>
            </a:r>
            <a:r>
              <a:rPr lang="zh-CN" altLang="en-US" dirty="0"/>
              <a:t>的技术基础上进行了合并的全新的</a:t>
            </a:r>
            <a:r>
              <a:rPr lang="en-US" altLang="zh-CN" dirty="0"/>
              <a:t>Struts 2</a:t>
            </a:r>
            <a:r>
              <a:rPr lang="zh-CN" altLang="en-US" dirty="0"/>
              <a:t>框架。其全新的</a:t>
            </a:r>
            <a:r>
              <a:rPr lang="en-US" altLang="zh-CN" dirty="0"/>
              <a:t>Struts 2</a:t>
            </a:r>
            <a:r>
              <a:rPr lang="zh-CN" altLang="en-US" dirty="0"/>
              <a:t>的体系结构与</a:t>
            </a:r>
            <a:r>
              <a:rPr lang="en-US" altLang="zh-CN" dirty="0"/>
              <a:t>Struts 1</a:t>
            </a:r>
            <a:r>
              <a:rPr lang="zh-CN" altLang="en-US" dirty="0"/>
              <a:t>的体系结构差别巨大。</a:t>
            </a:r>
            <a:r>
              <a:rPr lang="en-US" altLang="zh-CN" dirty="0"/>
              <a:t>Struts 2</a:t>
            </a:r>
            <a:r>
              <a:rPr lang="zh-CN" altLang="en-US" dirty="0"/>
              <a:t>以</a:t>
            </a:r>
            <a:r>
              <a:rPr lang="en-US" altLang="zh-CN" dirty="0"/>
              <a:t>WebWork</a:t>
            </a:r>
            <a:r>
              <a:rPr lang="zh-CN" altLang="en-US" dirty="0"/>
              <a:t>为核心，采用拦截器的机制来处理用户的请求，这样的设计也使得业务逻辑控制器能够与</a:t>
            </a:r>
            <a:r>
              <a:rPr lang="en-US" altLang="zh-CN" dirty="0"/>
              <a:t>ServletAPI</a:t>
            </a:r>
            <a:r>
              <a:rPr lang="zh-CN" altLang="en-US" dirty="0"/>
              <a:t>完全脱离开，所以</a:t>
            </a:r>
            <a:r>
              <a:rPr lang="en-US" altLang="zh-CN" dirty="0"/>
              <a:t>Struts 2</a:t>
            </a:r>
            <a:r>
              <a:rPr lang="zh-CN" altLang="en-US" dirty="0"/>
              <a:t>可以理解为</a:t>
            </a:r>
            <a:r>
              <a:rPr lang="en-US" altLang="zh-CN" dirty="0"/>
              <a:t>WebWork</a:t>
            </a:r>
            <a:r>
              <a:rPr lang="zh-CN" altLang="en-US" dirty="0"/>
              <a:t>的更新产品</a:t>
            </a:r>
            <a:r>
              <a:rPr lang="zh-CN" altLang="en-US" dirty="0" smtClean="0"/>
              <a:t>。</a:t>
            </a:r>
            <a:endParaRPr lang="en-US" altLang="zh-CN" dirty="0" smtClean="0"/>
          </a:p>
          <a:p>
            <a:pPr lvl="1"/>
            <a:r>
              <a:rPr lang="zh-CN" altLang="en-US" dirty="0" smtClean="0"/>
              <a:t>虽然</a:t>
            </a:r>
            <a:r>
              <a:rPr lang="zh-CN" altLang="en-US" dirty="0"/>
              <a:t>从</a:t>
            </a:r>
            <a:r>
              <a:rPr lang="en-US" altLang="zh-CN" dirty="0"/>
              <a:t>Struts 1</a:t>
            </a:r>
            <a:r>
              <a:rPr lang="zh-CN" altLang="en-US" dirty="0"/>
              <a:t>到</a:t>
            </a:r>
            <a:r>
              <a:rPr lang="en-US" altLang="zh-CN" dirty="0"/>
              <a:t>Struts 2</a:t>
            </a:r>
            <a:r>
              <a:rPr lang="zh-CN" altLang="en-US" dirty="0"/>
              <a:t>有着太大的变化，但是相对于</a:t>
            </a:r>
            <a:r>
              <a:rPr lang="en-US" altLang="zh-CN" dirty="0"/>
              <a:t>WebWork</a:t>
            </a:r>
            <a:r>
              <a:rPr lang="zh-CN" altLang="en-US" dirty="0"/>
              <a:t>，</a:t>
            </a:r>
            <a:r>
              <a:rPr lang="en-US" altLang="zh-CN" dirty="0"/>
              <a:t>Struts 2</a:t>
            </a:r>
            <a:r>
              <a:rPr lang="zh-CN" altLang="en-US" dirty="0"/>
              <a:t>的变化很小</a:t>
            </a:r>
            <a:r>
              <a:rPr lang="zh-CN" altLang="en-US" dirty="0" smtClean="0"/>
              <a:t>。</a:t>
            </a:r>
            <a:endParaRPr lang="en-US" altLang="zh-CN" dirty="0" smtClean="0"/>
          </a:p>
          <a:p>
            <a:pPr lvl="1"/>
            <a:r>
              <a:rPr lang="zh-CN" altLang="en-US" dirty="0" smtClean="0"/>
              <a:t>目前最新版本是：</a:t>
            </a:r>
            <a:r>
              <a:rPr lang="en-US" altLang="zh-CN" dirty="0" smtClean="0"/>
              <a:t>Struts2.5.14.1</a:t>
            </a:r>
            <a:endParaRPr lang="zh-CN" altLang="en-US" dirty="0"/>
          </a:p>
        </p:txBody>
      </p:sp>
      <p:pic>
        <p:nvPicPr>
          <p:cNvPr id="5" name="Picture 23" descr="struts2-merger2"/>
          <p:cNvPicPr>
            <a:picLocks noChangeAspect="1" noChangeArrowheads="1"/>
          </p:cNvPicPr>
          <p:nvPr/>
        </p:nvPicPr>
        <p:blipFill>
          <a:blip r:embed="rId1"/>
          <a:srcRect/>
          <a:stretch>
            <a:fillRect/>
          </a:stretch>
        </p:blipFill>
        <p:spPr bwMode="auto">
          <a:xfrm>
            <a:off x="5897655" y="5147000"/>
            <a:ext cx="3246345" cy="1711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nodeType="clickEffect">
                                  <p:stCondLst>
                                    <p:cond delay="0"/>
                                  </p:stCondLst>
                                  <p:childTnLst>
                                    <p:animEffect transition="out" filter="wipe(up)">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Struts2</a:t>
            </a:r>
            <a:r>
              <a:rPr lang="zh-CN" altLang="en-US" dirty="0"/>
              <a:t>的</a:t>
            </a:r>
            <a:r>
              <a:rPr lang="en-US" altLang="zh-CN" dirty="0"/>
              <a:t>resultType</a:t>
            </a:r>
            <a:endParaRPr lang="zh-CN" altLang="en-US" dirty="0"/>
          </a:p>
        </p:txBody>
      </p:sp>
      <p:sp>
        <p:nvSpPr>
          <p:cNvPr id="6" name="内容占位符 5"/>
          <p:cNvSpPr>
            <a:spLocks noGrp="1"/>
          </p:cNvSpPr>
          <p:nvPr>
            <p:ph idx="1"/>
          </p:nvPr>
        </p:nvSpPr>
        <p:spPr/>
        <p:txBody>
          <a:bodyPr/>
          <a:lstStyle/>
          <a:p>
            <a:r>
              <a:rPr lang="en-US" altLang="zh-CN" dirty="0" smtClean="0"/>
              <a:t>struts.xml</a:t>
            </a:r>
            <a:r>
              <a:rPr lang="zh-CN" altLang="en-US" dirty="0" smtClean="0"/>
              <a:t>中的</a:t>
            </a:r>
            <a:r>
              <a:rPr lang="en-US" altLang="zh-CN" dirty="0" smtClean="0"/>
              <a:t>package</a:t>
            </a:r>
            <a:r>
              <a:rPr lang="zh-CN" altLang="en-US" dirty="0" smtClean="0"/>
              <a:t>中继承</a:t>
            </a:r>
            <a:r>
              <a:rPr lang="en-US" altLang="zh-CN" dirty="0" smtClean="0"/>
              <a:t>struts-default</a:t>
            </a:r>
            <a:endParaRPr lang="en-US" altLang="zh-CN" dirty="0" smtClean="0"/>
          </a:p>
          <a:p>
            <a:pPr lvl="1"/>
            <a:r>
              <a:rPr lang="zh-CN" altLang="en-US" dirty="0" smtClean="0"/>
              <a:t>那么在</a:t>
            </a:r>
            <a:r>
              <a:rPr lang="en-US" altLang="zh-CN" dirty="0" smtClean="0"/>
              <a:t>struts-default</a:t>
            </a:r>
            <a:r>
              <a:rPr lang="zh-CN" altLang="en-US" dirty="0" smtClean="0"/>
              <a:t>包中定义的拦截器、</a:t>
            </a:r>
            <a:r>
              <a:rPr lang="en-US" altLang="zh-CN" dirty="0" smtClean="0"/>
              <a:t>resultType</a:t>
            </a:r>
            <a:r>
              <a:rPr lang="zh-CN" altLang="en-US" dirty="0" smtClean="0"/>
              <a:t>及默认的拦截器栈和默认的请求处理类都可以在自定义包中直接使用。</a:t>
            </a:r>
            <a:endParaRPr lang="zh-CN" altLang="en-US" dirty="0"/>
          </a:p>
        </p:txBody>
      </p:sp>
      <p:pic>
        <p:nvPicPr>
          <p:cNvPr id="8" name="图片 7"/>
          <p:cNvPicPr>
            <a:picLocks noChangeAspect="1"/>
          </p:cNvPicPr>
          <p:nvPr/>
        </p:nvPicPr>
        <p:blipFill>
          <a:blip r:embed="rId1">
            <a:extLst>
              <a:ext uri="{BEBA8EAE-BF5A-486C-A8C5-ECC9F3942E4B}">
                <a14:imgProps xmlns:a14="http://schemas.microsoft.com/office/drawing/2010/main">
                  <a14:imgLayer r:embed="rId2">
                    <a14:imgEffect>
                      <a14:colorTemperature colorTemp="7200"/>
                    </a14:imgEffect>
                  </a14:imgLayer>
                </a14:imgProps>
              </a:ext>
            </a:extLst>
          </a:blip>
          <a:stretch>
            <a:fillRect/>
          </a:stretch>
        </p:blipFill>
        <p:spPr>
          <a:xfrm>
            <a:off x="339634" y="2185357"/>
            <a:ext cx="8771428" cy="4000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resultType</a:t>
            </a:r>
            <a:r>
              <a:rPr lang="zh-CN" altLang="en-US" dirty="0"/>
              <a:t>之</a:t>
            </a:r>
            <a:r>
              <a:rPr lang="en-US" altLang="zh-CN" dirty="0"/>
              <a:t>dispatcher</a:t>
            </a:r>
            <a:endParaRPr lang="zh-CN" altLang="en-US" dirty="0"/>
          </a:p>
        </p:txBody>
      </p:sp>
      <p:sp>
        <p:nvSpPr>
          <p:cNvPr id="3" name="内容占位符 2"/>
          <p:cNvSpPr>
            <a:spLocks noGrp="1"/>
          </p:cNvSpPr>
          <p:nvPr>
            <p:ph idx="1"/>
          </p:nvPr>
        </p:nvSpPr>
        <p:spPr/>
        <p:txBody>
          <a:bodyPr/>
          <a:lstStyle/>
          <a:p>
            <a:r>
              <a:rPr lang="en-US" altLang="zh-CN" dirty="0"/>
              <a:t>dispatcher </a:t>
            </a:r>
            <a:r>
              <a:rPr lang="zh-CN" altLang="en-US" dirty="0"/>
              <a:t>结果类型是最常用的结果类型</a:t>
            </a:r>
            <a:r>
              <a:rPr lang="en-US" altLang="zh-CN" dirty="0"/>
              <a:t>, </a:t>
            </a:r>
            <a:r>
              <a:rPr lang="zh-CN" altLang="en-US" dirty="0" smtClean="0"/>
              <a:t>是 </a:t>
            </a:r>
            <a:r>
              <a:rPr lang="en-US" altLang="zh-CN" dirty="0"/>
              <a:t>struts </a:t>
            </a:r>
            <a:r>
              <a:rPr lang="zh-CN" altLang="en-US" dirty="0"/>
              <a:t>框架默认的结果类型</a:t>
            </a:r>
            <a:endParaRPr lang="zh-CN" altLang="en-US" dirty="0"/>
          </a:p>
          <a:p>
            <a:r>
              <a:rPr lang="zh-CN" altLang="en-US" dirty="0"/>
              <a:t>该结果类型有一个 </a:t>
            </a:r>
            <a:r>
              <a:rPr lang="en-US" altLang="zh-CN" dirty="0"/>
              <a:t>location </a:t>
            </a:r>
            <a:r>
              <a:rPr lang="zh-CN" altLang="en-US" dirty="0"/>
              <a:t>参数</a:t>
            </a:r>
            <a:r>
              <a:rPr lang="en-US" altLang="zh-CN" dirty="0"/>
              <a:t>, </a:t>
            </a:r>
            <a:r>
              <a:rPr lang="zh-CN" altLang="en-US" dirty="0"/>
              <a:t>它是一个默认参数</a:t>
            </a:r>
            <a:endParaRPr lang="zh-CN" altLang="en-US" dirty="0"/>
          </a:p>
          <a:p>
            <a:endParaRPr lang="zh-CN" altLang="en-US" dirty="0"/>
          </a:p>
        </p:txBody>
      </p:sp>
      <p:pic>
        <p:nvPicPr>
          <p:cNvPr id="5" name="Picture 4"/>
          <p:cNvPicPr>
            <a:picLocks noChangeAspect="1" noChangeArrowheads="1"/>
          </p:cNvPicPr>
          <p:nvPr/>
        </p:nvPicPr>
        <p:blipFill>
          <a:blip r:embed="rId1"/>
          <a:srcRect/>
          <a:stretch>
            <a:fillRect/>
          </a:stretch>
        </p:blipFill>
        <p:spPr bwMode="auto">
          <a:xfrm>
            <a:off x="896028" y="1979845"/>
            <a:ext cx="6708655" cy="767005"/>
          </a:xfrm>
          <a:prstGeom prst="rect">
            <a:avLst/>
          </a:prstGeom>
          <a:noFill/>
          <a:ln w="9525" cmpd="sng">
            <a:solidFill>
              <a:srgbClr val="FF0000"/>
            </a:solidFill>
            <a:miter lim="800000"/>
            <a:headEnd/>
            <a:tailEnd/>
          </a:ln>
          <a:effectLst/>
        </p:spPr>
      </p:pic>
      <p:pic>
        <p:nvPicPr>
          <p:cNvPr id="6" name="Picture 5"/>
          <p:cNvPicPr>
            <a:picLocks noChangeAspect="1" noChangeArrowheads="1"/>
          </p:cNvPicPr>
          <p:nvPr/>
        </p:nvPicPr>
        <p:blipFill>
          <a:blip r:embed="rId2"/>
          <a:srcRect/>
          <a:stretch>
            <a:fillRect/>
          </a:stretch>
        </p:blipFill>
        <p:spPr bwMode="auto">
          <a:xfrm>
            <a:off x="904972" y="3501391"/>
            <a:ext cx="7555954" cy="228201"/>
          </a:xfrm>
          <a:prstGeom prst="rect">
            <a:avLst/>
          </a:prstGeom>
          <a:noFill/>
          <a:ln w="9525" cmpd="sng">
            <a:solidFill>
              <a:srgbClr val="FF0000"/>
            </a:solidFill>
            <a:miter lim="800000"/>
            <a:headEnd/>
            <a:tailEnd/>
          </a:ln>
          <a:effectLst/>
        </p:spPr>
      </p:pic>
      <p:sp>
        <p:nvSpPr>
          <p:cNvPr id="7" name="Line 6"/>
          <p:cNvSpPr>
            <a:spLocks noChangeShapeType="1"/>
          </p:cNvSpPr>
          <p:nvPr/>
        </p:nvSpPr>
        <p:spPr bwMode="auto">
          <a:xfrm>
            <a:off x="4550228" y="2603127"/>
            <a:ext cx="0" cy="864202"/>
          </a:xfrm>
          <a:prstGeom prst="line">
            <a:avLst/>
          </a:prstGeom>
          <a:noFill/>
          <a:ln w="9525" cmpd="sng">
            <a:solidFill>
              <a:schemeClr val="tx1"/>
            </a:solidFill>
            <a:round/>
            <a:tailEnd type="triangle" w="med" len="med"/>
          </a:ln>
          <a:effectLst/>
        </p:spPr>
        <p:txBody>
          <a:bodyPr/>
          <a:lstStyle/>
          <a:p>
            <a:endParaRPr lang="zh-CN" altLang="en-US"/>
          </a:p>
        </p:txBody>
      </p:sp>
      <p:sp>
        <p:nvSpPr>
          <p:cNvPr id="8" name="Rectangle 7"/>
          <p:cNvSpPr>
            <a:spLocks noChangeArrowheads="1"/>
          </p:cNvSpPr>
          <p:nvPr/>
        </p:nvSpPr>
        <p:spPr bwMode="auto">
          <a:xfrm>
            <a:off x="4610230" y="2904728"/>
            <a:ext cx="649288" cy="384560"/>
          </a:xfrm>
          <a:prstGeom prst="rect">
            <a:avLst/>
          </a:prstGeom>
          <a:noFill/>
          <a:ln w="9525" cmpd="sng">
            <a:solidFill>
              <a:schemeClr val="tx1"/>
            </a:solidFill>
            <a:miter lim="800000"/>
          </a:ln>
          <a:effectLst/>
        </p:spPr>
        <p:txBody>
          <a:bodyPr wrap="none" lIns="91436" tIns="45718" rIns="91436" bIns="45718" anchor="ctr"/>
          <a:lstStyle/>
          <a:p>
            <a:pPr algn="ctr"/>
            <a:r>
              <a:rPr lang="zh-CN" altLang="en-US" sz="1600" dirty="0">
                <a:latin typeface="宋体" panose="02010600030101010101" pitchFamily="2" charset="-122"/>
                <a:ea typeface="宋体" panose="02010600030101010101" pitchFamily="2" charset="-122"/>
              </a:rPr>
              <a:t>等同</a:t>
            </a:r>
            <a:endParaRPr lang="zh-CN" altLang="en-US" sz="1600" dirty="0">
              <a:latin typeface="宋体" panose="02010600030101010101" pitchFamily="2" charset="-122"/>
              <a:ea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resultType</a:t>
            </a:r>
            <a:r>
              <a:rPr lang="zh-CN" altLang="en-US" dirty="0"/>
              <a:t>之</a:t>
            </a:r>
            <a:r>
              <a:rPr lang="en-US" altLang="zh-CN" dirty="0"/>
              <a:t>redirect</a:t>
            </a:r>
            <a:endParaRPr lang="zh-CN" altLang="en-US" dirty="0"/>
          </a:p>
        </p:txBody>
      </p:sp>
      <p:sp>
        <p:nvSpPr>
          <p:cNvPr id="3" name="内容占位符 2"/>
          <p:cNvSpPr>
            <a:spLocks noGrp="1"/>
          </p:cNvSpPr>
          <p:nvPr>
            <p:ph idx="1"/>
          </p:nvPr>
        </p:nvSpPr>
        <p:spPr/>
        <p:txBody>
          <a:bodyPr/>
          <a:lstStyle/>
          <a:p>
            <a:r>
              <a:rPr lang="en-US" altLang="zh-CN" dirty="0"/>
              <a:t>redirect </a:t>
            </a:r>
            <a:r>
              <a:rPr lang="zh-CN" altLang="en-US" dirty="0"/>
              <a:t>结果类型将把响应重定向到另一个资源</a:t>
            </a:r>
            <a:r>
              <a:rPr lang="en-US" altLang="zh-CN" dirty="0"/>
              <a:t>, </a:t>
            </a:r>
            <a:r>
              <a:rPr lang="zh-CN" altLang="en-US" dirty="0"/>
              <a:t>而不是转发给该资源</a:t>
            </a:r>
            <a:r>
              <a:rPr lang="en-US" altLang="zh-CN" dirty="0"/>
              <a:t>.</a:t>
            </a:r>
            <a:endParaRPr lang="en-US" altLang="zh-CN" dirty="0"/>
          </a:p>
          <a:p>
            <a:r>
              <a:rPr lang="en-US" altLang="zh-CN" dirty="0"/>
              <a:t>redirect </a:t>
            </a:r>
            <a:r>
              <a:rPr lang="zh-CN" altLang="en-US" dirty="0"/>
              <a:t>结果类型接受下面这些参数</a:t>
            </a:r>
            <a:r>
              <a:rPr lang="en-US" altLang="zh-CN" dirty="0"/>
              <a:t>:</a:t>
            </a:r>
            <a:endParaRPr lang="en-US" altLang="zh-CN" dirty="0"/>
          </a:p>
          <a:p>
            <a:pPr lvl="1"/>
            <a:r>
              <a:rPr lang="en-US" altLang="zh-CN" dirty="0"/>
              <a:t>location: </a:t>
            </a:r>
            <a:r>
              <a:rPr lang="zh-CN" altLang="en-US" dirty="0"/>
              <a:t>用来给出重定向的目的地</a:t>
            </a:r>
            <a:endParaRPr lang="zh-CN" altLang="en-US" dirty="0"/>
          </a:p>
          <a:p>
            <a:pPr lvl="1"/>
            <a:r>
              <a:rPr lang="en-US" altLang="zh-CN" dirty="0"/>
              <a:t>param: </a:t>
            </a:r>
            <a:r>
              <a:rPr lang="zh-CN" altLang="en-US" dirty="0"/>
              <a:t>用来表明是否把 </a:t>
            </a:r>
            <a:r>
              <a:rPr lang="en-US" altLang="zh-CN" dirty="0"/>
              <a:t>location </a:t>
            </a:r>
            <a:r>
              <a:rPr lang="zh-CN" altLang="en-US" dirty="0"/>
              <a:t>参数的值视为一个 </a:t>
            </a:r>
            <a:r>
              <a:rPr lang="en-US" altLang="zh-CN" dirty="0"/>
              <a:t>OGNL </a:t>
            </a:r>
            <a:r>
              <a:rPr lang="zh-CN" altLang="en-US" dirty="0"/>
              <a:t>表达式来解释</a:t>
            </a:r>
            <a:r>
              <a:rPr lang="en-US" altLang="zh-CN" dirty="0"/>
              <a:t>. </a:t>
            </a:r>
            <a:r>
              <a:rPr lang="zh-CN" altLang="en-US" dirty="0"/>
              <a:t>默认值为 </a:t>
            </a:r>
            <a:r>
              <a:rPr lang="en-US" altLang="zh-CN" dirty="0"/>
              <a:t>true</a:t>
            </a:r>
            <a:endParaRPr lang="en-US" altLang="zh-CN" dirty="0"/>
          </a:p>
          <a:p>
            <a:r>
              <a:rPr lang="en-US" altLang="zh-CN" dirty="0"/>
              <a:t>redirect </a:t>
            </a:r>
            <a:r>
              <a:rPr lang="zh-CN" altLang="en-US" dirty="0"/>
              <a:t>结果类型可以把响应重定向到一个外部资源</a:t>
            </a:r>
            <a:endParaRPr lang="zh-CN" altLang="en-US" dirty="0"/>
          </a:p>
          <a:p>
            <a:endParaRPr lang="zh-CN" altLang="en-US" dirty="0"/>
          </a:p>
        </p:txBody>
      </p:sp>
      <p:pic>
        <p:nvPicPr>
          <p:cNvPr id="4" name="Picture 4"/>
          <p:cNvPicPr>
            <a:picLocks noChangeAspect="1" noChangeArrowheads="1"/>
          </p:cNvPicPr>
          <p:nvPr/>
        </p:nvPicPr>
        <p:blipFill>
          <a:blip r:embed="rId1"/>
          <a:srcRect/>
          <a:stretch>
            <a:fillRect/>
          </a:stretch>
        </p:blipFill>
        <p:spPr bwMode="auto">
          <a:xfrm>
            <a:off x="1275685" y="3742400"/>
            <a:ext cx="6258560" cy="712470"/>
          </a:xfrm>
          <a:prstGeom prst="rect">
            <a:avLst/>
          </a:prstGeom>
          <a:noFill/>
          <a:ln w="9525" cmpd="sng">
            <a:solidFill>
              <a:srgbClr val="FF0000"/>
            </a:solidFill>
            <a:miter lim="800000"/>
            <a:headEnd/>
            <a:tailEnd/>
          </a:ln>
          <a:effectLst/>
        </p:spPr>
      </p:pic>
      <p:pic>
        <p:nvPicPr>
          <p:cNvPr id="5" name="Picture 5"/>
          <p:cNvPicPr>
            <a:picLocks noChangeAspect="1" noChangeArrowheads="1"/>
          </p:cNvPicPr>
          <p:nvPr/>
        </p:nvPicPr>
        <p:blipFill>
          <a:blip r:embed="rId2"/>
          <a:srcRect/>
          <a:stretch>
            <a:fillRect/>
          </a:stretch>
        </p:blipFill>
        <p:spPr bwMode="auto">
          <a:xfrm>
            <a:off x="747769" y="5185107"/>
            <a:ext cx="7604918" cy="426085"/>
          </a:xfrm>
          <a:prstGeom prst="rect">
            <a:avLst/>
          </a:prstGeom>
          <a:noFill/>
          <a:ln w="9525" cmpd="sng">
            <a:solidFill>
              <a:srgbClr val="FF0000"/>
            </a:solidFill>
            <a:miter lim="800000"/>
            <a:headEnd/>
            <a:tailEnd/>
          </a:ln>
          <a:effectLst/>
        </p:spPr>
      </p:pic>
      <p:sp>
        <p:nvSpPr>
          <p:cNvPr id="6" name="Line 6"/>
          <p:cNvSpPr>
            <a:spLocks noChangeShapeType="1"/>
          </p:cNvSpPr>
          <p:nvPr/>
        </p:nvSpPr>
        <p:spPr bwMode="auto">
          <a:xfrm>
            <a:off x="4291107" y="4470890"/>
            <a:ext cx="0" cy="714217"/>
          </a:xfrm>
          <a:prstGeom prst="line">
            <a:avLst/>
          </a:prstGeom>
          <a:noFill/>
          <a:ln w="9525" cmpd="sng">
            <a:solidFill>
              <a:schemeClr val="tx1"/>
            </a:solidFill>
            <a:round/>
            <a:tailEnd type="triangle" w="med" len="med"/>
          </a:ln>
          <a:effectLst/>
        </p:spPr>
        <p:txBody>
          <a:bodyPr/>
          <a:lstStyle/>
          <a:p>
            <a:endParaRPr lang="zh-CN" altLang="en-US" sz="1600">
              <a:latin typeface="宋体" panose="02010600030101010101" pitchFamily="2" charset="-122"/>
              <a:ea typeface="宋体" panose="02010600030101010101" pitchFamily="2" charset="-122"/>
            </a:endParaRPr>
          </a:p>
        </p:txBody>
      </p:sp>
      <p:sp>
        <p:nvSpPr>
          <p:cNvPr id="7" name="Rectangle 7"/>
          <p:cNvSpPr>
            <a:spLocks noChangeArrowheads="1"/>
          </p:cNvSpPr>
          <p:nvPr/>
        </p:nvSpPr>
        <p:spPr bwMode="auto">
          <a:xfrm>
            <a:off x="4404965" y="4661079"/>
            <a:ext cx="649288" cy="317818"/>
          </a:xfrm>
          <a:prstGeom prst="rect">
            <a:avLst/>
          </a:prstGeom>
          <a:noFill/>
          <a:ln w="9525" cmpd="sng">
            <a:solidFill>
              <a:schemeClr val="tx1"/>
            </a:solidFill>
            <a:miter lim="800000"/>
          </a:ln>
          <a:effectLst/>
        </p:spPr>
        <p:txBody>
          <a:bodyPr wrap="none" lIns="91436" tIns="45718" rIns="91436" bIns="45718" anchor="ctr"/>
          <a:lstStyle/>
          <a:p>
            <a:pPr algn="ctr"/>
            <a:r>
              <a:rPr lang="zh-CN" altLang="en-US" sz="1600">
                <a:latin typeface="宋体" panose="02010600030101010101" pitchFamily="2" charset="-122"/>
                <a:ea typeface="宋体" panose="02010600030101010101" pitchFamily="2" charset="-122"/>
              </a:rPr>
              <a:t>等同</a:t>
            </a:r>
            <a:endParaRPr lang="zh-CN" altLang="en-US" sz="1600">
              <a:latin typeface="宋体" panose="02010600030101010101" pitchFamily="2" charset="-122"/>
              <a:ea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resultType</a:t>
            </a:r>
            <a:r>
              <a:rPr lang="zh-CN" altLang="en-US" dirty="0"/>
              <a:t>之</a:t>
            </a:r>
            <a:r>
              <a:rPr lang="en-US" altLang="zh-CN" dirty="0" smtClean="0"/>
              <a:t>redirectAction</a:t>
            </a:r>
            <a:endParaRPr lang="zh-CN" altLang="en-US" dirty="0"/>
          </a:p>
        </p:txBody>
      </p:sp>
      <p:sp>
        <p:nvSpPr>
          <p:cNvPr id="3" name="内容占位符 2"/>
          <p:cNvSpPr>
            <a:spLocks noGrp="1"/>
          </p:cNvSpPr>
          <p:nvPr>
            <p:ph idx="1"/>
          </p:nvPr>
        </p:nvSpPr>
        <p:spPr/>
        <p:txBody>
          <a:bodyPr/>
          <a:lstStyle/>
          <a:p>
            <a:r>
              <a:rPr lang="en-US" altLang="zh-CN" dirty="0"/>
              <a:t>redirectAction </a:t>
            </a:r>
            <a:r>
              <a:rPr lang="zh-CN" altLang="en-US" dirty="0"/>
              <a:t>结果类型把响应重定向到另一个 </a:t>
            </a:r>
            <a:r>
              <a:rPr lang="en-US" altLang="zh-CN" dirty="0"/>
              <a:t>Action</a:t>
            </a:r>
            <a:endParaRPr lang="en-US" altLang="zh-CN" dirty="0"/>
          </a:p>
          <a:p>
            <a:r>
              <a:rPr lang="en-US" altLang="zh-CN" dirty="0"/>
              <a:t>redirectAction </a:t>
            </a:r>
            <a:r>
              <a:rPr lang="zh-CN" altLang="en-US" dirty="0"/>
              <a:t>结果类型接受下面这些参数</a:t>
            </a:r>
            <a:r>
              <a:rPr lang="en-US" altLang="zh-CN" dirty="0"/>
              <a:t>:</a:t>
            </a:r>
            <a:endParaRPr lang="en-US" altLang="zh-CN" dirty="0"/>
          </a:p>
          <a:p>
            <a:pPr lvl="1"/>
            <a:r>
              <a:rPr lang="en-US" altLang="zh-CN" sz="1600" dirty="0"/>
              <a:t>actionName: </a:t>
            </a:r>
            <a:r>
              <a:rPr lang="zh-CN" altLang="en-US" sz="1600" dirty="0"/>
              <a:t>指定 “目的地” 动作的名字</a:t>
            </a:r>
            <a:r>
              <a:rPr lang="en-US" altLang="zh-CN" sz="1600" dirty="0"/>
              <a:t>. </a:t>
            </a:r>
            <a:r>
              <a:rPr lang="zh-CN" altLang="en-US" sz="1600" dirty="0"/>
              <a:t>它是默认属性</a:t>
            </a:r>
            <a:endParaRPr lang="zh-CN" altLang="en-US" sz="1600" dirty="0"/>
          </a:p>
          <a:p>
            <a:pPr lvl="1"/>
            <a:r>
              <a:rPr lang="en-US" altLang="zh-CN" sz="1600" dirty="0"/>
              <a:t>namespace: </a:t>
            </a:r>
            <a:r>
              <a:rPr lang="zh-CN" altLang="en-US" sz="1600" dirty="0"/>
              <a:t>用来指定 “目的地” 动作的命名空间</a:t>
            </a:r>
            <a:r>
              <a:rPr lang="en-US" altLang="zh-CN" sz="1600" dirty="0"/>
              <a:t>. </a:t>
            </a:r>
            <a:r>
              <a:rPr lang="zh-CN" altLang="en-US" sz="1600" dirty="0"/>
              <a:t>如果没有配置该参数</a:t>
            </a:r>
            <a:r>
              <a:rPr lang="en-US" altLang="zh-CN" sz="1600" dirty="0"/>
              <a:t>, Struts </a:t>
            </a:r>
            <a:r>
              <a:rPr lang="zh-CN" altLang="en-US" sz="1600" dirty="0"/>
              <a:t>会把当前 </a:t>
            </a:r>
            <a:r>
              <a:rPr lang="en-US" altLang="zh-CN" sz="1600" dirty="0"/>
              <a:t>Action </a:t>
            </a:r>
            <a:r>
              <a:rPr lang="zh-CN" altLang="en-US" sz="1600" dirty="0"/>
              <a:t>所在的命名空间作为 “目的地” 的命名</a:t>
            </a:r>
            <a:r>
              <a:rPr lang="zh-CN" altLang="en-US" sz="1600" dirty="0" smtClean="0"/>
              <a:t>空间</a:t>
            </a:r>
            <a:endParaRPr lang="en-US" altLang="zh-CN" sz="1600" dirty="0" smtClean="0"/>
          </a:p>
          <a:p>
            <a:pPr lvl="1"/>
            <a:endParaRPr lang="en-US" altLang="zh-CN" sz="1600" dirty="0"/>
          </a:p>
          <a:p>
            <a:pPr lvl="1"/>
            <a:endParaRPr lang="en-US" altLang="zh-CN" sz="1600" dirty="0" smtClean="0"/>
          </a:p>
          <a:p>
            <a:pPr lvl="1"/>
            <a:endParaRPr lang="en-US" altLang="zh-CN" sz="1600" dirty="0"/>
          </a:p>
          <a:p>
            <a:pPr lvl="1"/>
            <a:r>
              <a:rPr lang="zh-CN" altLang="en-US" sz="1600" u="sng" dirty="0" smtClean="0">
                <a:solidFill>
                  <a:srgbClr val="3333FF"/>
                </a:solidFill>
              </a:rPr>
              <a:t>也可以直接使用简写方法</a:t>
            </a:r>
            <a:endParaRPr lang="zh-CN" altLang="en-US" sz="1600" u="sng" dirty="0">
              <a:solidFill>
                <a:srgbClr val="3333FF"/>
              </a:solidFill>
            </a:endParaRPr>
          </a:p>
          <a:p>
            <a:endParaRPr lang="zh-CN" altLang="en-US" dirty="0"/>
          </a:p>
        </p:txBody>
      </p:sp>
      <p:pic>
        <p:nvPicPr>
          <p:cNvPr id="4" name="Picture 4"/>
          <p:cNvPicPr>
            <a:picLocks noChangeAspect="1" noChangeArrowheads="1"/>
          </p:cNvPicPr>
          <p:nvPr/>
        </p:nvPicPr>
        <p:blipFill>
          <a:blip r:embed="rId1"/>
          <a:srcRect/>
          <a:stretch>
            <a:fillRect/>
          </a:stretch>
        </p:blipFill>
        <p:spPr bwMode="auto">
          <a:xfrm>
            <a:off x="1015818" y="3095979"/>
            <a:ext cx="6337300" cy="935038"/>
          </a:xfrm>
          <a:prstGeom prst="rect">
            <a:avLst/>
          </a:prstGeom>
          <a:noFill/>
          <a:ln w="9525" cmpd="sng">
            <a:solidFill>
              <a:srgbClr val="FF0000"/>
            </a:solid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其他</a:t>
            </a:r>
            <a:r>
              <a:rPr lang="en-US" altLang="zh-CN" dirty="0" smtClean="0"/>
              <a:t>resultType</a:t>
            </a:r>
            <a:endParaRPr lang="zh-CN" altLang="en-US" dirty="0"/>
          </a:p>
        </p:txBody>
      </p:sp>
      <p:sp>
        <p:nvSpPr>
          <p:cNvPr id="3" name="内容占位符 2"/>
          <p:cNvSpPr>
            <a:spLocks noGrp="1"/>
          </p:cNvSpPr>
          <p:nvPr>
            <p:ph idx="1"/>
          </p:nvPr>
        </p:nvSpPr>
        <p:spPr/>
        <p:txBody>
          <a:bodyPr/>
          <a:lstStyle/>
          <a:p>
            <a:pPr marL="357505" lvl="1" indent="-357505">
              <a:lnSpc>
                <a:spcPct val="110000"/>
              </a:lnSpc>
              <a:spcBef>
                <a:spcPts val="1800"/>
              </a:spcBef>
              <a:spcAft>
                <a:spcPts val="0"/>
              </a:spcAft>
              <a:buClr>
                <a:schemeClr val="accent1">
                  <a:lumMod val="50000"/>
                </a:schemeClr>
              </a:buClr>
              <a:buSzPct val="60000"/>
              <a:buFont typeface="Wingdings" panose="05000000000000000000" pitchFamily="2" charset="2"/>
              <a:buChar char="q"/>
            </a:pPr>
            <a:r>
              <a:rPr lang="en-US" altLang="zh-CN" sz="1800" dirty="0" smtClean="0">
                <a:latin typeface="华文中宋" panose="02010600040101010101" pitchFamily="2" charset="-122"/>
                <a:ea typeface="华文中宋" panose="02010600040101010101" pitchFamily="2" charset="-122"/>
              </a:rPr>
              <a:t>stream</a:t>
            </a:r>
            <a:r>
              <a:rPr lang="zh-CN" altLang="en-US" sz="1800" dirty="0">
                <a:latin typeface="华文中宋" panose="02010600040101010101" pitchFamily="2" charset="-122"/>
                <a:ea typeface="华文中宋" panose="02010600040101010101" pitchFamily="2" charset="-122"/>
              </a:rPr>
              <a:t>：</a:t>
            </a:r>
            <a:endParaRPr lang="en-US" altLang="zh-CN" sz="1800" dirty="0">
              <a:latin typeface="华文中宋" panose="02010600040101010101" pitchFamily="2" charset="-122"/>
              <a:ea typeface="华文中宋" panose="02010600040101010101" pitchFamily="2" charset="-122"/>
            </a:endParaRPr>
          </a:p>
          <a:p>
            <a:pPr lvl="1"/>
            <a:r>
              <a:rPr lang="zh-CN" altLang="en-US" sz="1400" dirty="0" smtClean="0"/>
              <a:t>直接</a:t>
            </a:r>
            <a:r>
              <a:rPr lang="zh-CN" altLang="en-US" sz="1400" dirty="0"/>
              <a:t>向响应中发送原始数据，通常在用户下载时</a:t>
            </a:r>
            <a:r>
              <a:rPr lang="zh-CN" altLang="en-US" sz="1400" dirty="0" smtClean="0"/>
              <a:t>使用</a:t>
            </a:r>
            <a:r>
              <a:rPr lang="zh-CN" altLang="en-US" sz="1400" dirty="0"/>
              <a:t>。</a:t>
            </a:r>
            <a:endParaRPr lang="en-US" altLang="zh-CN" sz="1400" dirty="0" smtClean="0"/>
          </a:p>
          <a:p>
            <a:pPr lvl="1"/>
            <a:r>
              <a:rPr lang="en-US" altLang="zh-CN" sz="1400" dirty="0" smtClean="0"/>
              <a:t>contentType</a:t>
            </a:r>
            <a:r>
              <a:rPr lang="zh-CN" altLang="en-US" sz="1400" dirty="0"/>
              <a:t>指定流的类型，默认</a:t>
            </a:r>
            <a:r>
              <a:rPr lang="zh-CN" altLang="en-US" sz="1400" dirty="0" smtClean="0"/>
              <a:t>为</a:t>
            </a:r>
            <a:r>
              <a:rPr lang="en-US" altLang="zh-CN" sz="1400" dirty="0" smtClean="0"/>
              <a:t>text/plain</a:t>
            </a:r>
            <a:endParaRPr lang="en-US" altLang="zh-CN" sz="1400" dirty="0"/>
          </a:p>
          <a:p>
            <a:pPr lvl="1"/>
            <a:r>
              <a:rPr lang="en-US" altLang="zh-CN" sz="1400" dirty="0" smtClean="0"/>
              <a:t>contentLength</a:t>
            </a:r>
            <a:r>
              <a:rPr lang="zh-CN" altLang="en-US" sz="1400" dirty="0"/>
              <a:t>以</a:t>
            </a:r>
            <a:r>
              <a:rPr lang="en-US" altLang="zh-CN" sz="1400" dirty="0"/>
              <a:t>byte</a:t>
            </a:r>
            <a:r>
              <a:rPr lang="zh-CN" altLang="en-US" sz="1400" dirty="0"/>
              <a:t>计算流的</a:t>
            </a:r>
            <a:r>
              <a:rPr lang="zh-CN" altLang="en-US" sz="1400" dirty="0" smtClean="0"/>
              <a:t>长度</a:t>
            </a:r>
            <a:endParaRPr lang="en-US" altLang="zh-CN" sz="1400" dirty="0" smtClean="0"/>
          </a:p>
          <a:p>
            <a:pPr lvl="1"/>
            <a:r>
              <a:rPr lang="en-US" altLang="zh-CN" sz="1400" dirty="0" smtClean="0"/>
              <a:t>contentDisposition</a:t>
            </a:r>
            <a:r>
              <a:rPr lang="zh-CN" altLang="en-US" sz="1400" dirty="0"/>
              <a:t>指定文件的位置，通常为 </a:t>
            </a:r>
            <a:r>
              <a:rPr lang="en-US" altLang="zh-CN" sz="1400" dirty="0"/>
              <a:t>filename=”</a:t>
            </a:r>
            <a:r>
              <a:rPr lang="zh-CN" altLang="en-US" sz="1400" dirty="0"/>
              <a:t>文件的位置</a:t>
            </a:r>
            <a:r>
              <a:rPr lang="zh-CN" altLang="en-US" sz="1400" dirty="0" smtClean="0"/>
              <a:t>”</a:t>
            </a:r>
            <a:endParaRPr lang="en-US" altLang="zh-CN" sz="1400" dirty="0" smtClean="0"/>
          </a:p>
          <a:p>
            <a:pPr lvl="1"/>
            <a:r>
              <a:rPr lang="en-US" altLang="zh-CN" sz="1400" dirty="0" smtClean="0"/>
              <a:t>input</a:t>
            </a:r>
            <a:r>
              <a:rPr lang="zh-CN" altLang="en-US" sz="1400" dirty="0"/>
              <a:t>指定</a:t>
            </a:r>
            <a:r>
              <a:rPr lang="en-US" altLang="zh-CN" sz="1400" dirty="0"/>
              <a:t>InputStream</a:t>
            </a:r>
            <a:r>
              <a:rPr lang="zh-CN" altLang="en-US" sz="1400" dirty="0"/>
              <a:t>的名字，例如：</a:t>
            </a:r>
            <a:r>
              <a:rPr lang="en-US" altLang="zh-CN" sz="1400" dirty="0"/>
              <a:t>imageStream</a:t>
            </a:r>
            <a:r>
              <a:rPr lang="zh-CN" altLang="en-US" sz="1400" dirty="0"/>
              <a:t>，</a:t>
            </a:r>
            <a:r>
              <a:rPr lang="en-US" altLang="zh-CN" sz="1400" dirty="0"/>
              <a:t>bufferSize</a:t>
            </a:r>
            <a:r>
              <a:rPr lang="zh-CN" altLang="en-US" sz="1400" dirty="0"/>
              <a:t>指定缓冲区大小，默认为</a:t>
            </a:r>
            <a:r>
              <a:rPr lang="en-US" altLang="zh-CN" sz="1400" dirty="0"/>
              <a:t>1024</a:t>
            </a:r>
            <a:r>
              <a:rPr lang="zh-CN" altLang="en-US" sz="1400" dirty="0"/>
              <a:t>字节。</a:t>
            </a:r>
            <a:endParaRPr lang="zh-CN" altLang="en-US" sz="1400" dirty="0"/>
          </a:p>
          <a:p>
            <a:pPr lvl="1"/>
            <a:r>
              <a:rPr lang="en-US" altLang="zh-CN" sz="1400" dirty="0"/>
              <a:t>plaintext</a:t>
            </a:r>
            <a:r>
              <a:rPr lang="zh-CN" altLang="en-US" sz="1400" dirty="0"/>
              <a:t>：以原始文本显示</a:t>
            </a:r>
            <a:r>
              <a:rPr lang="en-US" altLang="zh-CN" sz="1400" dirty="0"/>
              <a:t>JSP</a:t>
            </a:r>
            <a:r>
              <a:rPr lang="zh-CN" altLang="en-US" sz="1400" dirty="0"/>
              <a:t>或者</a:t>
            </a:r>
            <a:r>
              <a:rPr lang="en-US" altLang="zh-CN" sz="1400" dirty="0" smtClean="0"/>
              <a:t>HTML</a:t>
            </a:r>
            <a:endParaRPr lang="en-US" altLang="zh-CN" sz="1400" dirty="0"/>
          </a:p>
          <a:p>
            <a:pPr lvl="1"/>
            <a:r>
              <a:rPr lang="en-US" altLang="zh-CN" sz="1400" dirty="0" smtClean="0"/>
              <a:t>location</a:t>
            </a:r>
            <a:r>
              <a:rPr lang="zh-CN" altLang="en-US" sz="1400" dirty="0"/>
              <a:t>指定文件的</a:t>
            </a:r>
            <a:r>
              <a:rPr lang="zh-CN" altLang="en-US" sz="1400" dirty="0" smtClean="0"/>
              <a:t>位置</a:t>
            </a:r>
            <a:endParaRPr lang="en-US" altLang="zh-CN" sz="1400" dirty="0" smtClean="0"/>
          </a:p>
          <a:p>
            <a:pPr lvl="1"/>
            <a:r>
              <a:rPr lang="en-US" altLang="zh-CN" sz="1400" dirty="0" smtClean="0"/>
              <a:t>charSet</a:t>
            </a:r>
            <a:r>
              <a:rPr lang="zh-CN" altLang="en-US" sz="1400" dirty="0"/>
              <a:t>指定字符集。</a:t>
            </a:r>
            <a:endParaRPr lang="zh-CN" altLang="en-US" sz="1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a:t>
            </a:r>
            <a:r>
              <a:rPr lang="en-US" altLang="zh-CN" dirty="0"/>
              <a:t>resultType</a:t>
            </a:r>
            <a:endParaRPr lang="zh-CN" altLang="en-US" dirty="0"/>
          </a:p>
        </p:txBody>
      </p:sp>
      <p:sp>
        <p:nvSpPr>
          <p:cNvPr id="3" name="内容占位符 2"/>
          <p:cNvSpPr>
            <a:spLocks noGrp="1"/>
          </p:cNvSpPr>
          <p:nvPr>
            <p:ph idx="1"/>
          </p:nvPr>
        </p:nvSpPr>
        <p:spPr/>
        <p:txBody>
          <a:bodyPr/>
          <a:lstStyle/>
          <a:p>
            <a:r>
              <a:rPr lang="en-US" altLang="zh-CN" dirty="0"/>
              <a:t>chain</a:t>
            </a:r>
            <a:r>
              <a:rPr lang="zh-CN" altLang="en-US" dirty="0" smtClean="0"/>
              <a:t>：</a:t>
            </a:r>
            <a:endParaRPr lang="en-US" altLang="zh-CN" dirty="0" smtClean="0"/>
          </a:p>
          <a:p>
            <a:pPr lvl="1"/>
            <a:r>
              <a:rPr lang="zh-CN" altLang="en-US" sz="1400" dirty="0" smtClean="0"/>
              <a:t>转发到另一个</a:t>
            </a:r>
            <a:r>
              <a:rPr lang="en-US" altLang="zh-CN" sz="1400" dirty="0" smtClean="0"/>
              <a:t>Action</a:t>
            </a:r>
            <a:r>
              <a:rPr lang="zh-CN" altLang="en-US" sz="1400" dirty="0" smtClean="0"/>
              <a:t>：</a:t>
            </a:r>
            <a:endParaRPr lang="en-US" altLang="zh-CN" sz="1400" dirty="0"/>
          </a:p>
          <a:p>
            <a:pPr lvl="1"/>
            <a:r>
              <a:rPr lang="zh-CN" altLang="en-US" sz="1400" dirty="0" smtClean="0"/>
              <a:t>    将</a:t>
            </a:r>
            <a:r>
              <a:rPr lang="en-US" altLang="zh-CN" sz="1400" dirty="0"/>
              <a:t>action</a:t>
            </a:r>
            <a:r>
              <a:rPr lang="zh-CN" altLang="en-US" sz="1400" dirty="0"/>
              <a:t>的带着原来的状态请求转发到新的</a:t>
            </a:r>
            <a:r>
              <a:rPr lang="en-US" altLang="zh-CN" sz="1400" dirty="0"/>
              <a:t>action</a:t>
            </a:r>
            <a:r>
              <a:rPr lang="zh-CN" altLang="en-US" sz="1400" dirty="0"/>
              <a:t>，两个</a:t>
            </a:r>
            <a:r>
              <a:rPr lang="en-US" altLang="zh-CN" sz="1400" dirty="0"/>
              <a:t>action</a:t>
            </a:r>
            <a:r>
              <a:rPr lang="zh-CN" altLang="en-US" sz="1400" dirty="0"/>
              <a:t>共享一个</a:t>
            </a:r>
            <a:r>
              <a:rPr lang="en-US" altLang="zh-CN" sz="1400" dirty="0"/>
              <a:t>ActionContext</a:t>
            </a:r>
            <a:r>
              <a:rPr lang="zh-CN" altLang="en-US" sz="1400" dirty="0"/>
              <a:t>，</a:t>
            </a:r>
            <a:r>
              <a:rPr lang="en-US" altLang="zh-CN" sz="1400" dirty="0"/>
              <a:t>actionName</a:t>
            </a:r>
            <a:r>
              <a:rPr lang="zh-CN" altLang="en-US" sz="1400" dirty="0"/>
              <a:t>指定转向的新的</a:t>
            </a:r>
            <a:r>
              <a:rPr lang="en-US" altLang="zh-CN" sz="1400" dirty="0"/>
              <a:t>Action</a:t>
            </a:r>
            <a:r>
              <a:rPr lang="zh-CN" altLang="en-US" sz="1400" dirty="0"/>
              <a:t>的名字。</a:t>
            </a:r>
            <a:r>
              <a:rPr lang="en-US" altLang="zh-CN" sz="1400" dirty="0"/>
              <a:t>method</a:t>
            </a:r>
            <a:r>
              <a:rPr lang="zh-CN" altLang="en-US" sz="1400" dirty="0"/>
              <a:t>指定转向哪个方法，</a:t>
            </a:r>
            <a:r>
              <a:rPr lang="en-US" altLang="zh-CN" sz="1400" dirty="0"/>
              <a:t>namespace</a:t>
            </a:r>
            <a:r>
              <a:rPr lang="zh-CN" altLang="en-US" sz="1400" dirty="0"/>
              <a:t>指定新的</a:t>
            </a:r>
            <a:r>
              <a:rPr lang="en-US" altLang="zh-CN" sz="1400" dirty="0"/>
              <a:t>Action</a:t>
            </a:r>
            <a:r>
              <a:rPr lang="zh-CN" altLang="en-US" sz="1400" dirty="0"/>
              <a:t>的名称空间，不写表示与原</a:t>
            </a:r>
            <a:r>
              <a:rPr lang="en-US" altLang="zh-CN" sz="1400" dirty="0"/>
              <a:t>Action</a:t>
            </a:r>
            <a:r>
              <a:rPr lang="zh-CN" altLang="en-US" sz="1400" dirty="0"/>
              <a:t>在相同的名称空间；一般不建议使用这种类型的结果。</a:t>
            </a:r>
            <a:endParaRPr lang="en-US" altLang="zh-CN" sz="1400" dirty="0"/>
          </a:p>
          <a:p>
            <a:endParaRPr lang="zh-CN" altLang="en-US" dirty="0"/>
          </a:p>
        </p:txBody>
      </p:sp>
      <p:pic>
        <p:nvPicPr>
          <p:cNvPr id="4" name="图片 3"/>
          <p:cNvPicPr>
            <a:picLocks noChangeAspect="1"/>
          </p:cNvPicPr>
          <p:nvPr/>
        </p:nvPicPr>
        <p:blipFill>
          <a:blip r:embed="rId1"/>
          <a:stretch>
            <a:fillRect/>
          </a:stretch>
        </p:blipFill>
        <p:spPr>
          <a:xfrm>
            <a:off x="1184699" y="2656450"/>
            <a:ext cx="6731057" cy="375215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a:t>
            </a:r>
            <a:r>
              <a:rPr lang="en-US" altLang="zh-CN" dirty="0"/>
              <a:t>resultType</a:t>
            </a:r>
            <a:endParaRPr lang="zh-CN" altLang="en-US" dirty="0"/>
          </a:p>
        </p:txBody>
      </p:sp>
      <p:sp>
        <p:nvSpPr>
          <p:cNvPr id="3" name="内容占位符 2"/>
          <p:cNvSpPr>
            <a:spLocks noGrp="1"/>
          </p:cNvSpPr>
          <p:nvPr>
            <p:ph idx="1"/>
          </p:nvPr>
        </p:nvSpPr>
        <p:spPr/>
        <p:txBody>
          <a:bodyPr/>
          <a:lstStyle/>
          <a:p>
            <a:r>
              <a:rPr lang="en-US" altLang="zh-CN" dirty="0" err="1"/>
              <a:t>f</a:t>
            </a:r>
            <a:r>
              <a:rPr lang="en-US" altLang="zh-CN" dirty="0" err="1" smtClean="0"/>
              <a:t>reemarker</a:t>
            </a:r>
            <a:endParaRPr lang="en-US" altLang="zh-CN" dirty="0" smtClean="0"/>
          </a:p>
          <a:p>
            <a:pPr lvl="1"/>
            <a:r>
              <a:rPr lang="zh-CN" altLang="en-US" dirty="0"/>
              <a:t>呈现</a:t>
            </a:r>
            <a:r>
              <a:rPr lang="en-US" altLang="zh-CN" dirty="0"/>
              <a:t>Freemarker</a:t>
            </a:r>
            <a:r>
              <a:rPr lang="zh-CN" altLang="en-US" dirty="0" smtClean="0"/>
              <a:t>模板</a:t>
            </a:r>
            <a:endParaRPr lang="en-US" altLang="zh-CN" dirty="0" smtClean="0"/>
          </a:p>
          <a:p>
            <a:r>
              <a:rPr lang="en-US" altLang="zh-CN" dirty="0"/>
              <a:t>h</a:t>
            </a:r>
            <a:r>
              <a:rPr lang="en-US" altLang="zh-CN" dirty="0" smtClean="0"/>
              <a:t>ttpheader</a:t>
            </a:r>
            <a:endParaRPr lang="en-US" altLang="zh-CN" dirty="0" smtClean="0"/>
          </a:p>
          <a:p>
            <a:pPr lvl="1"/>
            <a:r>
              <a:rPr lang="zh-CN" altLang="en-US" dirty="0"/>
              <a:t>返回一个已配置好的</a:t>
            </a:r>
            <a:r>
              <a:rPr lang="en-US" altLang="zh-CN" dirty="0"/>
              <a:t>HTTP</a:t>
            </a:r>
            <a:r>
              <a:rPr lang="zh-CN" altLang="en-US" dirty="0"/>
              <a:t>头信息</a:t>
            </a:r>
            <a:r>
              <a:rPr lang="zh-CN" altLang="en-US" dirty="0" smtClean="0"/>
              <a:t>响应</a:t>
            </a:r>
            <a:endParaRPr lang="en-US" altLang="zh-CN" dirty="0" smtClean="0"/>
          </a:p>
          <a:p>
            <a:r>
              <a:rPr lang="en-US" altLang="zh-CN" dirty="0"/>
              <a:t>v</a:t>
            </a:r>
            <a:r>
              <a:rPr lang="en-US" altLang="zh-CN" dirty="0" smtClean="0"/>
              <a:t>elocity</a:t>
            </a:r>
            <a:endParaRPr lang="en-US" altLang="zh-CN" dirty="0" smtClean="0"/>
          </a:p>
          <a:p>
            <a:pPr lvl="1"/>
            <a:r>
              <a:rPr lang="zh-CN" altLang="en-US" dirty="0"/>
              <a:t>呈现</a:t>
            </a:r>
            <a:r>
              <a:rPr lang="en-US" altLang="zh-CN" dirty="0"/>
              <a:t>Velocity</a:t>
            </a:r>
            <a:r>
              <a:rPr lang="zh-CN" altLang="en-US" dirty="0" smtClean="0"/>
              <a:t>模板</a:t>
            </a:r>
            <a:endParaRPr lang="en-US" altLang="zh-CN" dirty="0" smtClean="0"/>
          </a:p>
          <a:p>
            <a:r>
              <a:rPr lang="en-US" altLang="zh-CN" dirty="0"/>
              <a:t>x</a:t>
            </a:r>
            <a:r>
              <a:rPr lang="en-US" altLang="zh-CN" dirty="0" smtClean="0"/>
              <a:t>slt</a:t>
            </a:r>
            <a:endParaRPr lang="en-US" altLang="zh-CN" dirty="0" smtClean="0"/>
          </a:p>
          <a:p>
            <a:pPr lvl="1"/>
            <a:r>
              <a:rPr lang="zh-CN" altLang="en-US" dirty="0"/>
              <a:t>呈现</a:t>
            </a:r>
            <a:r>
              <a:rPr lang="en-US" altLang="zh-CN" dirty="0"/>
              <a:t>XML</a:t>
            </a:r>
            <a:r>
              <a:rPr lang="zh-CN" altLang="en-US" dirty="0"/>
              <a:t>到浏览器，</a:t>
            </a:r>
            <a:endParaRPr lang="zh-CN" altLang="en-US" dirty="0"/>
          </a:p>
          <a:p>
            <a:pPr lvl="1"/>
            <a:r>
              <a:rPr lang="zh-CN" altLang="en-US" dirty="0"/>
              <a:t>该</a:t>
            </a:r>
            <a:r>
              <a:rPr lang="en-US" altLang="zh-CN" dirty="0"/>
              <a:t>XML</a:t>
            </a:r>
            <a:r>
              <a:rPr lang="zh-CN" altLang="en-US" dirty="0"/>
              <a:t>可以通过</a:t>
            </a:r>
            <a:r>
              <a:rPr lang="en-US" altLang="zh-CN" dirty="0"/>
              <a:t>XSL</a:t>
            </a:r>
            <a:r>
              <a:rPr lang="zh-CN" altLang="en-US" dirty="0"/>
              <a:t>模板进行</a:t>
            </a:r>
            <a:r>
              <a:rPr lang="zh-CN" altLang="en-US" dirty="0" smtClean="0"/>
              <a:t>转换</a:t>
            </a:r>
            <a:endParaRPr lang="en-US" altLang="zh-CN" dirty="0" smtClean="0"/>
          </a:p>
          <a:p>
            <a:r>
              <a:rPr lang="en-US" altLang="zh-CN" dirty="0"/>
              <a:t>p</a:t>
            </a:r>
            <a:r>
              <a:rPr lang="en-US" altLang="zh-CN" dirty="0" smtClean="0"/>
              <a:t>laintext</a:t>
            </a:r>
            <a:endParaRPr lang="en-US" altLang="zh-CN" dirty="0" smtClean="0"/>
          </a:p>
          <a:p>
            <a:pPr marL="177800" lvl="1" indent="0">
              <a:buNone/>
            </a:pPr>
            <a:r>
              <a:rPr lang="en-US" altLang="zh-CN" dirty="0"/>
              <a:t> </a:t>
            </a:r>
            <a:r>
              <a:rPr lang="en-US" altLang="zh-CN" dirty="0" smtClean="0"/>
              <a:t> </a:t>
            </a:r>
            <a:r>
              <a:rPr lang="zh-CN" altLang="en-US" dirty="0" smtClean="0"/>
              <a:t>返回</a:t>
            </a:r>
            <a:r>
              <a:rPr lang="zh-CN" altLang="en-US" dirty="0"/>
              <a:t>普通文本类容</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Struts2 Action</a:t>
            </a:r>
            <a:r>
              <a:rPr lang="zh-CN" altLang="en-US" dirty="0"/>
              <a:t>接受请求参数</a:t>
            </a:r>
            <a:endParaRPr lang="zh-CN" altLang="en-US" dirty="0"/>
          </a:p>
        </p:txBody>
      </p:sp>
      <p:sp>
        <p:nvSpPr>
          <p:cNvPr id="3" name="内容占位符 2"/>
          <p:cNvSpPr>
            <a:spLocks noGrp="1"/>
          </p:cNvSpPr>
          <p:nvPr>
            <p:ph idx="1"/>
          </p:nvPr>
        </p:nvSpPr>
        <p:spPr/>
        <p:txBody>
          <a:bodyPr/>
          <a:lstStyle/>
          <a:p>
            <a:r>
              <a:rPr lang="zh-CN" altLang="en-US" dirty="0"/>
              <a:t>作为</a:t>
            </a:r>
            <a:r>
              <a:rPr lang="en-US" altLang="zh-CN" dirty="0"/>
              <a:t>MVC</a:t>
            </a:r>
            <a:r>
              <a:rPr lang="zh-CN" altLang="en-US" dirty="0"/>
              <a:t>框架，必须要负责解析</a:t>
            </a:r>
            <a:r>
              <a:rPr lang="en-US" altLang="zh-CN" dirty="0"/>
              <a:t>HTTP</a:t>
            </a:r>
            <a:r>
              <a:rPr lang="zh-CN" altLang="en-US" dirty="0"/>
              <a:t>请求</a:t>
            </a:r>
            <a:r>
              <a:rPr lang="zh-CN" altLang="en-US" dirty="0" smtClean="0"/>
              <a:t>参数并</a:t>
            </a:r>
            <a:r>
              <a:rPr lang="zh-CN" altLang="en-US" dirty="0"/>
              <a:t>将其封装到</a:t>
            </a:r>
            <a:r>
              <a:rPr lang="en-US" altLang="zh-CN" dirty="0"/>
              <a:t>Model</a:t>
            </a:r>
            <a:r>
              <a:rPr lang="zh-CN" altLang="en-US" dirty="0"/>
              <a:t>对象中</a:t>
            </a:r>
            <a:endParaRPr lang="zh-CN" altLang="en-US" dirty="0"/>
          </a:p>
          <a:p>
            <a:r>
              <a:rPr lang="en-US" altLang="zh-CN" dirty="0"/>
              <a:t>Struts2</a:t>
            </a:r>
            <a:r>
              <a:rPr lang="zh-CN" altLang="en-US" dirty="0"/>
              <a:t>提供了非常强大的类型转换机制用于请求</a:t>
            </a:r>
            <a:r>
              <a:rPr lang="zh-CN" altLang="en-US" dirty="0" smtClean="0"/>
              <a:t>数据到</a:t>
            </a:r>
            <a:r>
              <a:rPr lang="en-US" altLang="zh-CN" dirty="0" smtClean="0"/>
              <a:t>model</a:t>
            </a:r>
            <a:r>
              <a:rPr lang="zh-CN" altLang="en-US" dirty="0"/>
              <a:t>对象的封装</a:t>
            </a:r>
            <a:endParaRPr lang="zh-CN" altLang="en-US" dirty="0"/>
          </a:p>
          <a:p>
            <a:endParaRPr lang="en-US" altLang="zh-CN" dirty="0" smtClean="0"/>
          </a:p>
          <a:p>
            <a:r>
              <a:rPr lang="en-US" altLang="zh-CN" dirty="0"/>
              <a:t>Struts2 </a:t>
            </a:r>
            <a:r>
              <a:rPr lang="zh-CN" altLang="en-US" dirty="0"/>
              <a:t>提供三种数据封装的方式</a:t>
            </a:r>
            <a:endParaRPr lang="zh-CN" altLang="en-US" dirty="0"/>
          </a:p>
          <a:p>
            <a:pPr lvl="1"/>
            <a:r>
              <a:rPr lang="zh-CN" altLang="en-US" dirty="0"/>
              <a:t>属性</a:t>
            </a:r>
            <a:r>
              <a:rPr lang="zh-CN" altLang="en-US" dirty="0" smtClean="0"/>
              <a:t>方式</a:t>
            </a:r>
            <a:endParaRPr lang="en-US" altLang="zh-CN" dirty="0" smtClean="0"/>
          </a:p>
          <a:p>
            <a:pPr lvl="1"/>
            <a:r>
              <a:rPr lang="en-US" altLang="zh-CN" dirty="0"/>
              <a:t>JavaBean</a:t>
            </a:r>
            <a:r>
              <a:rPr lang="zh-CN" altLang="en-US" dirty="0"/>
              <a:t>方式</a:t>
            </a:r>
            <a:endParaRPr lang="zh-CN" altLang="en-US" dirty="0"/>
          </a:p>
          <a:p>
            <a:pPr lvl="1"/>
            <a:r>
              <a:rPr lang="en-US" altLang="zh-CN" dirty="0"/>
              <a:t>M</a:t>
            </a:r>
            <a:r>
              <a:rPr lang="en-US" altLang="zh-CN" dirty="0" smtClean="0"/>
              <a:t>odelDriven</a:t>
            </a:r>
            <a:r>
              <a:rPr lang="zh-CN" altLang="en-US" dirty="0" smtClean="0"/>
              <a:t>接口</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属性方式</a:t>
            </a:r>
            <a:endParaRPr lang="zh-CN" altLang="en-US" dirty="0"/>
          </a:p>
        </p:txBody>
      </p:sp>
      <p:sp>
        <p:nvSpPr>
          <p:cNvPr id="3" name="内容占位符 2"/>
          <p:cNvSpPr>
            <a:spLocks noGrp="1"/>
          </p:cNvSpPr>
          <p:nvPr>
            <p:ph idx="1"/>
          </p:nvPr>
        </p:nvSpPr>
        <p:spPr/>
        <p:txBody>
          <a:bodyPr/>
          <a:lstStyle/>
          <a:p>
            <a:r>
              <a:rPr lang="en-US" altLang="zh-CN" dirty="0"/>
              <a:t>Action</a:t>
            </a:r>
            <a:r>
              <a:rPr lang="zh-CN" altLang="en-US" dirty="0"/>
              <a:t>类成员</a:t>
            </a:r>
            <a:r>
              <a:rPr lang="zh-CN" altLang="en-US" dirty="0" smtClean="0"/>
              <a:t>变量：</a:t>
            </a:r>
            <a:endParaRPr lang="en-US" altLang="zh-CN" dirty="0" smtClean="0"/>
          </a:p>
          <a:p>
            <a:pPr lvl="1"/>
            <a:r>
              <a:rPr lang="en-US" altLang="zh-CN" dirty="0"/>
              <a:t>s</a:t>
            </a:r>
            <a:r>
              <a:rPr lang="en-US" altLang="zh-CN" dirty="0" smtClean="0"/>
              <a:t>etter</a:t>
            </a:r>
            <a:r>
              <a:rPr lang="zh-CN" altLang="en-US" dirty="0" smtClean="0"/>
              <a:t>接受请求参数</a:t>
            </a:r>
            <a:endParaRPr lang="en-US" altLang="zh-CN" dirty="0" smtClean="0"/>
          </a:p>
          <a:p>
            <a:pPr lvl="1"/>
            <a:r>
              <a:rPr lang="en-US" altLang="zh-CN" dirty="0" smtClean="0"/>
              <a:t>getter</a:t>
            </a:r>
            <a:r>
              <a:rPr lang="zh-CN" altLang="en-US" dirty="0" smtClean="0"/>
              <a:t>界面获取参数</a:t>
            </a:r>
            <a:endParaRPr lang="zh-CN" altLang="en-US" dirty="0"/>
          </a:p>
        </p:txBody>
      </p:sp>
      <p:graphicFrame>
        <p:nvGraphicFramePr>
          <p:cNvPr id="4" name="Object 3"/>
          <p:cNvGraphicFramePr>
            <a:graphicFrameLocks noChangeAspect="1"/>
          </p:cNvGraphicFramePr>
          <p:nvPr/>
        </p:nvGraphicFramePr>
        <p:xfrm>
          <a:off x="1092281" y="2257778"/>
          <a:ext cx="7366000" cy="576263"/>
        </p:xfrm>
        <a:graphic>
          <a:graphicData uri="http://schemas.openxmlformats.org/presentationml/2006/ole">
            <mc:AlternateContent xmlns:mc="http://schemas.openxmlformats.org/markup-compatibility/2006">
              <mc:Choice xmlns:v="urn:schemas-microsoft-com:vml" Requires="v">
                <p:oleObj spid="_x0000_s25764" name="" r:id="rId1" imgW="5838825" imgH="457200" progId="PBrush">
                  <p:embed/>
                </p:oleObj>
              </mc:Choice>
              <mc:Fallback>
                <p:oleObj name="" r:id="rId1" imgW="5838825" imgH="457200" progId="PBrush">
                  <p:embed/>
                  <p:pic>
                    <p:nvPicPr>
                      <p:cNvPr id="0" name="图片 257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281" y="2257778"/>
                        <a:ext cx="7366000" cy="576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nvGraphicFramePr>
        <p:xfrm>
          <a:off x="1092281" y="3121378"/>
          <a:ext cx="5472113" cy="3186113"/>
        </p:xfrm>
        <a:graphic>
          <a:graphicData uri="http://schemas.openxmlformats.org/presentationml/2006/ole">
            <mc:AlternateContent xmlns:mc="http://schemas.openxmlformats.org/markup-compatibility/2006">
              <mc:Choice xmlns:v="urn:schemas-microsoft-com:vml" Requires="v">
                <p:oleObj spid="_x0000_s25765" name="" r:id="rId3" imgW="5724525" imgH="3333750" progId="PBrush">
                  <p:embed/>
                </p:oleObj>
              </mc:Choice>
              <mc:Fallback>
                <p:oleObj name="" r:id="rId3" imgW="5724525" imgH="3333750" progId="PBrush">
                  <p:embed/>
                  <p:pic>
                    <p:nvPicPr>
                      <p:cNvPr id="0" name="图片 257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281" y="3121378"/>
                        <a:ext cx="5472113" cy="3186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Line 5"/>
          <p:cNvSpPr>
            <a:spLocks noChangeShapeType="1"/>
          </p:cNvSpPr>
          <p:nvPr/>
        </p:nvSpPr>
        <p:spPr bwMode="auto">
          <a:xfrm flipH="1">
            <a:off x="3972006" y="2545116"/>
            <a:ext cx="1800225" cy="1728787"/>
          </a:xfrm>
          <a:prstGeom prst="line">
            <a:avLst/>
          </a:prstGeom>
          <a:noFill/>
          <a:ln w="9525" cmpd="sng">
            <a:solidFill>
              <a:schemeClr val="tx1"/>
            </a:solidFill>
            <a:round/>
            <a:tailEnd type="triangle" w="med" len="med"/>
          </a:ln>
          <a:effectLst/>
        </p:spPr>
        <p:txBody>
          <a:bodyPr/>
          <a:lstStyle/>
          <a:p>
            <a:endParaRPr lang="zh-CN" altLang="en-US"/>
          </a:p>
        </p:txBody>
      </p:sp>
      <p:sp>
        <p:nvSpPr>
          <p:cNvPr id="7" name="Line 6"/>
          <p:cNvSpPr>
            <a:spLocks noChangeShapeType="1"/>
          </p:cNvSpPr>
          <p:nvPr/>
        </p:nvSpPr>
        <p:spPr bwMode="auto">
          <a:xfrm flipH="1">
            <a:off x="3972006" y="2834041"/>
            <a:ext cx="2305050" cy="2592387"/>
          </a:xfrm>
          <a:prstGeom prst="line">
            <a:avLst/>
          </a:prstGeom>
          <a:noFill/>
          <a:ln w="9525" cmpd="sng">
            <a:solidFill>
              <a:schemeClr val="tx1"/>
            </a:solidFill>
            <a:round/>
            <a:tailEnd type="triangle" w="med" len="med"/>
          </a:ln>
          <a:effectLst/>
        </p:spPr>
        <p:txBody>
          <a:bodyPr/>
          <a:lstStyle/>
          <a:p>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JavaBean</a:t>
            </a:r>
            <a:r>
              <a:rPr lang="zh-CN" altLang="en-US" dirty="0" smtClean="0"/>
              <a:t>方式</a:t>
            </a:r>
            <a:endParaRPr lang="zh-CN" altLang="en-US" dirty="0"/>
          </a:p>
        </p:txBody>
      </p:sp>
      <p:graphicFrame>
        <p:nvGraphicFramePr>
          <p:cNvPr id="4" name="Object 3"/>
          <p:cNvGraphicFramePr>
            <a:graphicFrameLocks noChangeAspect="1"/>
          </p:cNvGraphicFramePr>
          <p:nvPr/>
        </p:nvGraphicFramePr>
        <p:xfrm>
          <a:off x="699996" y="1561747"/>
          <a:ext cx="6835775" cy="574675"/>
        </p:xfrm>
        <a:graphic>
          <a:graphicData uri="http://schemas.openxmlformats.org/presentationml/2006/ole">
            <mc:AlternateContent xmlns:mc="http://schemas.openxmlformats.org/markup-compatibility/2006">
              <mc:Choice xmlns:v="urn:schemas-microsoft-com:vml" Requires="v">
                <p:oleObj spid="_x0000_s22264" name="" r:id="rId1" imgW="5981700" imgH="504825" progId="PBrush">
                  <p:embed/>
                </p:oleObj>
              </mc:Choice>
              <mc:Fallback>
                <p:oleObj name="" r:id="rId1" imgW="5981700" imgH="504825" progId="PBrush">
                  <p:embed/>
                  <p:pic>
                    <p:nvPicPr>
                      <p:cNvPr id="0" name="图片 222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996" y="1561747"/>
                        <a:ext cx="6835775" cy="574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nvGraphicFramePr>
        <p:xfrm>
          <a:off x="339634" y="2568222"/>
          <a:ext cx="4064000" cy="2305050"/>
        </p:xfrm>
        <a:graphic>
          <a:graphicData uri="http://schemas.openxmlformats.org/presentationml/2006/ole">
            <mc:AlternateContent xmlns:mc="http://schemas.openxmlformats.org/markup-compatibility/2006">
              <mc:Choice xmlns:v="urn:schemas-microsoft-com:vml" Requires="v">
                <p:oleObj spid="_x0000_s22265" name="" r:id="rId3" imgW="4400550" imgH="2495550" progId="PBrush">
                  <p:embed/>
                </p:oleObj>
              </mc:Choice>
              <mc:Fallback>
                <p:oleObj name="" r:id="rId3" imgW="4400550" imgH="2495550" progId="PBrush">
                  <p:embed/>
                  <p:pic>
                    <p:nvPicPr>
                      <p:cNvPr id="0" name="图片 222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634" y="2568222"/>
                        <a:ext cx="4064000" cy="2305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nvGraphicFramePr>
        <p:xfrm>
          <a:off x="4660809" y="2712685"/>
          <a:ext cx="3917950" cy="2736850"/>
        </p:xfrm>
        <a:graphic>
          <a:graphicData uri="http://schemas.openxmlformats.org/presentationml/2006/ole">
            <mc:AlternateContent xmlns:mc="http://schemas.openxmlformats.org/markup-compatibility/2006">
              <mc:Choice xmlns:v="urn:schemas-microsoft-com:vml" Requires="v">
                <p:oleObj spid="_x0000_s22266" name="" r:id="rId5" imgW="5562600" imgH="3886200" progId="PBrush">
                  <p:embed/>
                </p:oleObj>
              </mc:Choice>
              <mc:Fallback>
                <p:oleObj name="" r:id="rId5" imgW="5562600" imgH="3886200" progId="PBrush">
                  <p:embed/>
                  <p:pic>
                    <p:nvPicPr>
                      <p:cNvPr id="0" name="图片 222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0809" y="2712685"/>
                        <a:ext cx="3917950" cy="2736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Line 6"/>
          <p:cNvSpPr>
            <a:spLocks noChangeShapeType="1"/>
          </p:cNvSpPr>
          <p:nvPr/>
        </p:nvSpPr>
        <p:spPr bwMode="auto">
          <a:xfrm>
            <a:off x="9124859" y="1631597"/>
            <a:ext cx="1587" cy="1588"/>
          </a:xfrm>
          <a:prstGeom prst="line">
            <a:avLst/>
          </a:prstGeom>
          <a:noFill/>
          <a:ln w="9525" cmpd="sng">
            <a:solidFill>
              <a:schemeClr val="tx1"/>
            </a:solidFill>
            <a:round/>
            <a:tailEnd type="triangle" w="med" len="med"/>
          </a:ln>
          <a:effectLst/>
        </p:spPr>
        <p:txBody>
          <a:bodyPr/>
          <a:lstStyle/>
          <a:p>
            <a:endParaRPr lang="zh-CN" altLang="en-US"/>
          </a:p>
        </p:txBody>
      </p:sp>
      <p:sp>
        <p:nvSpPr>
          <p:cNvPr id="8" name="Line 7"/>
          <p:cNvSpPr>
            <a:spLocks noChangeShapeType="1"/>
          </p:cNvSpPr>
          <p:nvPr/>
        </p:nvSpPr>
        <p:spPr bwMode="auto">
          <a:xfrm flipH="1">
            <a:off x="2644684" y="1776060"/>
            <a:ext cx="2232025" cy="1152525"/>
          </a:xfrm>
          <a:prstGeom prst="line">
            <a:avLst/>
          </a:prstGeom>
          <a:noFill/>
          <a:ln w="9525" cmpd="sng">
            <a:solidFill>
              <a:srgbClr val="FF0000"/>
            </a:solidFill>
            <a:round/>
            <a:tailEnd type="triangle" w="med" len="med"/>
          </a:ln>
          <a:effectLst/>
        </p:spPr>
        <p:txBody>
          <a:bodyPr/>
          <a:lstStyle/>
          <a:p>
            <a:endParaRPr lang="zh-CN" altLang="en-US"/>
          </a:p>
        </p:txBody>
      </p:sp>
      <p:sp>
        <p:nvSpPr>
          <p:cNvPr id="9" name="Line 8"/>
          <p:cNvSpPr>
            <a:spLocks noChangeShapeType="1"/>
          </p:cNvSpPr>
          <p:nvPr/>
        </p:nvSpPr>
        <p:spPr bwMode="auto">
          <a:xfrm>
            <a:off x="5813334" y="1849085"/>
            <a:ext cx="792162" cy="1800225"/>
          </a:xfrm>
          <a:prstGeom prst="line">
            <a:avLst/>
          </a:prstGeom>
          <a:noFill/>
          <a:ln w="9525" cmpd="sng">
            <a:solidFill>
              <a:srgbClr val="FF0000"/>
            </a:solidFill>
            <a:round/>
            <a:tailEnd type="triangle" w="med" len="med"/>
          </a:ln>
          <a:effectLst/>
        </p:spPr>
        <p:txBody>
          <a:bodyPr/>
          <a:lstStyle/>
          <a:p>
            <a:endParaRPr lang="zh-CN" altLang="en-US"/>
          </a:p>
        </p:txBody>
      </p:sp>
      <p:sp>
        <p:nvSpPr>
          <p:cNvPr id="10" name="Line 9"/>
          <p:cNvSpPr>
            <a:spLocks noChangeShapeType="1"/>
          </p:cNvSpPr>
          <p:nvPr/>
        </p:nvSpPr>
        <p:spPr bwMode="auto">
          <a:xfrm flipH="1">
            <a:off x="2932021" y="2136422"/>
            <a:ext cx="1728788" cy="863600"/>
          </a:xfrm>
          <a:prstGeom prst="line">
            <a:avLst/>
          </a:prstGeom>
          <a:noFill/>
          <a:ln w="9525" cmpd="sng">
            <a:solidFill>
              <a:srgbClr val="FF0000"/>
            </a:solidFill>
            <a:round/>
            <a:tailEnd type="triangle" w="med" len="med"/>
          </a:ln>
          <a:effectLst/>
        </p:spPr>
        <p:txBody>
          <a:bodyPr/>
          <a:lstStyle/>
          <a:p>
            <a:endParaRPr lang="zh-CN" altLang="en-US"/>
          </a:p>
        </p:txBody>
      </p:sp>
      <p:sp>
        <p:nvSpPr>
          <p:cNvPr id="11" name="Line 10"/>
          <p:cNvSpPr>
            <a:spLocks noChangeShapeType="1"/>
          </p:cNvSpPr>
          <p:nvPr/>
        </p:nvSpPr>
        <p:spPr bwMode="auto">
          <a:xfrm>
            <a:off x="5379946" y="2136422"/>
            <a:ext cx="1009650" cy="2447925"/>
          </a:xfrm>
          <a:prstGeom prst="line">
            <a:avLst/>
          </a:prstGeom>
          <a:noFill/>
          <a:ln w="9525" cmpd="sng">
            <a:solidFill>
              <a:srgbClr val="FF0000"/>
            </a:solidFill>
            <a:round/>
            <a:tailEnd type="triangle" w="med" len="med"/>
          </a:ln>
          <a:effectLst/>
        </p:spPr>
        <p:txBody>
          <a:bodyPr/>
          <a:lstStyle/>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宋体" panose="02010600030101010101" pitchFamily="2" charset="-122"/>
                <a:ea typeface="宋体" panose="02010600030101010101" pitchFamily="2" charset="-122"/>
              </a:rPr>
              <a:t>Apache Struts2</a:t>
            </a:r>
            <a:r>
              <a:rPr lang="zh-CN" altLang="en-US" dirty="0" smtClean="0"/>
              <a:t>概述</a:t>
            </a:r>
            <a:endParaRPr lang="zh-CN" altLang="en-US" dirty="0"/>
          </a:p>
        </p:txBody>
      </p:sp>
      <p:sp>
        <p:nvSpPr>
          <p:cNvPr id="3" name="内容占位符 2"/>
          <p:cNvSpPr>
            <a:spLocks noGrp="1"/>
          </p:cNvSpPr>
          <p:nvPr>
            <p:ph idx="1"/>
          </p:nvPr>
        </p:nvSpPr>
        <p:spPr/>
        <p:txBody>
          <a:bodyPr/>
          <a:lstStyle/>
          <a:p>
            <a:r>
              <a:rPr lang="en-US" altLang="zh-CN" dirty="0"/>
              <a:t>Struts2 </a:t>
            </a:r>
            <a:r>
              <a:rPr lang="zh-CN" altLang="en-US" dirty="0"/>
              <a:t>是一个用来开发 </a:t>
            </a:r>
            <a:r>
              <a:rPr lang="en-US" altLang="zh-CN" dirty="0"/>
              <a:t>MVC</a:t>
            </a:r>
            <a:r>
              <a:rPr lang="zh-CN" altLang="en-US" dirty="0"/>
              <a:t>应用程序的框架</a:t>
            </a:r>
            <a:r>
              <a:rPr lang="en-US" altLang="zh-CN" dirty="0"/>
              <a:t>. </a:t>
            </a:r>
            <a:r>
              <a:rPr lang="zh-CN" altLang="en-US" dirty="0"/>
              <a:t>它提供了 </a:t>
            </a:r>
            <a:r>
              <a:rPr lang="en-US" altLang="zh-CN" dirty="0"/>
              <a:t>Web </a:t>
            </a:r>
            <a:r>
              <a:rPr lang="zh-CN" altLang="en-US" dirty="0"/>
              <a:t>应用程序开发过程中的一些常见问题的解决方案</a:t>
            </a:r>
            <a:r>
              <a:rPr lang="en-US" altLang="zh-CN" dirty="0"/>
              <a:t>: 	</a:t>
            </a:r>
            <a:endParaRPr lang="en-US" altLang="zh-CN" dirty="0" smtClean="0"/>
          </a:p>
          <a:p>
            <a:pPr lvl="1"/>
            <a:r>
              <a:rPr lang="en-US" altLang="zh-CN" dirty="0" smtClean="0"/>
              <a:t>Struts2 </a:t>
            </a:r>
            <a:r>
              <a:rPr lang="en-US" altLang="zh-CN" dirty="0"/>
              <a:t>= Struts1 + </a:t>
            </a:r>
            <a:r>
              <a:rPr lang="en-US" altLang="zh-CN" dirty="0" smtClean="0"/>
              <a:t>WebWork</a:t>
            </a:r>
            <a:endParaRPr lang="zh-CN" altLang="en-US" dirty="0"/>
          </a:p>
          <a:p>
            <a:pPr lvl="1"/>
            <a:r>
              <a:rPr lang="zh-CN" altLang="en-US" dirty="0"/>
              <a:t>实现</a:t>
            </a:r>
            <a:r>
              <a:rPr lang="en-US" altLang="zh-CN" dirty="0"/>
              <a:t>MVC</a:t>
            </a:r>
            <a:r>
              <a:rPr lang="zh-CN" altLang="en-US" dirty="0"/>
              <a:t>模式，结构清晰</a:t>
            </a:r>
            <a:endParaRPr lang="zh-CN" altLang="en-US" dirty="0"/>
          </a:p>
          <a:p>
            <a:pPr lvl="1"/>
            <a:r>
              <a:rPr lang="zh-CN" altLang="en-US" dirty="0"/>
              <a:t>丰富的标签（</a:t>
            </a:r>
            <a:r>
              <a:rPr lang="en-US" altLang="zh-CN" dirty="0" smtClean="0"/>
              <a:t>tag</a:t>
            </a:r>
            <a:r>
              <a:rPr lang="zh-CN" altLang="en-US" dirty="0" smtClean="0"/>
              <a:t>）</a:t>
            </a:r>
            <a:endParaRPr lang="en-US" altLang="zh-CN" dirty="0" smtClean="0"/>
          </a:p>
          <a:p>
            <a:pPr lvl="1"/>
            <a:r>
              <a:rPr lang="zh-CN" altLang="en-US" dirty="0" smtClean="0"/>
              <a:t>通过</a:t>
            </a:r>
            <a:r>
              <a:rPr lang="zh-CN" altLang="en-US" dirty="0"/>
              <a:t>配置文件页面导航，便于后期维护</a:t>
            </a:r>
            <a:endParaRPr lang="zh-CN" altLang="en-US" dirty="0"/>
          </a:p>
          <a:p>
            <a:pPr lvl="1"/>
            <a:r>
              <a:rPr lang="zh-CN" altLang="en-US" dirty="0"/>
              <a:t>与</a:t>
            </a:r>
            <a:r>
              <a:rPr lang="en-US" altLang="zh-CN" dirty="0"/>
              <a:t>Servlet API</a:t>
            </a:r>
            <a:r>
              <a:rPr lang="zh-CN" altLang="en-US" dirty="0"/>
              <a:t>松</a:t>
            </a:r>
            <a:r>
              <a:rPr lang="zh-CN" altLang="en-US" dirty="0" smtClean="0"/>
              <a:t>耦合</a:t>
            </a:r>
            <a:endParaRPr lang="en-US" altLang="zh-CN" dirty="0" smtClean="0"/>
          </a:p>
          <a:p>
            <a:pPr lvl="1"/>
            <a:r>
              <a:rPr lang="zh-CN" altLang="en-US" dirty="0" smtClean="0"/>
              <a:t>对</a:t>
            </a:r>
            <a:r>
              <a:rPr lang="zh-CN" altLang="en-US" dirty="0"/>
              <a:t>来自用户的输入数据进行</a:t>
            </a:r>
            <a:r>
              <a:rPr lang="zh-CN" altLang="en-US" dirty="0" smtClean="0"/>
              <a:t>合法性验证</a:t>
            </a:r>
            <a:endParaRPr lang="zh-CN" altLang="en-US" dirty="0"/>
          </a:p>
          <a:p>
            <a:pPr lvl="1"/>
            <a:r>
              <a:rPr lang="zh-CN" altLang="en-US" dirty="0" smtClean="0"/>
              <a:t>国际化</a:t>
            </a:r>
            <a:endParaRPr lang="zh-CN" altLang="en-US" dirty="0"/>
          </a:p>
          <a:p>
            <a:pPr lvl="1"/>
            <a:r>
              <a:rPr lang="en-US" altLang="zh-CN" dirty="0"/>
              <a:t>AJAX and </a:t>
            </a:r>
            <a:r>
              <a:rPr lang="en-US" altLang="zh-CN" dirty="0" smtClean="0"/>
              <a:t>JSON</a:t>
            </a:r>
            <a:endParaRPr lang="en-US" altLang="zh-CN" dirty="0" smtClean="0"/>
          </a:p>
          <a:p>
            <a:pPr lvl="1"/>
            <a:r>
              <a:rPr lang="zh-CN" altLang="en-US" dirty="0"/>
              <a:t>可扩展性</a:t>
            </a:r>
            <a:endParaRPr lang="zh-CN" altLang="en-US" dirty="0"/>
          </a:p>
        </p:txBody>
      </p:sp>
      <p:sp>
        <p:nvSpPr>
          <p:cNvPr id="4" name="矩形 3"/>
          <p:cNvSpPr>
            <a:spLocks noChangeArrowheads="1"/>
          </p:cNvSpPr>
          <p:nvPr/>
        </p:nvSpPr>
        <p:spPr bwMode="auto">
          <a:xfrm>
            <a:off x="780778" y="5979978"/>
            <a:ext cx="7858125" cy="428625"/>
          </a:xfrm>
          <a:prstGeom prst="rect">
            <a:avLst/>
          </a:prstGeom>
          <a:solidFill>
            <a:schemeClr val="accent1"/>
          </a:solidFill>
          <a:ln w="9525">
            <a:solidFill>
              <a:schemeClr val="tx1"/>
            </a:solidFill>
            <a:miter lim="800000"/>
          </a:ln>
        </p:spPr>
        <p:txBody>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pPr>
            <a:r>
              <a:rPr lang="zh-CN" altLang="en-US" dirty="0">
                <a:solidFill>
                  <a:schemeClr val="bg1"/>
                </a:solidFill>
                <a:latin typeface="宋体" panose="02010600030101010101" pitchFamily="2" charset="-122"/>
              </a:rPr>
              <a:t>查看</a:t>
            </a:r>
            <a:r>
              <a:rPr lang="en-US" altLang="zh-CN" dirty="0">
                <a:solidFill>
                  <a:schemeClr val="bg1"/>
                </a:solidFill>
                <a:latin typeface="宋体" panose="02010600030101010101" pitchFamily="2" charset="-122"/>
              </a:rPr>
              <a:t>Struts2API</a:t>
            </a:r>
            <a:r>
              <a:rPr lang="zh-CN" altLang="en-US" dirty="0">
                <a:solidFill>
                  <a:schemeClr val="bg1"/>
                </a:solidFill>
                <a:latin typeface="宋体" panose="02010600030101010101" pitchFamily="2" charset="-122"/>
              </a:rPr>
              <a:t>，</a:t>
            </a:r>
            <a:r>
              <a:rPr lang="en-US" altLang="zh-CN" dirty="0">
                <a:solidFill>
                  <a:schemeClr val="bg1"/>
                </a:solidFill>
                <a:latin typeface="宋体" panose="02010600030101010101" pitchFamily="2" charset="-122"/>
              </a:rPr>
              <a:t>com</a:t>
            </a:r>
            <a:r>
              <a:rPr lang="zh-CN" altLang="en-US" dirty="0">
                <a:solidFill>
                  <a:schemeClr val="bg1"/>
                </a:solidFill>
                <a:latin typeface="宋体" panose="02010600030101010101" pitchFamily="2" charset="-122"/>
              </a:rPr>
              <a:t>包为</a:t>
            </a:r>
            <a:r>
              <a:rPr lang="en-US" altLang="zh-CN" dirty="0" err="1">
                <a:solidFill>
                  <a:schemeClr val="bg1"/>
                </a:solidFill>
                <a:latin typeface="宋体" panose="02010600030101010101" pitchFamily="2" charset="-122"/>
              </a:rPr>
              <a:t>webwork</a:t>
            </a:r>
            <a:r>
              <a:rPr lang="zh-CN" altLang="en-US" dirty="0">
                <a:solidFill>
                  <a:schemeClr val="bg1"/>
                </a:solidFill>
                <a:latin typeface="宋体" panose="02010600030101010101" pitchFamily="2" charset="-122"/>
              </a:rPr>
              <a:t>的，</a:t>
            </a:r>
            <a:r>
              <a:rPr lang="en-US" altLang="zh-CN" dirty="0">
                <a:solidFill>
                  <a:schemeClr val="bg1"/>
                </a:solidFill>
                <a:latin typeface="宋体" panose="02010600030101010101" pitchFamily="2" charset="-122"/>
              </a:rPr>
              <a:t>org</a:t>
            </a:r>
            <a:r>
              <a:rPr lang="zh-CN" altLang="en-US" dirty="0">
                <a:solidFill>
                  <a:schemeClr val="bg1"/>
                </a:solidFill>
                <a:latin typeface="宋体" panose="02010600030101010101" pitchFamily="2" charset="-122"/>
              </a:rPr>
              <a:t>开头的为</a:t>
            </a:r>
            <a:r>
              <a:rPr lang="en-US" altLang="zh-CN" dirty="0">
                <a:solidFill>
                  <a:schemeClr val="bg1"/>
                </a:solidFill>
                <a:latin typeface="宋体" panose="02010600030101010101" pitchFamily="2" charset="-122"/>
              </a:rPr>
              <a:t>struts1</a:t>
            </a:r>
            <a:r>
              <a:rPr lang="zh-CN" altLang="en-US" dirty="0">
                <a:solidFill>
                  <a:schemeClr val="bg1"/>
                </a:solidFill>
                <a:latin typeface="宋体" panose="02010600030101010101" pitchFamily="2" charset="-122"/>
              </a:rPr>
              <a:t>的。</a:t>
            </a:r>
            <a:endParaRPr lang="zh-CN" altLang="en-US" dirty="0">
              <a:solidFill>
                <a:schemeClr val="bg1"/>
              </a:solidFill>
              <a:latin typeface="宋体" panose="02010600030101010101" pitchFamily="2"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ModelDriven</a:t>
            </a:r>
            <a:r>
              <a:rPr lang="zh-CN" altLang="en-US" dirty="0" smtClean="0"/>
              <a:t>接口</a:t>
            </a:r>
            <a:endParaRPr lang="zh-CN" altLang="en-US" dirty="0"/>
          </a:p>
        </p:txBody>
      </p:sp>
      <p:graphicFrame>
        <p:nvGraphicFramePr>
          <p:cNvPr id="4" name="Object 3"/>
          <p:cNvGraphicFramePr>
            <a:graphicFrameLocks noChangeAspect="1"/>
          </p:cNvGraphicFramePr>
          <p:nvPr/>
        </p:nvGraphicFramePr>
        <p:xfrm>
          <a:off x="798513" y="1428397"/>
          <a:ext cx="6365875" cy="504825"/>
        </p:xfrm>
        <a:graphic>
          <a:graphicData uri="http://schemas.openxmlformats.org/presentationml/2006/ole">
            <mc:AlternateContent xmlns:mc="http://schemas.openxmlformats.org/markup-compatibility/2006">
              <mc:Choice xmlns:v="urn:schemas-microsoft-com:vml" Requires="v">
                <p:oleObj spid="_x0000_s23282" name="" r:id="rId1" imgW="5838825" imgH="457200" progId="PBrush">
                  <p:embed/>
                </p:oleObj>
              </mc:Choice>
              <mc:Fallback>
                <p:oleObj name="" r:id="rId1" imgW="5838825" imgH="457200" progId="PBrush">
                  <p:embed/>
                  <p:pic>
                    <p:nvPicPr>
                      <p:cNvPr id="0" name="图片 232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513" y="1428397"/>
                        <a:ext cx="6365875"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nvGraphicFramePr>
        <p:xfrm>
          <a:off x="798513" y="2149122"/>
          <a:ext cx="4559300" cy="1223963"/>
        </p:xfrm>
        <a:graphic>
          <a:graphicData uri="http://schemas.openxmlformats.org/presentationml/2006/ole">
            <mc:AlternateContent xmlns:mc="http://schemas.openxmlformats.org/markup-compatibility/2006">
              <mc:Choice xmlns:v="urn:schemas-microsoft-com:vml" Requires="v">
                <p:oleObj spid="_x0000_s23283" name="" r:id="rId3" imgW="6524625" imgH="1752600" progId="PBrush">
                  <p:embed/>
                </p:oleObj>
              </mc:Choice>
              <mc:Fallback>
                <p:oleObj name="" r:id="rId3" imgW="6524625" imgH="1752600" progId="PBrush">
                  <p:embed/>
                  <p:pic>
                    <p:nvPicPr>
                      <p:cNvPr id="0" name="图片 232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513" y="2149122"/>
                        <a:ext cx="4559300" cy="1223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nvGraphicFramePr>
        <p:xfrm>
          <a:off x="4893381" y="3088040"/>
          <a:ext cx="3810000" cy="2665412"/>
        </p:xfrm>
        <a:graphic>
          <a:graphicData uri="http://schemas.openxmlformats.org/presentationml/2006/ole">
            <mc:AlternateContent xmlns:mc="http://schemas.openxmlformats.org/markup-compatibility/2006">
              <mc:Choice xmlns:v="urn:schemas-microsoft-com:vml" Requires="v">
                <p:oleObj spid="_x0000_s23284" name="" r:id="rId5" imgW="5562600" imgH="3886200" progId="PBrush">
                  <p:embed/>
                </p:oleObj>
              </mc:Choice>
              <mc:Fallback>
                <p:oleObj name="" r:id="rId5" imgW="5562600" imgH="3886200" progId="PBrush">
                  <p:embed/>
                  <p:pic>
                    <p:nvPicPr>
                      <p:cNvPr id="0" name="图片 232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3381" y="3088040"/>
                        <a:ext cx="3810000" cy="2665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类型转换与</a:t>
            </a:r>
            <a:r>
              <a:rPr lang="en-US" altLang="zh-CN" dirty="0"/>
              <a:t>Collection</a:t>
            </a:r>
            <a:r>
              <a:rPr lang="zh-CN" altLang="en-US" dirty="0"/>
              <a:t>配合使用</a:t>
            </a:r>
            <a:endParaRPr lang="zh-CN" altLang="en-US" dirty="0"/>
          </a:p>
        </p:txBody>
      </p:sp>
      <p:sp>
        <p:nvSpPr>
          <p:cNvPr id="3" name="内容占位符 2"/>
          <p:cNvSpPr>
            <a:spLocks noGrp="1"/>
          </p:cNvSpPr>
          <p:nvPr>
            <p:ph idx="1"/>
          </p:nvPr>
        </p:nvSpPr>
        <p:spPr/>
        <p:txBody>
          <a:bodyPr/>
          <a:lstStyle/>
          <a:p>
            <a:r>
              <a:rPr lang="en-US" altLang="zh-CN" dirty="0"/>
              <a:t>Struts2 </a:t>
            </a:r>
            <a:r>
              <a:rPr lang="zh-CN" altLang="en-US" dirty="0"/>
              <a:t>还允许填充 </a:t>
            </a:r>
            <a:r>
              <a:rPr lang="en-US" altLang="zh-CN" dirty="0"/>
              <a:t>Collection </a:t>
            </a:r>
            <a:r>
              <a:rPr lang="zh-CN" altLang="en-US" dirty="0"/>
              <a:t>里的对象</a:t>
            </a:r>
            <a:r>
              <a:rPr lang="en-US" altLang="zh-CN" dirty="0"/>
              <a:t>, </a:t>
            </a:r>
            <a:r>
              <a:rPr lang="zh-CN" altLang="en-US" dirty="0"/>
              <a:t>这常见于需要快速录入批量数据的场合</a:t>
            </a:r>
            <a:endParaRPr lang="zh-CN" altLang="en-US" dirty="0"/>
          </a:p>
          <a:p>
            <a:endParaRPr lang="zh-CN" altLang="en-US" dirty="0"/>
          </a:p>
        </p:txBody>
      </p:sp>
      <p:pic>
        <p:nvPicPr>
          <p:cNvPr id="4" name="Picture 5"/>
          <p:cNvPicPr>
            <a:picLocks noChangeAspect="1" noChangeArrowheads="1"/>
          </p:cNvPicPr>
          <p:nvPr/>
        </p:nvPicPr>
        <p:blipFill>
          <a:blip r:embed="rId1"/>
          <a:srcRect/>
          <a:stretch>
            <a:fillRect/>
          </a:stretch>
        </p:blipFill>
        <p:spPr bwMode="auto">
          <a:xfrm>
            <a:off x="461554" y="2047522"/>
            <a:ext cx="5759450" cy="1223963"/>
          </a:xfrm>
          <a:prstGeom prst="rect">
            <a:avLst/>
          </a:prstGeom>
          <a:noFill/>
          <a:ln w="9525" cmpd="sng">
            <a:solidFill>
              <a:srgbClr val="FF0000"/>
            </a:solidFill>
            <a:miter lim="800000"/>
            <a:headEnd/>
            <a:tailEnd/>
          </a:ln>
          <a:effectLst/>
        </p:spPr>
      </p:pic>
      <p:pic>
        <p:nvPicPr>
          <p:cNvPr id="5" name="Picture 6"/>
          <p:cNvPicPr>
            <a:picLocks noChangeAspect="1" noChangeArrowheads="1"/>
          </p:cNvPicPr>
          <p:nvPr/>
        </p:nvPicPr>
        <p:blipFill>
          <a:blip r:embed="rId2"/>
          <a:srcRect/>
          <a:stretch>
            <a:fillRect/>
          </a:stretch>
        </p:blipFill>
        <p:spPr bwMode="auto">
          <a:xfrm>
            <a:off x="4927191" y="3558822"/>
            <a:ext cx="3886200" cy="1285875"/>
          </a:xfrm>
          <a:prstGeom prst="rect">
            <a:avLst/>
          </a:prstGeom>
          <a:noFill/>
          <a:ln w="9525" cmpd="sng">
            <a:solidFill>
              <a:srgbClr val="FF0000"/>
            </a:solidFill>
            <a:miter lim="800000"/>
            <a:headEnd/>
            <a:tailEnd/>
          </a:ln>
          <a:effectLst/>
        </p:spPr>
      </p:pic>
      <p:sp>
        <p:nvSpPr>
          <p:cNvPr id="6" name="Line 8"/>
          <p:cNvSpPr>
            <a:spLocks noChangeShapeType="1"/>
          </p:cNvSpPr>
          <p:nvPr/>
        </p:nvSpPr>
        <p:spPr bwMode="auto">
          <a:xfrm>
            <a:off x="3990566" y="2839685"/>
            <a:ext cx="3600450" cy="1079500"/>
          </a:xfrm>
          <a:prstGeom prst="line">
            <a:avLst/>
          </a:prstGeom>
          <a:noFill/>
          <a:ln w="9525" cmpd="sng">
            <a:solidFill>
              <a:schemeClr val="tx1"/>
            </a:solidFill>
            <a:prstDash val="dash"/>
            <a:round/>
          </a:ln>
          <a:effectLst/>
        </p:spPr>
        <p:txBody>
          <a:bodyPr/>
          <a:lstStyle/>
          <a:p>
            <a:endParaRPr lang="zh-CN" altLang="en-US"/>
          </a:p>
        </p:txBody>
      </p:sp>
      <p:pic>
        <p:nvPicPr>
          <p:cNvPr id="7" name="Picture 9"/>
          <p:cNvPicPr>
            <a:picLocks noChangeAspect="1" noChangeArrowheads="1"/>
          </p:cNvPicPr>
          <p:nvPr/>
        </p:nvPicPr>
        <p:blipFill>
          <a:blip r:embed="rId3"/>
          <a:srcRect/>
          <a:stretch>
            <a:fillRect/>
          </a:stretch>
        </p:blipFill>
        <p:spPr bwMode="auto">
          <a:xfrm>
            <a:off x="6006691" y="5071710"/>
            <a:ext cx="2105025" cy="695325"/>
          </a:xfrm>
          <a:prstGeom prst="rect">
            <a:avLst/>
          </a:prstGeom>
          <a:noFill/>
          <a:ln w="9525" cmpd="sng">
            <a:solidFill>
              <a:srgbClr val="FF0000"/>
            </a:solidFill>
            <a:miter lim="800000"/>
            <a:headEnd/>
            <a:tailEnd/>
          </a:ln>
          <a:effectLst/>
        </p:spPr>
      </p:pic>
      <p:sp>
        <p:nvSpPr>
          <p:cNvPr id="8" name="Line 10"/>
          <p:cNvSpPr>
            <a:spLocks noChangeShapeType="1"/>
          </p:cNvSpPr>
          <p:nvPr/>
        </p:nvSpPr>
        <p:spPr bwMode="auto">
          <a:xfrm>
            <a:off x="6943316" y="3990622"/>
            <a:ext cx="215900" cy="1296988"/>
          </a:xfrm>
          <a:prstGeom prst="line">
            <a:avLst/>
          </a:prstGeom>
          <a:noFill/>
          <a:ln w="9525" cmpd="sng">
            <a:solidFill>
              <a:schemeClr val="tx1"/>
            </a:solidFill>
            <a:prstDash val="dash"/>
            <a:round/>
          </a:ln>
          <a:effectLst/>
        </p:spPr>
        <p:txBody>
          <a:bodyPr/>
          <a:lstStyle/>
          <a:p>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类型转换与</a:t>
            </a:r>
            <a:r>
              <a:rPr lang="en-US" altLang="zh-CN" dirty="0"/>
              <a:t>Map</a:t>
            </a:r>
            <a:r>
              <a:rPr lang="zh-CN" altLang="en-US" dirty="0"/>
              <a:t>配合使用</a:t>
            </a:r>
            <a:endParaRPr lang="zh-CN" altLang="en-US" dirty="0"/>
          </a:p>
        </p:txBody>
      </p:sp>
      <p:sp>
        <p:nvSpPr>
          <p:cNvPr id="3" name="内容占位符 2"/>
          <p:cNvSpPr>
            <a:spLocks noGrp="1"/>
          </p:cNvSpPr>
          <p:nvPr>
            <p:ph idx="1"/>
          </p:nvPr>
        </p:nvSpPr>
        <p:spPr/>
        <p:txBody>
          <a:bodyPr/>
          <a:lstStyle/>
          <a:p>
            <a:r>
              <a:rPr lang="en-US" altLang="zh-CN" dirty="0"/>
              <a:t>Struts2 </a:t>
            </a:r>
            <a:r>
              <a:rPr lang="zh-CN" altLang="en-US" dirty="0"/>
              <a:t>允许填充</a:t>
            </a:r>
            <a:r>
              <a:rPr lang="en-US" altLang="zh-CN" dirty="0"/>
              <a:t>Map</a:t>
            </a:r>
            <a:r>
              <a:rPr lang="zh-CN" altLang="en-US" dirty="0"/>
              <a:t>集合中的对象</a:t>
            </a:r>
            <a:endParaRPr lang="zh-CN" altLang="en-US" dirty="0"/>
          </a:p>
          <a:p>
            <a:endParaRPr lang="zh-CN" altLang="en-US" dirty="0"/>
          </a:p>
        </p:txBody>
      </p:sp>
      <p:pic>
        <p:nvPicPr>
          <p:cNvPr id="4" name="Picture 4"/>
          <p:cNvPicPr>
            <a:picLocks noChangeAspect="1" noChangeArrowheads="1"/>
          </p:cNvPicPr>
          <p:nvPr/>
        </p:nvPicPr>
        <p:blipFill>
          <a:blip r:embed="rId1"/>
          <a:srcRect/>
          <a:stretch>
            <a:fillRect/>
          </a:stretch>
        </p:blipFill>
        <p:spPr bwMode="auto">
          <a:xfrm>
            <a:off x="861741" y="1848909"/>
            <a:ext cx="6088062" cy="1219200"/>
          </a:xfrm>
          <a:prstGeom prst="rect">
            <a:avLst/>
          </a:prstGeom>
          <a:noFill/>
          <a:ln w="9525">
            <a:noFill/>
            <a:miter lim="800000"/>
            <a:headEnd/>
            <a:tailEnd/>
          </a:ln>
        </p:spPr>
      </p:pic>
      <p:pic>
        <p:nvPicPr>
          <p:cNvPr id="5" name="Picture 5"/>
          <p:cNvPicPr>
            <a:picLocks noChangeAspect="1" noChangeArrowheads="1"/>
          </p:cNvPicPr>
          <p:nvPr/>
        </p:nvPicPr>
        <p:blipFill>
          <a:blip r:embed="rId2"/>
          <a:srcRect/>
          <a:stretch>
            <a:fillRect/>
          </a:stretch>
        </p:blipFill>
        <p:spPr bwMode="auto">
          <a:xfrm>
            <a:off x="861741" y="3217334"/>
            <a:ext cx="4535487" cy="1733550"/>
          </a:xfrm>
          <a:prstGeom prst="rect">
            <a:avLst/>
          </a:prstGeom>
          <a:noFill/>
          <a:ln w="9525">
            <a:noFill/>
            <a:miter lim="800000"/>
            <a:headEnd/>
            <a:tailEnd/>
          </a:ln>
        </p:spPr>
      </p:pic>
      <p:pic>
        <p:nvPicPr>
          <p:cNvPr id="6" name="Picture 6"/>
          <p:cNvPicPr>
            <a:picLocks noChangeAspect="1" noChangeArrowheads="1"/>
          </p:cNvPicPr>
          <p:nvPr/>
        </p:nvPicPr>
        <p:blipFill>
          <a:blip r:embed="rId3"/>
          <a:srcRect/>
          <a:stretch>
            <a:fillRect/>
          </a:stretch>
        </p:blipFill>
        <p:spPr bwMode="auto">
          <a:xfrm>
            <a:off x="5759178" y="3938059"/>
            <a:ext cx="2879725" cy="681038"/>
          </a:xfrm>
          <a:prstGeom prst="rect">
            <a:avLst/>
          </a:prstGeom>
          <a:noFill/>
          <a:ln w="9525">
            <a:noFill/>
            <a:miter lim="800000"/>
            <a:headEnd/>
            <a:tailEnd/>
          </a:ln>
        </p:spPr>
      </p:pic>
      <p:sp>
        <p:nvSpPr>
          <p:cNvPr id="7" name="Line 7"/>
          <p:cNvSpPr>
            <a:spLocks noChangeShapeType="1"/>
          </p:cNvSpPr>
          <p:nvPr/>
        </p:nvSpPr>
        <p:spPr bwMode="auto">
          <a:xfrm flipH="1">
            <a:off x="3527153" y="2209272"/>
            <a:ext cx="792163" cy="1152525"/>
          </a:xfrm>
          <a:prstGeom prst="line">
            <a:avLst/>
          </a:prstGeom>
          <a:noFill/>
          <a:ln w="9525" cmpd="sng">
            <a:solidFill>
              <a:srgbClr val="FF0000"/>
            </a:solidFill>
            <a:round/>
            <a:tailEnd type="triangle" w="med" len="med"/>
          </a:ln>
          <a:effectLst/>
        </p:spPr>
        <p:txBody>
          <a:bodyPr/>
          <a:lstStyle/>
          <a:p>
            <a:endParaRPr lang="zh-CN" altLang="en-US"/>
          </a:p>
        </p:txBody>
      </p:sp>
      <p:sp>
        <p:nvSpPr>
          <p:cNvPr id="8" name="Line 8"/>
          <p:cNvSpPr>
            <a:spLocks noChangeShapeType="1"/>
          </p:cNvSpPr>
          <p:nvPr/>
        </p:nvSpPr>
        <p:spPr bwMode="auto">
          <a:xfrm>
            <a:off x="5398816" y="2209272"/>
            <a:ext cx="2447925" cy="1944687"/>
          </a:xfrm>
          <a:prstGeom prst="line">
            <a:avLst/>
          </a:prstGeom>
          <a:noFill/>
          <a:ln w="9525" cmpd="sng">
            <a:solidFill>
              <a:srgbClr val="FF0000"/>
            </a:solidFill>
            <a:round/>
            <a:tailEnd type="triangle" w="med" len="med"/>
          </a:ln>
          <a:effectLst/>
        </p:spPr>
        <p:txBody>
          <a:bodyPr/>
          <a:lstStyle/>
          <a:p>
            <a:endParaRPr lang="zh-CN" altLang="en-US"/>
          </a:p>
        </p:txBody>
      </p:sp>
      <p:sp>
        <p:nvSpPr>
          <p:cNvPr id="9" name="Line 9"/>
          <p:cNvSpPr>
            <a:spLocks noChangeShapeType="1"/>
          </p:cNvSpPr>
          <p:nvPr/>
        </p:nvSpPr>
        <p:spPr bwMode="auto">
          <a:xfrm>
            <a:off x="5470253" y="2641072"/>
            <a:ext cx="2089150" cy="1728787"/>
          </a:xfrm>
          <a:prstGeom prst="line">
            <a:avLst/>
          </a:prstGeom>
          <a:noFill/>
          <a:ln w="9525" cmpd="sng">
            <a:solidFill>
              <a:srgbClr val="FF0000"/>
            </a:solidFill>
            <a:round/>
            <a:tailEnd type="triangle" w="med" len="med"/>
          </a:ln>
          <a:effectLst/>
        </p:spPr>
        <p:txBody>
          <a:bodyPr/>
          <a:lstStyle/>
          <a:p>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Struts2</a:t>
            </a:r>
            <a:r>
              <a:rPr lang="zh-CN" altLang="en-US" dirty="0"/>
              <a:t>内建类型转换器</a:t>
            </a:r>
            <a:endParaRPr lang="zh-CN" altLang="en-US" dirty="0"/>
          </a:p>
        </p:txBody>
      </p:sp>
      <p:sp>
        <p:nvSpPr>
          <p:cNvPr id="3" name="内容占位符 2"/>
          <p:cNvSpPr>
            <a:spLocks noGrp="1"/>
          </p:cNvSpPr>
          <p:nvPr>
            <p:ph idx="1"/>
          </p:nvPr>
        </p:nvSpPr>
        <p:spPr/>
        <p:txBody>
          <a:bodyPr>
            <a:normAutofit/>
          </a:bodyPr>
          <a:lstStyle/>
          <a:p>
            <a:r>
              <a:rPr lang="zh-CN" altLang="en-US" dirty="0"/>
              <a:t>对于大部分常用类型，开发者根本无需创建自己的转换器，</a:t>
            </a:r>
            <a:r>
              <a:rPr lang="en-US" altLang="zh-CN" dirty="0"/>
              <a:t>Struts2</a:t>
            </a:r>
            <a:r>
              <a:rPr lang="zh-CN" altLang="en-US" dirty="0"/>
              <a:t>内置了常见数据类型多种转换器</a:t>
            </a:r>
            <a:endParaRPr lang="zh-CN" altLang="en-US" dirty="0"/>
          </a:p>
          <a:p>
            <a:pPr lvl="1"/>
            <a:r>
              <a:rPr lang="en-US" altLang="zh-CN" dirty="0"/>
              <a:t>boolean </a:t>
            </a:r>
            <a:r>
              <a:rPr lang="zh-CN" altLang="en-US" dirty="0"/>
              <a:t>和 </a:t>
            </a:r>
            <a:r>
              <a:rPr lang="en-US" altLang="zh-CN" dirty="0"/>
              <a:t>Boolean</a:t>
            </a:r>
            <a:endParaRPr lang="en-US" altLang="zh-CN" dirty="0"/>
          </a:p>
          <a:p>
            <a:pPr lvl="1"/>
            <a:r>
              <a:rPr lang="en-US" altLang="zh-CN" dirty="0"/>
              <a:t>char</a:t>
            </a:r>
            <a:r>
              <a:rPr lang="zh-CN" altLang="en-US" dirty="0"/>
              <a:t>和 </a:t>
            </a:r>
            <a:r>
              <a:rPr lang="en-US" altLang="zh-CN" dirty="0"/>
              <a:t>Character</a:t>
            </a:r>
            <a:endParaRPr lang="en-US" altLang="zh-CN" dirty="0"/>
          </a:p>
          <a:p>
            <a:pPr lvl="1"/>
            <a:r>
              <a:rPr lang="en-US" altLang="zh-CN" dirty="0"/>
              <a:t>int </a:t>
            </a:r>
            <a:r>
              <a:rPr lang="zh-CN" altLang="en-US" dirty="0"/>
              <a:t>和 </a:t>
            </a:r>
            <a:r>
              <a:rPr lang="en-US" altLang="zh-CN" dirty="0"/>
              <a:t>Integer</a:t>
            </a:r>
            <a:endParaRPr lang="en-US" altLang="zh-CN" dirty="0"/>
          </a:p>
          <a:p>
            <a:pPr lvl="1"/>
            <a:r>
              <a:rPr lang="en-US" altLang="zh-CN" dirty="0"/>
              <a:t>long </a:t>
            </a:r>
            <a:r>
              <a:rPr lang="zh-CN" altLang="en-US" dirty="0"/>
              <a:t>和 </a:t>
            </a:r>
            <a:r>
              <a:rPr lang="en-US" altLang="zh-CN" dirty="0"/>
              <a:t>Long</a:t>
            </a:r>
            <a:endParaRPr lang="en-US" altLang="zh-CN" dirty="0"/>
          </a:p>
          <a:p>
            <a:pPr lvl="1"/>
            <a:r>
              <a:rPr lang="en-US" altLang="zh-CN" dirty="0"/>
              <a:t>float </a:t>
            </a:r>
            <a:r>
              <a:rPr lang="zh-CN" altLang="en-US" dirty="0"/>
              <a:t>和 </a:t>
            </a:r>
            <a:r>
              <a:rPr lang="en-US" altLang="zh-CN" dirty="0"/>
              <a:t>Float</a:t>
            </a:r>
            <a:endParaRPr lang="en-US" altLang="zh-CN" dirty="0"/>
          </a:p>
          <a:p>
            <a:pPr lvl="1"/>
            <a:r>
              <a:rPr lang="en-US" altLang="zh-CN" dirty="0"/>
              <a:t>double </a:t>
            </a:r>
            <a:r>
              <a:rPr lang="zh-CN" altLang="en-US" dirty="0"/>
              <a:t>和 </a:t>
            </a:r>
            <a:r>
              <a:rPr lang="en-US" altLang="zh-CN" dirty="0"/>
              <a:t>Double</a:t>
            </a:r>
            <a:endParaRPr lang="en-US" altLang="zh-CN" dirty="0"/>
          </a:p>
          <a:p>
            <a:pPr lvl="1"/>
            <a:r>
              <a:rPr lang="en-US" altLang="zh-CN" dirty="0"/>
              <a:t>Date </a:t>
            </a:r>
            <a:r>
              <a:rPr lang="zh-CN" altLang="en-US" dirty="0" smtClean="0"/>
              <a:t>可以仅接收 </a:t>
            </a:r>
            <a:r>
              <a:rPr lang="en-US" altLang="zh-CN" u="sng" dirty="0">
                <a:solidFill>
                  <a:srgbClr val="3333FF"/>
                </a:solidFill>
              </a:rPr>
              <a:t>yyyy-MM-dd</a:t>
            </a:r>
            <a:r>
              <a:rPr lang="zh-CN" altLang="en-US" dirty="0"/>
              <a:t>格式字符串</a:t>
            </a:r>
            <a:endParaRPr lang="zh-CN" altLang="en-US" dirty="0"/>
          </a:p>
          <a:p>
            <a:pPr lvl="1"/>
            <a:r>
              <a:rPr lang="zh-CN" altLang="en-US" dirty="0"/>
              <a:t>数组  可以将多个同名参数，转换到数组中</a:t>
            </a:r>
            <a:endParaRPr lang="zh-CN" altLang="en-US" dirty="0"/>
          </a:p>
          <a:p>
            <a:pPr lvl="1"/>
            <a:r>
              <a:rPr lang="zh-CN" altLang="en-US" dirty="0"/>
              <a:t>集合  支持将数据保存到 </a:t>
            </a:r>
            <a:r>
              <a:rPr lang="en-US" altLang="zh-CN" dirty="0"/>
              <a:t>List </a:t>
            </a:r>
            <a:r>
              <a:rPr lang="zh-CN" altLang="en-US" dirty="0"/>
              <a:t>或者 </a:t>
            </a:r>
            <a:r>
              <a:rPr lang="en-US" altLang="zh-CN" dirty="0"/>
              <a:t>Map </a:t>
            </a:r>
            <a:r>
              <a:rPr lang="zh-CN" altLang="en-US" dirty="0"/>
              <a:t>集合</a:t>
            </a:r>
            <a:endParaRPr lang="zh-CN" altLang="en-US" dirty="0"/>
          </a:p>
          <a:p>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定制类型转换器</a:t>
            </a:r>
            <a:endParaRPr lang="zh-CN" altLang="en-US" dirty="0"/>
          </a:p>
        </p:txBody>
      </p:sp>
      <p:sp>
        <p:nvSpPr>
          <p:cNvPr id="3" name="内容占位符 2"/>
          <p:cNvSpPr>
            <a:spLocks noGrp="1"/>
          </p:cNvSpPr>
          <p:nvPr>
            <p:ph idx="1"/>
          </p:nvPr>
        </p:nvSpPr>
        <p:spPr/>
        <p:txBody>
          <a:bodyPr/>
          <a:lstStyle/>
          <a:p>
            <a:r>
              <a:rPr lang="en-US" altLang="zh-CN" dirty="0"/>
              <a:t>Struts2</a:t>
            </a:r>
            <a:r>
              <a:rPr lang="zh-CN" altLang="en-US" dirty="0"/>
              <a:t>提供常规类型转换器，可以常用数据类型的转换，但如果目标类型是一个特殊类型，则需要自定义转换器</a:t>
            </a:r>
            <a:endParaRPr lang="zh-CN" altLang="en-US" dirty="0"/>
          </a:p>
          <a:p>
            <a:r>
              <a:rPr lang="en-US" altLang="zh-CN" dirty="0"/>
              <a:t>Struts2 </a:t>
            </a:r>
            <a:r>
              <a:rPr lang="zh-CN" altLang="en-US" dirty="0"/>
              <a:t>类型转换器实际上都是基于</a:t>
            </a:r>
            <a:r>
              <a:rPr lang="en-US" altLang="zh-CN" dirty="0"/>
              <a:t>OGNL</a:t>
            </a:r>
            <a:r>
              <a:rPr lang="zh-CN" altLang="en-US" dirty="0"/>
              <a:t>实现的，在</a:t>
            </a:r>
            <a:r>
              <a:rPr lang="en-US" altLang="zh-CN" dirty="0"/>
              <a:t>OGNL</a:t>
            </a:r>
            <a:r>
              <a:rPr lang="zh-CN" altLang="en-US" dirty="0"/>
              <a:t>项目中，有一个</a:t>
            </a:r>
            <a:r>
              <a:rPr lang="en-US" altLang="zh-CN" dirty="0"/>
              <a:t>TypeConverter</a:t>
            </a:r>
            <a:r>
              <a:rPr lang="zh-CN" altLang="en-US" dirty="0"/>
              <a:t>接口</a:t>
            </a:r>
            <a:endParaRPr lang="zh-CN" altLang="en-US" dirty="0"/>
          </a:p>
          <a:p>
            <a:r>
              <a:rPr lang="zh-CN" altLang="en-US" dirty="0"/>
              <a:t>自定义类型转换器必须</a:t>
            </a:r>
            <a:r>
              <a:rPr lang="zh-CN" altLang="en-US" dirty="0" smtClean="0"/>
              <a:t>实现</a:t>
            </a:r>
            <a:r>
              <a:rPr lang="en-US" altLang="zh-CN" dirty="0" smtClean="0"/>
              <a:t>TypeConverter</a:t>
            </a:r>
            <a:r>
              <a:rPr lang="zh-CN" altLang="en-US" dirty="0" smtClean="0"/>
              <a:t>接口</a:t>
            </a:r>
            <a:endParaRPr lang="zh-CN" altLang="en-US" dirty="0"/>
          </a:p>
        </p:txBody>
      </p:sp>
      <p:grpSp>
        <p:nvGrpSpPr>
          <p:cNvPr id="4" name="Group 7"/>
          <p:cNvGrpSpPr/>
          <p:nvPr/>
        </p:nvGrpSpPr>
        <p:grpSpPr bwMode="auto">
          <a:xfrm>
            <a:off x="5359128" y="3307645"/>
            <a:ext cx="3279775" cy="2160588"/>
            <a:chOff x="0" y="0"/>
            <a:chExt cx="2571768" cy="2228362"/>
          </a:xfrm>
        </p:grpSpPr>
        <p:pic>
          <p:nvPicPr>
            <p:cNvPr id="5"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785818"/>
              <a:ext cx="2517776" cy="536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517777" cy="447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4512"/>
              <a:ext cx="2571768" cy="51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9"/>
            <p:cNvSpPr>
              <a:spLocks noChangeShapeType="1"/>
            </p:cNvSpPr>
            <p:nvPr/>
          </p:nvSpPr>
          <p:spPr bwMode="auto">
            <a:xfrm flipV="1">
              <a:off x="1143008" y="357190"/>
              <a:ext cx="0" cy="503238"/>
            </a:xfrm>
            <a:prstGeom prst="line">
              <a:avLst/>
            </a:prstGeom>
            <a:noFill/>
            <a:ln w="57150" cap="rnd">
              <a:solidFill>
                <a:schemeClr val="tx1"/>
              </a:solidFill>
              <a:prstDash val="sysDot"/>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10"/>
            <p:cNvSpPr>
              <a:spLocks noChangeShapeType="1"/>
            </p:cNvSpPr>
            <p:nvPr/>
          </p:nvSpPr>
          <p:spPr bwMode="auto">
            <a:xfrm flipV="1">
              <a:off x="1143008" y="1285884"/>
              <a:ext cx="0" cy="504825"/>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自定义类型转换器</a:t>
            </a:r>
            <a:endParaRPr lang="zh-CN" altLang="en-US" dirty="0"/>
          </a:p>
        </p:txBody>
      </p:sp>
      <p:sp>
        <p:nvSpPr>
          <p:cNvPr id="3" name="内容占位符 2"/>
          <p:cNvSpPr>
            <a:spLocks noGrp="1"/>
          </p:cNvSpPr>
          <p:nvPr>
            <p:ph idx="1"/>
          </p:nvPr>
        </p:nvSpPr>
        <p:spPr/>
        <p:txBody>
          <a:bodyPr/>
          <a:lstStyle/>
          <a:p>
            <a:pPr lvl="1"/>
            <a:r>
              <a:rPr lang="en-US" altLang="zh-CN" dirty="0"/>
              <a:t>java.util.Date</a:t>
            </a:r>
            <a:r>
              <a:rPr lang="zh-CN" altLang="en-US" dirty="0"/>
              <a:t>类型的属性可以接收格式</a:t>
            </a:r>
            <a:r>
              <a:rPr lang="zh-CN" altLang="en-US" dirty="0" smtClean="0"/>
              <a:t>为</a:t>
            </a:r>
            <a:r>
              <a:rPr lang="en-US" altLang="zh-CN" dirty="0" smtClean="0"/>
              <a:t>yyyy-MM-dd</a:t>
            </a:r>
            <a:r>
              <a:rPr lang="zh-CN" altLang="en-US" dirty="0" smtClean="0"/>
              <a:t>的</a:t>
            </a:r>
            <a:r>
              <a:rPr lang="zh-CN" altLang="en-US" dirty="0"/>
              <a:t>请求参数值。但如果我们需要接收格式为</a:t>
            </a:r>
            <a:r>
              <a:rPr lang="en-US" altLang="zh-CN" dirty="0"/>
              <a:t>20091221</a:t>
            </a:r>
            <a:r>
              <a:rPr lang="zh-CN" altLang="en-US" dirty="0"/>
              <a:t>的请求参数，我们必须定义类型转换器，否则</a:t>
            </a:r>
            <a:r>
              <a:rPr lang="en-US" altLang="zh-CN" dirty="0"/>
              <a:t>struts2</a:t>
            </a:r>
            <a:r>
              <a:rPr lang="zh-CN" altLang="en-US" dirty="0"/>
              <a:t>无法自动完成类型转换。</a:t>
            </a:r>
            <a:endParaRPr lang="zh-CN" altLang="en-US" dirty="0"/>
          </a:p>
          <a:p>
            <a:pPr lvl="1"/>
            <a:endParaRPr lang="zh-CN" altLang="en-US" dirty="0"/>
          </a:p>
        </p:txBody>
      </p:sp>
      <p:pic>
        <p:nvPicPr>
          <p:cNvPr id="5" name="图片 4"/>
          <p:cNvPicPr>
            <a:picLocks noChangeAspect="1"/>
          </p:cNvPicPr>
          <p:nvPr/>
        </p:nvPicPr>
        <p:blipFill>
          <a:blip r:embed="rId1">
            <a:extLst>
              <a:ext uri="{BEBA8EAE-BF5A-486C-A8C5-ECC9F3942E4B}">
                <a14:imgProps xmlns:a14="http://schemas.microsoft.com/office/drawing/2010/main">
                  <a14:imgLayer r:embed="rId2">
                    <a14:imgEffect>
                      <a14:colorTemperature colorTemp="7200"/>
                    </a14:imgEffect>
                  </a14:imgLayer>
                </a14:imgProps>
              </a:ext>
            </a:extLst>
          </a:blip>
          <a:stretch>
            <a:fillRect/>
          </a:stretch>
        </p:blipFill>
        <p:spPr>
          <a:xfrm>
            <a:off x="889454" y="2194444"/>
            <a:ext cx="7835498" cy="368831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自定义类型转换器</a:t>
            </a:r>
            <a:endParaRPr lang="zh-CN" altLang="en-US" dirty="0"/>
          </a:p>
        </p:txBody>
      </p:sp>
      <p:sp>
        <p:nvSpPr>
          <p:cNvPr id="3" name="内容占位符 2"/>
          <p:cNvSpPr>
            <a:spLocks noGrp="1"/>
          </p:cNvSpPr>
          <p:nvPr>
            <p:ph idx="1"/>
          </p:nvPr>
        </p:nvSpPr>
        <p:spPr/>
        <p:txBody>
          <a:bodyPr/>
          <a:lstStyle/>
          <a:p>
            <a:r>
              <a:rPr lang="zh-CN" altLang="en-US" dirty="0"/>
              <a:t>将上面的类型转换器注册为局部类型转换器：</a:t>
            </a:r>
            <a:endParaRPr lang="zh-CN" altLang="en-US" dirty="0"/>
          </a:p>
          <a:p>
            <a:pPr marL="177800" lvl="1" indent="0">
              <a:buNone/>
            </a:pPr>
            <a:r>
              <a:rPr lang="en-US" altLang="zh-CN" dirty="0" smtClean="0"/>
              <a:t>1.</a:t>
            </a:r>
            <a:r>
              <a:rPr lang="zh-CN" altLang="en-US" dirty="0" smtClean="0"/>
              <a:t>创建转换器文件</a:t>
            </a:r>
            <a:endParaRPr lang="en-US" altLang="zh-CN" dirty="0" smtClean="0"/>
          </a:p>
          <a:p>
            <a:pPr marL="177800" lvl="1" indent="0">
              <a:buNone/>
            </a:pPr>
            <a:r>
              <a:rPr lang="en-US" altLang="zh-CN" dirty="0" smtClean="0"/>
              <a:t>   </a:t>
            </a:r>
            <a:r>
              <a:rPr lang="zh-CN" altLang="en-US" sz="1400" dirty="0" smtClean="0"/>
              <a:t>在</a:t>
            </a:r>
            <a:r>
              <a:rPr lang="en-US" altLang="zh-CN" sz="1400" dirty="0"/>
              <a:t>Action</a:t>
            </a:r>
            <a:r>
              <a:rPr lang="zh-CN" altLang="en-US" sz="1400" dirty="0"/>
              <a:t>类所在的包下放置</a:t>
            </a:r>
            <a:r>
              <a:rPr lang="en-US" altLang="zh-CN" sz="1400" dirty="0"/>
              <a:t>ActionClassName-conversion.properties</a:t>
            </a:r>
            <a:r>
              <a:rPr lang="zh-CN" altLang="en-US" sz="1400" dirty="0" smtClean="0"/>
              <a:t>文件  </a:t>
            </a:r>
            <a:r>
              <a:rPr lang="en-US" altLang="zh-CN" sz="1400" dirty="0" smtClean="0"/>
              <a:t>ActionClassName</a:t>
            </a:r>
            <a:r>
              <a:rPr lang="zh-CN" altLang="en-US" sz="1400" dirty="0"/>
              <a:t>是</a:t>
            </a:r>
            <a:r>
              <a:rPr lang="en-US" altLang="zh-CN" sz="1400" dirty="0"/>
              <a:t>Action</a:t>
            </a:r>
            <a:r>
              <a:rPr lang="zh-CN" altLang="en-US" sz="1400" dirty="0"/>
              <a:t>的类名，后面的</a:t>
            </a:r>
            <a:r>
              <a:rPr lang="en-US" altLang="zh-CN" sz="1400" dirty="0"/>
              <a:t>-conversion.properties</a:t>
            </a:r>
            <a:r>
              <a:rPr lang="zh-CN" altLang="en-US" sz="1400" dirty="0"/>
              <a:t>是固定写法，对于本例而言，文件的名称应为</a:t>
            </a:r>
            <a:r>
              <a:rPr lang="en-US" altLang="zh-CN" sz="1400" dirty="0" smtClean="0">
                <a:solidFill>
                  <a:srgbClr val="3333FF"/>
                </a:solidFill>
              </a:rPr>
              <a:t>HelloWorldAction-conversion.properties</a:t>
            </a:r>
            <a:r>
              <a:rPr lang="zh-CN" altLang="en-US" sz="1400" dirty="0" smtClean="0"/>
              <a:t>。</a:t>
            </a:r>
            <a:endParaRPr lang="en-US" altLang="zh-CN" sz="1400" dirty="0" smtClean="0"/>
          </a:p>
          <a:p>
            <a:pPr marL="177800" lvl="1" indent="0">
              <a:buNone/>
            </a:pPr>
            <a:endParaRPr lang="en-US" altLang="zh-CN" dirty="0" smtClean="0"/>
          </a:p>
          <a:p>
            <a:pPr marL="177800" lvl="1" indent="0">
              <a:buNone/>
            </a:pPr>
            <a:r>
              <a:rPr lang="en-US" altLang="zh-CN" dirty="0" smtClean="0"/>
              <a:t>2.</a:t>
            </a:r>
            <a:r>
              <a:rPr lang="zh-CN" altLang="en-US" dirty="0" smtClean="0"/>
              <a:t>编辑转换器文件：</a:t>
            </a:r>
            <a:endParaRPr lang="en-US" altLang="zh-CN" dirty="0" smtClean="0"/>
          </a:p>
          <a:p>
            <a:pPr marL="177800" lvl="1" indent="0">
              <a:buNone/>
            </a:pPr>
            <a:r>
              <a:rPr lang="en-US" altLang="zh-CN" dirty="0" smtClean="0"/>
              <a:t>   </a:t>
            </a:r>
            <a:r>
              <a:rPr lang="zh-CN" altLang="en-US" sz="1400" dirty="0" smtClean="0"/>
              <a:t>属性</a:t>
            </a:r>
            <a:r>
              <a:rPr lang="zh-CN" altLang="en-US" sz="1400" dirty="0"/>
              <a:t>名称</a:t>
            </a:r>
            <a:r>
              <a:rPr lang="en-US" altLang="zh-CN" sz="1400" dirty="0"/>
              <a:t>=</a:t>
            </a:r>
            <a:r>
              <a:rPr lang="zh-CN" altLang="en-US" sz="1400" dirty="0"/>
              <a:t>类型转换器的全类</a:t>
            </a:r>
            <a:r>
              <a:rPr lang="zh-CN" altLang="en-US" sz="1400" dirty="0" smtClean="0"/>
              <a:t>名对于</a:t>
            </a:r>
            <a:r>
              <a:rPr lang="zh-CN" altLang="en-US" sz="1400" dirty="0"/>
              <a:t>本例</a:t>
            </a:r>
            <a:r>
              <a:rPr lang="zh-CN" altLang="en-US" sz="1400" dirty="0" smtClean="0"/>
              <a:t>而言</a:t>
            </a:r>
            <a:r>
              <a:rPr lang="en-US" altLang="zh-CN" sz="1400" dirty="0" smtClean="0"/>
              <a:t>,HelloWorldAction-conversion.properties</a:t>
            </a:r>
            <a:r>
              <a:rPr lang="zh-CN" altLang="en-US" sz="1400" dirty="0"/>
              <a:t>文件中的内容为</a:t>
            </a:r>
            <a:r>
              <a:rPr lang="zh-CN" altLang="en-US" sz="1400" dirty="0" smtClean="0"/>
              <a:t>：</a:t>
            </a:r>
            <a:r>
              <a:rPr lang="en-US" altLang="zh-CN" sz="1400" dirty="0" smtClean="0">
                <a:solidFill>
                  <a:srgbClr val="3333FF"/>
                </a:solidFill>
              </a:rPr>
              <a:t>date=com.zz.converter.MyDateConverter</a:t>
            </a:r>
            <a:endParaRPr lang="zh-CN" altLang="en-US" sz="1400" dirty="0">
              <a:solidFill>
                <a:srgbClr val="3333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自定义全局类型转换器</a:t>
            </a:r>
            <a:endParaRPr lang="zh-CN" altLang="en-US" dirty="0"/>
          </a:p>
        </p:txBody>
      </p:sp>
      <p:sp>
        <p:nvSpPr>
          <p:cNvPr id="3" name="内容占位符 2"/>
          <p:cNvSpPr>
            <a:spLocks noGrp="1"/>
          </p:cNvSpPr>
          <p:nvPr>
            <p:ph idx="1"/>
          </p:nvPr>
        </p:nvSpPr>
        <p:spPr/>
        <p:txBody>
          <a:bodyPr/>
          <a:lstStyle/>
          <a:p>
            <a:r>
              <a:rPr lang="zh-CN" altLang="en-US" dirty="0"/>
              <a:t>将上面的类型转换器注册为全局类型转换器：</a:t>
            </a:r>
            <a:endParaRPr lang="zh-CN" altLang="en-US" dirty="0"/>
          </a:p>
          <a:p>
            <a:pPr lvl="1"/>
            <a:r>
              <a:rPr lang="zh-CN" altLang="en-US" dirty="0"/>
              <a:t>在</a:t>
            </a:r>
            <a:r>
              <a:rPr lang="en-US" altLang="zh-CN" dirty="0"/>
              <a:t>src</a:t>
            </a:r>
            <a:r>
              <a:rPr lang="zh-CN" altLang="en-US" dirty="0"/>
              <a:t>下放置</a:t>
            </a:r>
            <a:r>
              <a:rPr lang="en-US" altLang="zh-CN" dirty="0" err="1"/>
              <a:t>xwork-conversion.properties</a:t>
            </a:r>
            <a:r>
              <a:rPr lang="zh-CN" altLang="en-US" dirty="0"/>
              <a:t>文件 。在</a:t>
            </a:r>
            <a:r>
              <a:rPr lang="en-US" altLang="zh-CN" dirty="0"/>
              <a:t>properties</a:t>
            </a:r>
            <a:r>
              <a:rPr lang="zh-CN" altLang="en-US" dirty="0"/>
              <a:t>文件中的内容为：</a:t>
            </a:r>
            <a:endParaRPr lang="zh-CN" altLang="en-US" dirty="0"/>
          </a:p>
          <a:p>
            <a:pPr lvl="1"/>
            <a:r>
              <a:rPr lang="zh-CN" altLang="en-US" sz="1600" dirty="0">
                <a:solidFill>
                  <a:srgbClr val="3333FF"/>
                </a:solidFill>
              </a:rPr>
              <a:t>待转换的类型</a:t>
            </a:r>
            <a:r>
              <a:rPr lang="en-US" altLang="zh-CN" sz="1600" dirty="0">
                <a:solidFill>
                  <a:srgbClr val="3333FF"/>
                </a:solidFill>
              </a:rPr>
              <a:t>=</a:t>
            </a:r>
            <a:r>
              <a:rPr lang="zh-CN" altLang="en-US" sz="1600" dirty="0">
                <a:solidFill>
                  <a:srgbClr val="3333FF"/>
                </a:solidFill>
              </a:rPr>
              <a:t>类型转换器的全类名</a:t>
            </a:r>
            <a:endParaRPr lang="zh-CN" altLang="en-US" sz="1600" dirty="0">
              <a:solidFill>
                <a:srgbClr val="3333FF"/>
              </a:solidFill>
            </a:endParaRPr>
          </a:p>
          <a:p>
            <a:pPr lvl="1"/>
            <a:r>
              <a:rPr lang="zh-CN" altLang="en-US" sz="1600" dirty="0"/>
              <a:t>对于本例而言， </a:t>
            </a:r>
            <a:r>
              <a:rPr lang="en-US" altLang="zh-CN" sz="1600" dirty="0" err="1"/>
              <a:t>xwork-conversion.properties</a:t>
            </a:r>
            <a:r>
              <a:rPr lang="zh-CN" altLang="en-US" sz="1600" dirty="0"/>
              <a:t>文件中的内容为：</a:t>
            </a:r>
            <a:endParaRPr lang="zh-CN" altLang="en-US" sz="1600" dirty="0"/>
          </a:p>
          <a:p>
            <a:pPr lvl="1"/>
            <a:r>
              <a:rPr lang="en-US" altLang="zh-CN" sz="1600" dirty="0">
                <a:solidFill>
                  <a:srgbClr val="3333FF"/>
                </a:solidFill>
              </a:rPr>
              <a:t>java.util.Date= com.zz.converter.MyDateConverter</a:t>
            </a:r>
            <a:endParaRPr lang="en-US" altLang="zh-CN" sz="1600" dirty="0">
              <a:solidFill>
                <a:srgbClr val="3333FF"/>
              </a:solidFill>
            </a:endParaRPr>
          </a:p>
          <a:p>
            <a:pPr lvl="1"/>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类型转换中的错误处理</a:t>
            </a:r>
            <a:endParaRPr lang="zh-CN" altLang="en-US" dirty="0"/>
          </a:p>
        </p:txBody>
      </p:sp>
      <p:sp>
        <p:nvSpPr>
          <p:cNvPr id="3" name="内容占位符 2"/>
          <p:cNvSpPr>
            <a:spLocks noGrp="1"/>
          </p:cNvSpPr>
          <p:nvPr>
            <p:ph idx="1"/>
          </p:nvPr>
        </p:nvSpPr>
        <p:spPr/>
        <p:txBody>
          <a:bodyPr>
            <a:normAutofit/>
          </a:bodyPr>
          <a:lstStyle/>
          <a:p>
            <a:pPr lvl="1"/>
            <a:r>
              <a:rPr lang="en-US" altLang="zh-CN" dirty="0"/>
              <a:t>Struts2</a:t>
            </a:r>
            <a:r>
              <a:rPr lang="zh-CN" altLang="en-US" dirty="0"/>
              <a:t>提供了一个名</a:t>
            </a:r>
            <a:r>
              <a:rPr lang="zh-CN" altLang="en-US" dirty="0" smtClean="0"/>
              <a:t>为</a:t>
            </a:r>
            <a:r>
              <a:rPr lang="en-US" altLang="zh-CN" u="sng" dirty="0" smtClean="0">
                <a:solidFill>
                  <a:srgbClr val="3333FF"/>
                </a:solidFill>
              </a:rPr>
              <a:t>conversionError</a:t>
            </a:r>
            <a:r>
              <a:rPr lang="zh-CN" altLang="en-US" dirty="0" smtClean="0"/>
              <a:t>的</a:t>
            </a:r>
            <a:r>
              <a:rPr lang="zh-CN" altLang="en-US" dirty="0"/>
              <a:t>拦截器，查看</a:t>
            </a:r>
            <a:r>
              <a:rPr lang="en-US" altLang="zh-CN" dirty="0" smtClean="0"/>
              <a:t>struts-default.xml</a:t>
            </a:r>
            <a:endParaRPr lang="en-US" altLang="zh-CN" dirty="0" smtClean="0"/>
          </a:p>
          <a:p>
            <a:pPr lvl="1"/>
            <a:endParaRPr lang="en-US" altLang="zh-CN" dirty="0"/>
          </a:p>
          <a:p>
            <a:pPr marL="520700" lvl="1" indent="-342900">
              <a:buClrTx/>
              <a:buFont typeface="+mj-lt"/>
              <a:buAutoNum type="arabicPeriod"/>
            </a:pPr>
            <a:r>
              <a:rPr lang="zh-CN" altLang="en-US" dirty="0" smtClean="0"/>
              <a:t>如果</a:t>
            </a:r>
            <a:r>
              <a:rPr lang="en-US" altLang="zh-CN" dirty="0"/>
              <a:t>Struts2</a:t>
            </a:r>
            <a:r>
              <a:rPr lang="zh-CN" altLang="en-US" dirty="0"/>
              <a:t>的类型转换器执行类型转换时出现错误，该拦截器将负责将对应错误封装成表单域错误（</a:t>
            </a:r>
            <a:r>
              <a:rPr lang="en-US" altLang="zh-CN" dirty="0"/>
              <a:t>FieldError)</a:t>
            </a:r>
            <a:r>
              <a:rPr lang="zh-CN" altLang="en-US" dirty="0"/>
              <a:t>，并将这些错误信息放入</a:t>
            </a:r>
            <a:r>
              <a:rPr lang="en-US" altLang="zh-CN" dirty="0"/>
              <a:t>ActionContext</a:t>
            </a:r>
            <a:r>
              <a:rPr lang="zh-CN" altLang="en-US" dirty="0"/>
              <a:t>中</a:t>
            </a:r>
            <a:endParaRPr lang="zh-CN" altLang="en-US" dirty="0"/>
          </a:p>
          <a:p>
            <a:pPr marL="520700" lvl="1" indent="-342900">
              <a:buClrTx/>
              <a:buFont typeface="+mj-lt"/>
              <a:buAutoNum type="arabicPeriod"/>
            </a:pPr>
            <a:r>
              <a:rPr lang="zh-CN" altLang="en-US" dirty="0"/>
              <a:t>使用类型转换中的</a:t>
            </a:r>
            <a:r>
              <a:rPr lang="zh-CN" altLang="en-US" dirty="0">
                <a:solidFill>
                  <a:srgbClr val="3333FF"/>
                </a:solidFill>
              </a:rPr>
              <a:t>错误处理用户定义</a:t>
            </a:r>
            <a:r>
              <a:rPr lang="en-US" altLang="zh-CN" dirty="0">
                <a:solidFill>
                  <a:srgbClr val="3333FF"/>
                </a:solidFill>
              </a:rPr>
              <a:t>Action</a:t>
            </a:r>
            <a:r>
              <a:rPr lang="zh-CN" altLang="en-US" u="sng" dirty="0">
                <a:solidFill>
                  <a:srgbClr val="3333FF"/>
                </a:solidFill>
              </a:rPr>
              <a:t>必须继承</a:t>
            </a:r>
            <a:r>
              <a:rPr lang="en-US" altLang="zh-CN" u="sng" dirty="0" smtClean="0">
                <a:solidFill>
                  <a:srgbClr val="3333FF"/>
                </a:solidFill>
              </a:rPr>
              <a:t>ActionSupport</a:t>
            </a:r>
            <a:endParaRPr lang="en-US" altLang="zh-CN" u="sng" dirty="0">
              <a:solidFill>
                <a:srgbClr val="3333FF"/>
              </a:solidFill>
            </a:endParaRPr>
          </a:p>
          <a:p>
            <a:pPr marL="520700" lvl="1" indent="-342900">
              <a:buClrTx/>
              <a:buFont typeface="+mj-lt"/>
              <a:buAutoNum type="arabicPeriod"/>
            </a:pPr>
            <a:r>
              <a:rPr lang="zh-CN" altLang="en-US" dirty="0">
                <a:solidFill>
                  <a:srgbClr val="3333FF"/>
                </a:solidFill>
              </a:rPr>
              <a:t>在自定义类型转换器中，</a:t>
            </a:r>
            <a:r>
              <a:rPr lang="zh-CN" altLang="en-US" u="sng" dirty="0">
                <a:solidFill>
                  <a:srgbClr val="3333FF"/>
                </a:solidFill>
              </a:rPr>
              <a:t>异常必须抛出不能捕获</a:t>
            </a:r>
            <a:r>
              <a:rPr lang="zh-CN" altLang="en-US" dirty="0"/>
              <a:t>，</a:t>
            </a:r>
            <a:r>
              <a:rPr lang="en-US" altLang="zh-CN" dirty="0"/>
              <a:t>conversionError</a:t>
            </a:r>
            <a:r>
              <a:rPr lang="zh-CN" altLang="en-US" dirty="0"/>
              <a:t>会处理该异常，然后转入名为</a:t>
            </a:r>
            <a:r>
              <a:rPr lang="en-US" altLang="zh-CN" u="sng" dirty="0">
                <a:solidFill>
                  <a:srgbClr val="3333FF"/>
                </a:solidFill>
              </a:rPr>
              <a:t>input</a:t>
            </a:r>
            <a:r>
              <a:rPr lang="zh-CN" altLang="en-US" dirty="0"/>
              <a:t>的逻辑视图</a:t>
            </a:r>
            <a:endParaRPr lang="zh-CN" altLang="en-US" dirty="0"/>
          </a:p>
          <a:p>
            <a:pPr marL="520700" lvl="1" indent="-342900">
              <a:buClrTx/>
              <a:buFont typeface="+mj-lt"/>
              <a:buAutoNum type="arabicPeriod"/>
            </a:pPr>
            <a:r>
              <a:rPr lang="zh-CN" altLang="en-US" dirty="0">
                <a:solidFill>
                  <a:srgbClr val="3333FF"/>
                </a:solidFill>
              </a:rPr>
              <a:t>在</a:t>
            </a:r>
            <a:r>
              <a:rPr lang="en-US" altLang="zh-CN" dirty="0">
                <a:solidFill>
                  <a:srgbClr val="3333FF"/>
                </a:solidFill>
              </a:rPr>
              <a:t>Action</a:t>
            </a:r>
            <a:r>
              <a:rPr lang="zh-CN" altLang="en-US" dirty="0">
                <a:solidFill>
                  <a:srgbClr val="3333FF"/>
                </a:solidFill>
              </a:rPr>
              <a:t>所在包中，创建 </a:t>
            </a:r>
            <a:r>
              <a:rPr lang="en-US" altLang="zh-CN" dirty="0">
                <a:solidFill>
                  <a:srgbClr val="3333FF"/>
                </a:solidFill>
              </a:rPr>
              <a:t>ActionName.properties</a:t>
            </a:r>
            <a:r>
              <a:rPr lang="zh-CN" altLang="en-US" dirty="0"/>
              <a:t>，在局部资源文件中配置提示信息 ： </a:t>
            </a:r>
            <a:r>
              <a:rPr lang="en-US" altLang="zh-CN" dirty="0" err="1"/>
              <a:t>invalid.fieldvalue</a:t>
            </a:r>
            <a:r>
              <a:rPr lang="en-US" altLang="zh-CN" dirty="0"/>
              <a:t>.</a:t>
            </a:r>
            <a:r>
              <a:rPr lang="zh-CN" altLang="en-US" dirty="0"/>
              <a:t>属性名</a:t>
            </a:r>
            <a:r>
              <a:rPr lang="en-US" altLang="zh-CN" dirty="0"/>
              <a:t>= </a:t>
            </a:r>
            <a:r>
              <a:rPr lang="zh-CN" altLang="en-US" dirty="0"/>
              <a:t>错误信息</a:t>
            </a:r>
            <a:endParaRPr lang="zh-CN" altLang="en-US" dirty="0"/>
          </a:p>
          <a:p>
            <a:pPr marL="520700" lvl="1" indent="-342900">
              <a:buClrTx/>
              <a:buFont typeface="+mj-lt"/>
              <a:buAutoNum type="arabicPeriod"/>
            </a:pPr>
            <a:r>
              <a:rPr lang="zh-CN" altLang="en-US" dirty="0"/>
              <a:t>在</a:t>
            </a:r>
            <a:r>
              <a:rPr lang="en-US" altLang="zh-CN" dirty="0"/>
              <a:t>input</a:t>
            </a:r>
            <a:r>
              <a:rPr lang="zh-CN" altLang="en-US" dirty="0"/>
              <a:t>逻辑视图所对应</a:t>
            </a:r>
            <a:r>
              <a:rPr lang="en-US" altLang="zh-CN" dirty="0"/>
              <a:t>jsp</a:t>
            </a:r>
            <a:r>
              <a:rPr lang="zh-CN" altLang="en-US" dirty="0"/>
              <a:t>页面中，通过</a:t>
            </a:r>
            <a:r>
              <a:rPr lang="en-US" altLang="zh-CN" dirty="0">
                <a:solidFill>
                  <a:srgbClr val="3333FF"/>
                </a:solidFill>
              </a:rPr>
              <a:t>&lt;s:fielderror/&gt; </a:t>
            </a:r>
            <a:r>
              <a:rPr lang="zh-CN" altLang="en-US" dirty="0"/>
              <a:t>输出类型转换信息</a:t>
            </a:r>
            <a:endParaRPr lang="zh-CN" altLang="en-US" dirty="0"/>
          </a:p>
          <a:p>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fr-FR" altLang="zh-CN" dirty="0"/>
            </a:br>
            <a:r>
              <a:rPr lang="fr-FR" altLang="zh-CN" dirty="0"/>
              <a:t>Action</a:t>
            </a:r>
            <a:r>
              <a:rPr lang="zh-CN" altLang="fr-FR" dirty="0"/>
              <a:t>与</a:t>
            </a:r>
            <a:r>
              <a:rPr lang="fr-FR" altLang="zh-CN" dirty="0"/>
              <a:t>Servlet API</a:t>
            </a:r>
            <a:r>
              <a:rPr lang="zh-CN" altLang="fr-FR" dirty="0"/>
              <a:t>解耦合</a:t>
            </a:r>
            <a:endParaRPr lang="zh-CN" altLang="en-US" dirty="0"/>
          </a:p>
        </p:txBody>
      </p:sp>
      <p:sp>
        <p:nvSpPr>
          <p:cNvPr id="3" name="内容占位符 2"/>
          <p:cNvSpPr>
            <a:spLocks noGrp="1"/>
          </p:cNvSpPr>
          <p:nvPr>
            <p:ph idx="1"/>
          </p:nvPr>
        </p:nvSpPr>
        <p:spPr/>
        <p:txBody>
          <a:bodyPr/>
          <a:lstStyle/>
          <a:p>
            <a:r>
              <a:rPr lang="zh-CN" altLang="en-US" dirty="0"/>
              <a:t>Struts2的Action没有与任何Servlet API耦合，便于测试</a:t>
            </a:r>
            <a:endParaRPr lang="zh-CN" altLang="en-US" dirty="0"/>
          </a:p>
          <a:p>
            <a:r>
              <a:rPr lang="zh-CN" altLang="en-US" dirty="0"/>
              <a:t>ActionContext</a:t>
            </a:r>
            <a:endParaRPr lang="zh-CN" altLang="en-US" dirty="0"/>
          </a:p>
          <a:p>
            <a:pPr lvl="1"/>
            <a:r>
              <a:rPr lang="zh-CN" altLang="en-US" sz="1600" dirty="0"/>
              <a:t>getContext() 返回ActionContext实例对象</a:t>
            </a:r>
            <a:endParaRPr lang="zh-CN" altLang="en-US" sz="1600" dirty="0"/>
          </a:p>
          <a:p>
            <a:pPr lvl="1"/>
            <a:r>
              <a:rPr lang="zh-CN" altLang="en-US" sz="1600" dirty="0"/>
              <a:t>get(key) 相当于 HttpServletRequest的getAttribute(String name)方法</a:t>
            </a:r>
            <a:endParaRPr lang="zh-CN" altLang="en-US" sz="1600" dirty="0"/>
          </a:p>
          <a:p>
            <a:pPr lvl="1"/>
            <a:r>
              <a:rPr lang="en-US" altLang="zh-CN" sz="1600" dirty="0"/>
              <a:t>put(String,Object) </a:t>
            </a:r>
            <a:r>
              <a:rPr lang="zh-CN" altLang="en-US" sz="1600" dirty="0"/>
              <a:t>相当于</a:t>
            </a:r>
            <a:r>
              <a:rPr lang="en-US" altLang="zh-CN" sz="1600" dirty="0"/>
              <a:t>HttpServletRequest</a:t>
            </a:r>
            <a:r>
              <a:rPr lang="zh-CN" altLang="en-US" sz="1600" dirty="0"/>
              <a:t>的</a:t>
            </a:r>
            <a:r>
              <a:rPr lang="en-US" altLang="zh-CN" sz="1600" dirty="0"/>
              <a:t>setAttribute</a:t>
            </a:r>
            <a:r>
              <a:rPr lang="zh-CN" altLang="en-US" sz="1600" dirty="0"/>
              <a:t>方法</a:t>
            </a:r>
            <a:endParaRPr lang="zh-CN" altLang="en-US" sz="1600" dirty="0"/>
          </a:p>
          <a:p>
            <a:pPr lvl="1"/>
            <a:r>
              <a:rPr lang="zh-CN" altLang="en-US" sz="1600" dirty="0"/>
              <a:t>getApplication() 返回一个Map对象，存取ServletContext属性</a:t>
            </a:r>
            <a:endParaRPr lang="zh-CN" altLang="en-US" sz="1600" dirty="0"/>
          </a:p>
          <a:p>
            <a:pPr lvl="1"/>
            <a:r>
              <a:rPr lang="zh-CN" altLang="en-US" sz="1600" dirty="0"/>
              <a:t>getSession() 返回一个Map对象，存取HttpSession属性</a:t>
            </a:r>
            <a:endParaRPr lang="zh-CN" altLang="en-US" sz="1600" dirty="0"/>
          </a:p>
          <a:p>
            <a:pPr lvl="1"/>
            <a:r>
              <a:rPr lang="zh-CN" altLang="en-US" sz="1600" dirty="0"/>
              <a:t>getParameters() 类似调用HttpServletRequest的getParameterMap()方法 </a:t>
            </a:r>
            <a:endParaRPr lang="zh-CN" altLang="en-US" sz="1600" dirty="0"/>
          </a:p>
          <a:p>
            <a:pPr lvl="1"/>
            <a:r>
              <a:rPr lang="zh-CN" altLang="en-US" sz="1600" dirty="0"/>
              <a:t>setApplication(Map) 将该Map实例里key-value保存为ServletContext的属性名、属性值</a:t>
            </a:r>
            <a:endParaRPr lang="zh-CN" altLang="en-US" sz="1600" dirty="0"/>
          </a:p>
          <a:p>
            <a:pPr lvl="1"/>
            <a:r>
              <a:rPr lang="zh-CN" altLang="en-US" sz="1600" dirty="0"/>
              <a:t>setSession(Map) 将该Map实例里key-value保持为HttpSession的属性名、属性值</a:t>
            </a:r>
            <a:endParaRPr lang="zh-CN" altLang="en-US" sz="1600" dirty="0"/>
          </a:p>
          <a:p>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获取</a:t>
            </a:r>
            <a:r>
              <a:rPr lang="en-US" altLang="zh-CN" dirty="0" smtClean="0">
                <a:latin typeface="宋体" panose="02010600030101010101" pitchFamily="2" charset="-122"/>
                <a:ea typeface="宋体" panose="02010600030101010101" pitchFamily="2" charset="-122"/>
              </a:rPr>
              <a:t>Struts2</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p:txBody>
          <a:bodyPr/>
          <a:lstStyle/>
          <a:p>
            <a:r>
              <a:rPr lang="en-US" altLang="zh-CN" dirty="0"/>
              <a:t>http://struts.apache.org</a:t>
            </a:r>
            <a:endParaRPr lang="en-US" altLang="zh-CN" dirty="0"/>
          </a:p>
          <a:p>
            <a:r>
              <a:rPr lang="zh-CN" altLang="en-US" dirty="0"/>
              <a:t>目录</a:t>
            </a:r>
            <a:r>
              <a:rPr lang="zh-CN" altLang="en-US" dirty="0" smtClean="0"/>
              <a:t>结构</a:t>
            </a:r>
            <a:endParaRPr lang="en-US" altLang="zh-CN" dirty="0"/>
          </a:p>
          <a:p>
            <a:endParaRPr lang="en-US" altLang="zh-CN" dirty="0" smtClean="0"/>
          </a:p>
          <a:p>
            <a:endParaRPr lang="en-US" altLang="zh-CN" dirty="0"/>
          </a:p>
          <a:p>
            <a:endParaRPr lang="en-US" altLang="zh-CN" dirty="0" smtClean="0"/>
          </a:p>
          <a:p>
            <a:endParaRPr lang="en-US" altLang="zh-CN" dirty="0" smtClean="0"/>
          </a:p>
          <a:p>
            <a:pPr lvl="1"/>
            <a:r>
              <a:rPr lang="en-US" altLang="zh-CN" dirty="0"/>
              <a:t>apps</a:t>
            </a:r>
            <a:r>
              <a:rPr lang="zh-CN" altLang="en-US" dirty="0"/>
              <a:t>：基于</a:t>
            </a:r>
            <a:r>
              <a:rPr lang="en-US" altLang="zh-CN" dirty="0"/>
              <a:t>Struts2</a:t>
            </a:r>
            <a:r>
              <a:rPr lang="zh-CN" altLang="en-US" dirty="0"/>
              <a:t>的示例应用</a:t>
            </a:r>
            <a:endParaRPr lang="zh-CN" altLang="en-US" dirty="0"/>
          </a:p>
          <a:p>
            <a:pPr lvl="1"/>
            <a:r>
              <a:rPr lang="en-US" altLang="zh-CN" dirty="0"/>
              <a:t>docs</a:t>
            </a:r>
            <a:r>
              <a:rPr lang="zh-CN" altLang="en-US" dirty="0"/>
              <a:t>：</a:t>
            </a:r>
            <a:r>
              <a:rPr lang="en-US" altLang="zh-CN" dirty="0"/>
              <a:t>Struts2</a:t>
            </a:r>
            <a:r>
              <a:rPr lang="zh-CN" altLang="en-US" dirty="0"/>
              <a:t>开发的各类帮助文档</a:t>
            </a:r>
            <a:endParaRPr lang="zh-CN" altLang="en-US" dirty="0"/>
          </a:p>
          <a:p>
            <a:pPr lvl="1"/>
            <a:r>
              <a:rPr lang="en-US" altLang="zh-CN" dirty="0"/>
              <a:t>lib</a:t>
            </a:r>
            <a:r>
              <a:rPr lang="zh-CN" altLang="en-US" dirty="0"/>
              <a:t>：核心类库及第三方插件类库</a:t>
            </a:r>
            <a:endParaRPr lang="zh-CN" altLang="en-US" dirty="0"/>
          </a:p>
          <a:p>
            <a:pPr lvl="1"/>
            <a:r>
              <a:rPr lang="en-US" altLang="zh-CN" dirty="0" smtClean="0"/>
              <a:t>src</a:t>
            </a:r>
            <a:r>
              <a:rPr lang="zh-CN" altLang="en-US" dirty="0"/>
              <a:t>：</a:t>
            </a:r>
            <a:r>
              <a:rPr lang="en-US" altLang="zh-CN" dirty="0"/>
              <a:t>Struts2</a:t>
            </a:r>
            <a:r>
              <a:rPr lang="zh-CN" altLang="en-US" dirty="0"/>
              <a:t>框架的源代码</a:t>
            </a:r>
            <a:endParaRPr lang="zh-CN" altLang="en-US" dirty="0"/>
          </a:p>
          <a:p>
            <a:pPr lvl="1"/>
            <a:endParaRPr lang="en-US" altLang="zh-CN" dirty="0"/>
          </a:p>
          <a:p>
            <a:endParaRPr lang="zh-CN" altLang="en-US" dirty="0"/>
          </a:p>
          <a:p>
            <a:endParaRPr lang="zh-CN" altLang="en-US" dirty="0"/>
          </a:p>
        </p:txBody>
      </p:sp>
      <p:pic>
        <p:nvPicPr>
          <p:cNvPr id="5" name="图片 4"/>
          <p:cNvPicPr>
            <a:picLocks noChangeAspect="1"/>
          </p:cNvPicPr>
          <p:nvPr/>
        </p:nvPicPr>
        <p:blipFill>
          <a:blip r:embed="rId1"/>
          <a:stretch>
            <a:fillRect/>
          </a:stretch>
        </p:blipFill>
        <p:spPr>
          <a:xfrm>
            <a:off x="1419209" y="2022531"/>
            <a:ext cx="6262038" cy="1660581"/>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Action</a:t>
            </a:r>
            <a:r>
              <a:rPr lang="zh-CN" altLang="en-US" dirty="0"/>
              <a:t>直接访问</a:t>
            </a:r>
            <a:r>
              <a:rPr lang="en-US" altLang="zh-CN" dirty="0"/>
              <a:t>Servlet API</a:t>
            </a:r>
            <a:endParaRPr lang="zh-CN" altLang="en-US" dirty="0"/>
          </a:p>
        </p:txBody>
      </p:sp>
      <p:sp>
        <p:nvSpPr>
          <p:cNvPr id="3" name="内容占位符 2"/>
          <p:cNvSpPr>
            <a:spLocks noGrp="1"/>
          </p:cNvSpPr>
          <p:nvPr>
            <p:ph idx="1"/>
          </p:nvPr>
        </p:nvSpPr>
        <p:spPr/>
        <p:txBody>
          <a:bodyPr/>
          <a:lstStyle/>
          <a:p>
            <a:r>
              <a:rPr lang="zh-CN" altLang="en-US" dirty="0"/>
              <a:t>方式一 实现接口，访问</a:t>
            </a:r>
            <a:r>
              <a:rPr lang="en-US" altLang="zh-CN" dirty="0"/>
              <a:t>Action</a:t>
            </a:r>
            <a:r>
              <a:rPr lang="zh-CN" altLang="en-US" dirty="0"/>
              <a:t>时完成注入</a:t>
            </a:r>
            <a:endParaRPr lang="zh-CN" altLang="en-US" dirty="0"/>
          </a:p>
          <a:p>
            <a:pPr lvl="1"/>
            <a:r>
              <a:rPr lang="en-US" altLang="zh-CN" dirty="0"/>
              <a:t>ServletContextAware</a:t>
            </a:r>
            <a:endParaRPr lang="en-US" altLang="zh-CN" dirty="0"/>
          </a:p>
          <a:p>
            <a:pPr lvl="2"/>
            <a:r>
              <a:rPr lang="en-US" altLang="zh-CN" dirty="0"/>
              <a:t>void setServletContext(</a:t>
            </a:r>
            <a:r>
              <a:rPr lang="en-US" altLang="zh-CN" dirty="0" err="1"/>
              <a:t>javax.servlet.ServletContext</a:t>
            </a:r>
            <a:r>
              <a:rPr lang="en-US" altLang="zh-CN" dirty="0"/>
              <a:t> context)</a:t>
            </a:r>
            <a:endParaRPr lang="en-US" altLang="zh-CN" dirty="0"/>
          </a:p>
          <a:p>
            <a:endParaRPr lang="en-US" altLang="zh-CN" dirty="0"/>
          </a:p>
          <a:p>
            <a:pPr lvl="1"/>
            <a:r>
              <a:rPr lang="en-US" altLang="zh-CN" dirty="0"/>
              <a:t>ServletRequestAware</a:t>
            </a:r>
            <a:endParaRPr lang="en-US" altLang="zh-CN" dirty="0"/>
          </a:p>
          <a:p>
            <a:pPr lvl="2"/>
            <a:r>
              <a:rPr lang="en-US" altLang="zh-CN" dirty="0"/>
              <a:t>void setServletRequest(</a:t>
            </a:r>
            <a:r>
              <a:rPr lang="en-US" altLang="zh-CN" dirty="0" err="1"/>
              <a:t>javax.servlet.http.HttpServletRequest</a:t>
            </a:r>
            <a:r>
              <a:rPr lang="en-US" altLang="zh-CN" dirty="0"/>
              <a:t> request)</a:t>
            </a:r>
            <a:endParaRPr lang="en-US" altLang="zh-CN" dirty="0"/>
          </a:p>
          <a:p>
            <a:endParaRPr lang="en-US" altLang="zh-CN" dirty="0"/>
          </a:p>
          <a:p>
            <a:pPr lvl="1"/>
            <a:r>
              <a:rPr lang="en-US" altLang="zh-CN" dirty="0"/>
              <a:t>ServletResponseAware</a:t>
            </a:r>
            <a:endParaRPr lang="en-US" altLang="zh-CN" dirty="0"/>
          </a:p>
          <a:p>
            <a:pPr lvl="2"/>
            <a:r>
              <a:rPr lang="en-US" altLang="zh-CN" dirty="0"/>
              <a:t>void setServletResponse(javax.servlet.http.HttpServletResponse response)</a:t>
            </a:r>
            <a:endParaRPr lang="en-US" altLang="zh-CN" dirty="0"/>
          </a:p>
          <a:p>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Action</a:t>
            </a:r>
            <a:r>
              <a:rPr lang="zh-CN" altLang="en-US" dirty="0"/>
              <a:t>直接访问</a:t>
            </a:r>
            <a:r>
              <a:rPr lang="en-US" altLang="zh-CN" dirty="0"/>
              <a:t>Servlet API</a:t>
            </a:r>
            <a:endParaRPr lang="zh-CN" altLang="en-US" dirty="0"/>
          </a:p>
        </p:txBody>
      </p:sp>
      <p:sp>
        <p:nvSpPr>
          <p:cNvPr id="3" name="内容占位符 2"/>
          <p:cNvSpPr>
            <a:spLocks noGrp="1"/>
          </p:cNvSpPr>
          <p:nvPr>
            <p:ph idx="1"/>
          </p:nvPr>
        </p:nvSpPr>
        <p:spPr/>
        <p:txBody>
          <a:bodyPr/>
          <a:lstStyle/>
          <a:p>
            <a:r>
              <a:rPr lang="zh-CN" altLang="en-US" dirty="0"/>
              <a:t>方式二 使用</a:t>
            </a:r>
            <a:r>
              <a:rPr lang="en-US" altLang="zh-CN" dirty="0"/>
              <a:t>ServletActionContext</a:t>
            </a:r>
            <a:endParaRPr lang="en-US" altLang="zh-CN" dirty="0"/>
          </a:p>
          <a:p>
            <a:pPr lvl="1"/>
            <a:r>
              <a:rPr lang="en-US" altLang="zh-CN" dirty="0"/>
              <a:t>static PageContext getPageContext()</a:t>
            </a:r>
            <a:endParaRPr lang="en-US" altLang="zh-CN" dirty="0"/>
          </a:p>
          <a:p>
            <a:pPr lvl="1"/>
            <a:r>
              <a:rPr lang="en-US" altLang="zh-CN" dirty="0"/>
              <a:t>static HttpServletRequest getRequest()</a:t>
            </a:r>
            <a:endParaRPr lang="en-US" altLang="zh-CN" dirty="0"/>
          </a:p>
          <a:p>
            <a:pPr lvl="1"/>
            <a:r>
              <a:rPr lang="en-US" altLang="zh-CN" dirty="0"/>
              <a:t>static HttpServletResponse getResponse()</a:t>
            </a:r>
            <a:endParaRPr lang="en-US" altLang="zh-CN" dirty="0"/>
          </a:p>
          <a:p>
            <a:pPr lvl="1"/>
            <a:r>
              <a:rPr lang="en-US" altLang="zh-CN" dirty="0"/>
              <a:t>static ServletContext getServletContext()</a:t>
            </a:r>
            <a:endParaRPr lang="en-US" altLang="zh-CN" dirty="0"/>
          </a:p>
          <a:p>
            <a:endParaRPr lang="en-US" altLang="zh-CN" dirty="0"/>
          </a:p>
          <a:p>
            <a:r>
              <a:rPr lang="zh-CN" altLang="en-US" dirty="0"/>
              <a:t>该方案可避免</a:t>
            </a:r>
            <a:r>
              <a:rPr lang="en-US" altLang="zh-CN" dirty="0"/>
              <a:t>Action</a:t>
            </a:r>
            <a:r>
              <a:rPr lang="zh-CN" altLang="en-US" dirty="0"/>
              <a:t>类实现</a:t>
            </a:r>
            <a:r>
              <a:rPr lang="en-US" altLang="zh-CN" dirty="0"/>
              <a:t>XxxAware</a:t>
            </a:r>
            <a:r>
              <a:rPr lang="zh-CN" altLang="en-US" dirty="0"/>
              <a:t>接口，但</a:t>
            </a:r>
            <a:r>
              <a:rPr lang="en-US" altLang="zh-CN" dirty="0"/>
              <a:t>Action</a:t>
            </a:r>
            <a:r>
              <a:rPr lang="zh-CN" altLang="en-US" dirty="0"/>
              <a:t>依然与</a:t>
            </a:r>
            <a:r>
              <a:rPr lang="en-US" altLang="zh-CN" dirty="0"/>
              <a:t>Servlet API</a:t>
            </a:r>
            <a:r>
              <a:rPr lang="zh-CN" altLang="en-US" dirty="0"/>
              <a:t>直接耦合</a:t>
            </a:r>
            <a:endParaRPr lang="zh-CN" altLang="en-US" dirty="0"/>
          </a:p>
          <a:p>
            <a:r>
              <a:rPr lang="zh-CN" altLang="en-US" dirty="0"/>
              <a:t>开发中优先使用</a:t>
            </a:r>
            <a:r>
              <a:rPr lang="en-US" altLang="zh-CN" dirty="0"/>
              <a:t>ActionContext </a:t>
            </a:r>
            <a:r>
              <a:rPr lang="zh-CN" altLang="en-US" dirty="0"/>
              <a:t>这样可以避免耦合</a:t>
            </a:r>
            <a:endParaRPr lang="zh-CN" altLang="en-US" dirty="0"/>
          </a:p>
          <a:p>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struts</a:t>
            </a:r>
            <a:r>
              <a:rPr lang="zh-CN" altLang="en-US" dirty="0" smtClean="0"/>
              <a:t>常量</a:t>
            </a:r>
            <a:r>
              <a:rPr lang="zh-CN" altLang="en-US" dirty="0"/>
              <a:t>配置</a:t>
            </a:r>
            <a:endParaRPr lang="zh-CN" altLang="en-US" dirty="0"/>
          </a:p>
        </p:txBody>
      </p:sp>
      <p:sp>
        <p:nvSpPr>
          <p:cNvPr id="3" name="内容占位符 2"/>
          <p:cNvSpPr>
            <a:spLocks noGrp="1"/>
          </p:cNvSpPr>
          <p:nvPr>
            <p:ph idx="1"/>
          </p:nvPr>
        </p:nvSpPr>
        <p:spPr/>
        <p:txBody>
          <a:bodyPr>
            <a:normAutofit/>
          </a:bodyPr>
          <a:lstStyle/>
          <a:p>
            <a:r>
              <a:rPr lang="zh-CN" altLang="en-US" dirty="0" smtClean="0">
                <a:latin typeface="宋体" panose="02010600030101010101" pitchFamily="2" charset="-122"/>
                <a:ea typeface="宋体" panose="02010600030101010101" pitchFamily="2" charset="-122"/>
              </a:rPr>
              <a:t>在</a:t>
            </a:r>
            <a:r>
              <a:rPr lang="en-US" altLang="zh-CN" dirty="0">
                <a:latin typeface="宋体" panose="02010600030101010101" pitchFamily="2" charset="-122"/>
                <a:ea typeface="宋体" panose="02010600030101010101" pitchFamily="2" charset="-122"/>
              </a:rPr>
              <a:t>org/apache/struts2</a:t>
            </a:r>
            <a:r>
              <a:rPr lang="zh-CN" altLang="en-US" dirty="0">
                <a:latin typeface="宋体" panose="02010600030101010101" pitchFamily="2" charset="-122"/>
                <a:ea typeface="宋体" panose="02010600030101010101" pitchFamily="2" charset="-122"/>
              </a:rPr>
              <a:t>路径下有一个</a:t>
            </a:r>
            <a:r>
              <a:rPr lang="en-US" altLang="zh-CN" dirty="0">
                <a:latin typeface="宋体" panose="02010600030101010101" pitchFamily="2" charset="-122"/>
                <a:ea typeface="宋体" panose="02010600030101010101" pitchFamily="2" charset="-122"/>
              </a:rPr>
              <a:t>default.properties</a:t>
            </a:r>
            <a:r>
              <a:rPr lang="zh-CN" altLang="en-US" dirty="0">
                <a:latin typeface="宋体" panose="02010600030101010101" pitchFamily="2" charset="-122"/>
                <a:ea typeface="宋体" panose="02010600030101010101" pitchFamily="2" charset="-122"/>
              </a:rPr>
              <a:t>文件，该文件里为</a:t>
            </a:r>
            <a:r>
              <a:rPr lang="en-US" altLang="zh-CN" dirty="0">
                <a:latin typeface="宋体" panose="02010600030101010101" pitchFamily="2" charset="-122"/>
                <a:ea typeface="宋体" panose="02010600030101010101" pitchFamily="2" charset="-122"/>
              </a:rPr>
              <a:t>Struts2</a:t>
            </a:r>
            <a:r>
              <a:rPr lang="zh-CN" altLang="en-US" dirty="0">
                <a:latin typeface="宋体" panose="02010600030101010101" pitchFamily="2" charset="-122"/>
                <a:ea typeface="宋体" panose="02010600030101010101" pitchFamily="2" charset="-122"/>
              </a:rPr>
              <a:t>的所有</a:t>
            </a:r>
            <a:r>
              <a:rPr lang="zh-CN" altLang="en-US" dirty="0" smtClean="0">
                <a:latin typeface="宋体" panose="02010600030101010101" pitchFamily="2" charset="-122"/>
                <a:ea typeface="宋体" panose="02010600030101010101" pitchFamily="2" charset="-122"/>
              </a:rPr>
              <a:t>常量</a:t>
            </a:r>
            <a:endParaRPr lang="en-US" altLang="zh-CN" dirty="0" smtClean="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Struts2</a:t>
            </a:r>
            <a:r>
              <a:rPr lang="zh-CN" altLang="en-US" dirty="0">
                <a:latin typeface="宋体" panose="02010600030101010101" pitchFamily="2" charset="-122"/>
                <a:ea typeface="宋体" panose="02010600030101010101" pitchFamily="2" charset="-122"/>
              </a:rPr>
              <a:t>配置</a:t>
            </a:r>
            <a:r>
              <a:rPr lang="zh-CN" altLang="en-US" dirty="0" smtClean="0">
                <a:latin typeface="宋体" panose="02010600030101010101" pitchFamily="2" charset="-122"/>
                <a:ea typeface="宋体" panose="02010600030101010101" pitchFamily="2" charset="-122"/>
              </a:rPr>
              <a:t>常量共有</a:t>
            </a:r>
            <a:r>
              <a:rPr lang="zh-CN" altLang="en-US" dirty="0">
                <a:latin typeface="宋体" panose="02010600030101010101" pitchFamily="2" charset="-122"/>
                <a:ea typeface="宋体" panose="02010600030101010101" pitchFamily="2" charset="-122"/>
              </a:rPr>
              <a:t>三种方式：</a:t>
            </a:r>
            <a:endParaRPr lang="zh-CN" altLang="en-US" dirty="0">
              <a:latin typeface="宋体" panose="02010600030101010101" pitchFamily="2" charset="-122"/>
              <a:ea typeface="宋体" panose="02010600030101010101" pitchFamily="2" charset="-122"/>
            </a:endParaRPr>
          </a:p>
          <a:p>
            <a:pPr lvl="1">
              <a:buClrTx/>
              <a:buFont typeface="Wingdings" panose="05000000000000000000" pitchFamily="2" charset="2"/>
              <a:buChar char="ü"/>
            </a:pPr>
            <a:r>
              <a:rPr lang="zh-CN" altLang="en-US" sz="1600" dirty="0">
                <a:latin typeface="宋体" panose="02010600030101010101" pitchFamily="2" charset="-122"/>
                <a:ea typeface="宋体" panose="02010600030101010101" pitchFamily="2" charset="-122"/>
              </a:rPr>
              <a:t>通过</a:t>
            </a:r>
            <a:r>
              <a:rPr lang="en-US" altLang="zh-CN" sz="1600" dirty="0">
                <a:latin typeface="宋体" panose="02010600030101010101" pitchFamily="2" charset="-122"/>
                <a:ea typeface="宋体" panose="02010600030101010101" pitchFamily="2" charset="-122"/>
              </a:rPr>
              <a:t>struts.properties</a:t>
            </a:r>
            <a:r>
              <a:rPr lang="zh-CN" altLang="en-US" sz="1600" dirty="0">
                <a:latin typeface="宋体" panose="02010600030101010101" pitchFamily="2" charset="-122"/>
                <a:ea typeface="宋体" panose="02010600030101010101" pitchFamily="2" charset="-122"/>
              </a:rPr>
              <a:t>文件</a:t>
            </a:r>
            <a:endParaRPr lang="zh-CN" altLang="en-US" sz="1600" dirty="0">
              <a:latin typeface="宋体" panose="02010600030101010101" pitchFamily="2" charset="-122"/>
              <a:ea typeface="宋体" panose="02010600030101010101" pitchFamily="2" charset="-122"/>
            </a:endParaRPr>
          </a:p>
          <a:p>
            <a:pPr lvl="1">
              <a:buClrTx/>
              <a:buFont typeface="Wingdings" panose="05000000000000000000" pitchFamily="2" charset="2"/>
              <a:buChar char="ü"/>
            </a:pPr>
            <a:r>
              <a:rPr lang="zh-CN" altLang="en-US" sz="1600" dirty="0">
                <a:latin typeface="宋体" panose="02010600030101010101" pitchFamily="2" charset="-122"/>
                <a:ea typeface="宋体" panose="02010600030101010101" pitchFamily="2" charset="-122"/>
              </a:rPr>
              <a:t>通过</a:t>
            </a:r>
            <a:r>
              <a:rPr lang="en-US" altLang="zh-CN" sz="1600" dirty="0">
                <a:latin typeface="宋体" panose="02010600030101010101" pitchFamily="2" charset="-122"/>
                <a:ea typeface="宋体" panose="02010600030101010101" pitchFamily="2" charset="-122"/>
              </a:rPr>
              <a:t>struts.xml</a:t>
            </a:r>
            <a:r>
              <a:rPr lang="zh-CN" altLang="en-US" sz="1600" dirty="0">
                <a:latin typeface="宋体" panose="02010600030101010101" pitchFamily="2" charset="-122"/>
                <a:ea typeface="宋体" panose="02010600030101010101" pitchFamily="2" charset="-122"/>
              </a:rPr>
              <a:t>配置文件</a:t>
            </a:r>
            <a:endParaRPr lang="zh-CN" altLang="en-US" sz="1600" dirty="0">
              <a:latin typeface="宋体" panose="02010600030101010101" pitchFamily="2" charset="-122"/>
              <a:ea typeface="宋体" panose="02010600030101010101" pitchFamily="2" charset="-122"/>
            </a:endParaRPr>
          </a:p>
          <a:p>
            <a:pPr lvl="1">
              <a:buClrTx/>
              <a:buFont typeface="Wingdings" panose="05000000000000000000" pitchFamily="2" charset="2"/>
              <a:buChar char="ü"/>
            </a:pPr>
            <a:r>
              <a:rPr lang="zh-CN" altLang="en-US" sz="1600" dirty="0">
                <a:latin typeface="宋体" panose="02010600030101010101" pitchFamily="2" charset="-122"/>
                <a:ea typeface="宋体" panose="02010600030101010101" pitchFamily="2" charset="-122"/>
              </a:rPr>
              <a:t>通过</a:t>
            </a:r>
            <a:r>
              <a:rPr lang="en-US" altLang="zh-CN" sz="1600" dirty="0">
                <a:latin typeface="宋体" panose="02010600030101010101" pitchFamily="2" charset="-122"/>
                <a:ea typeface="宋体" panose="02010600030101010101" pitchFamily="2" charset="-122"/>
              </a:rPr>
              <a:t>Web</a:t>
            </a:r>
            <a:r>
              <a:rPr lang="zh-CN" altLang="en-US" sz="1600" dirty="0">
                <a:latin typeface="宋体" panose="02010600030101010101" pitchFamily="2" charset="-122"/>
                <a:ea typeface="宋体" panose="02010600030101010101" pitchFamily="2" charset="-122"/>
              </a:rPr>
              <a:t>应用的</a:t>
            </a:r>
            <a:r>
              <a:rPr lang="en-US" altLang="zh-CN" sz="1600" dirty="0">
                <a:latin typeface="宋体" panose="02010600030101010101" pitchFamily="2" charset="-122"/>
                <a:ea typeface="宋体" panose="02010600030101010101" pitchFamily="2" charset="-122"/>
              </a:rPr>
              <a:t>web.xml</a:t>
            </a:r>
            <a:r>
              <a:rPr lang="zh-CN" altLang="en-US" sz="1600" dirty="0" smtClean="0">
                <a:latin typeface="宋体" panose="02010600030101010101" pitchFamily="2" charset="-122"/>
                <a:ea typeface="宋体" panose="02010600030101010101" pitchFamily="2" charset="-122"/>
              </a:rPr>
              <a:t>文件</a:t>
            </a:r>
            <a:endParaRPr lang="en-US" altLang="zh-CN" sz="1600" dirty="0" smtClean="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Struts2</a:t>
            </a:r>
            <a:r>
              <a:rPr lang="zh-CN" altLang="en-US" dirty="0">
                <a:latin typeface="宋体" panose="02010600030101010101" pitchFamily="2" charset="-122"/>
                <a:ea typeface="宋体" panose="02010600030101010101" pitchFamily="2" charset="-122"/>
              </a:rPr>
              <a:t>框架按照如下的顺序加载</a:t>
            </a:r>
            <a:r>
              <a:rPr lang="en-US" altLang="zh-CN" dirty="0">
                <a:latin typeface="宋体" panose="02010600030101010101" pitchFamily="2" charset="-122"/>
                <a:ea typeface="宋体" panose="02010600030101010101" pitchFamily="2" charset="-122"/>
              </a:rPr>
              <a:t>Struts2</a:t>
            </a:r>
            <a:r>
              <a:rPr lang="zh-CN" altLang="en-US" dirty="0">
                <a:latin typeface="宋体" panose="02010600030101010101" pitchFamily="2" charset="-122"/>
                <a:ea typeface="宋体" panose="02010600030101010101" pitchFamily="2" charset="-122"/>
              </a:rPr>
              <a:t>常量</a:t>
            </a:r>
            <a:endParaRPr lang="en-US" altLang="zh-CN" dirty="0">
              <a:latin typeface="宋体" panose="02010600030101010101" pitchFamily="2" charset="-122"/>
              <a:ea typeface="宋体" panose="02010600030101010101" pitchFamily="2" charset="-122"/>
            </a:endParaRPr>
          </a:p>
          <a:p>
            <a:pPr marL="520700" lvl="1" indent="-342900">
              <a:buClrTx/>
              <a:buFont typeface="+mj-ea"/>
              <a:buAutoNum type="circleNumDbPlain"/>
            </a:pPr>
            <a:r>
              <a:rPr lang="en-US" altLang="zh-CN" sz="1600" dirty="0" smtClean="0"/>
              <a:t>struts-default.xml</a:t>
            </a:r>
            <a:endParaRPr lang="en-US" altLang="zh-CN" sz="1600" dirty="0" smtClean="0"/>
          </a:p>
          <a:p>
            <a:pPr marL="520700" lvl="1" indent="-342900">
              <a:buClrTx/>
              <a:buFont typeface="+mj-ea"/>
              <a:buAutoNum type="circleNumDbPlain"/>
            </a:pPr>
            <a:r>
              <a:rPr lang="en-US" altLang="zh-CN" sz="1600" dirty="0" smtClean="0"/>
              <a:t>struts-plugin.xml</a:t>
            </a:r>
            <a:endParaRPr lang="zh-CN" altLang="en-US" sz="1600" dirty="0"/>
          </a:p>
          <a:p>
            <a:pPr marL="520700" lvl="1" indent="-342900">
              <a:buClrTx/>
              <a:buFont typeface="+mj-ea"/>
              <a:buAutoNum type="circleNumDbPlain"/>
            </a:pPr>
            <a:r>
              <a:rPr lang="en-US" altLang="zh-CN" sz="1600" dirty="0" smtClean="0"/>
              <a:t>struts.xml</a:t>
            </a:r>
            <a:r>
              <a:rPr lang="zh-CN" altLang="en-US" sz="1600" dirty="0" smtClean="0"/>
              <a:t>（推荐）</a:t>
            </a:r>
            <a:endParaRPr lang="zh-CN" altLang="en-US" sz="1600" dirty="0"/>
          </a:p>
          <a:p>
            <a:pPr marL="520700" lvl="1" indent="-342900">
              <a:buClrTx/>
              <a:buFont typeface="+mj-ea"/>
              <a:buAutoNum type="circleNumDbPlain"/>
            </a:pPr>
            <a:r>
              <a:rPr lang="en-US" altLang="zh-CN" sz="1600" dirty="0" smtClean="0"/>
              <a:t>struts.properties(</a:t>
            </a:r>
            <a:r>
              <a:rPr lang="zh-CN" altLang="en-US" sz="1600" dirty="0" smtClean="0"/>
              <a:t>用户在</a:t>
            </a:r>
            <a:r>
              <a:rPr lang="en-US" altLang="zh-CN" sz="1600" dirty="0" smtClean="0"/>
              <a:t>src</a:t>
            </a:r>
            <a:r>
              <a:rPr lang="zh-CN" altLang="en-US" sz="1600" dirty="0" smtClean="0"/>
              <a:t>下自定义</a:t>
            </a:r>
            <a:r>
              <a:rPr lang="en-US" altLang="zh-CN" sz="1600" dirty="0" smtClean="0"/>
              <a:t>)</a:t>
            </a:r>
            <a:endParaRPr lang="en-US" altLang="zh-CN" sz="1600" dirty="0" smtClean="0"/>
          </a:p>
          <a:p>
            <a:pPr marL="520700" lvl="1" indent="-342900">
              <a:buClrTx/>
              <a:buFont typeface="+mj-ea"/>
              <a:buAutoNum type="circleNumDbPlain"/>
            </a:pPr>
            <a:r>
              <a:rPr lang="en-US" altLang="zh-CN" sz="1600" dirty="0" smtClean="0"/>
              <a:t>web.xml</a:t>
            </a:r>
            <a:endParaRPr lang="zh-CN" altLang="en-US" sz="16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struts</a:t>
            </a:r>
            <a:r>
              <a:rPr lang="zh-CN" altLang="en-US" dirty="0"/>
              <a:t>常量配置</a:t>
            </a:r>
            <a:endParaRPr lang="zh-CN" altLang="en-US" dirty="0"/>
          </a:p>
        </p:txBody>
      </p:sp>
      <p:sp>
        <p:nvSpPr>
          <p:cNvPr id="3" name="内容占位符 2"/>
          <p:cNvSpPr>
            <a:spLocks noGrp="1"/>
          </p:cNvSpPr>
          <p:nvPr>
            <p:ph idx="1"/>
          </p:nvPr>
        </p:nvSpPr>
        <p:spPr/>
        <p:txBody>
          <a:bodyPr/>
          <a:lstStyle/>
          <a:p>
            <a:r>
              <a:rPr lang="en-US" altLang="zh-CN" dirty="0" smtClean="0">
                <a:latin typeface="宋体" panose="02010600030101010101" pitchFamily="2" charset="-122"/>
                <a:ea typeface="宋体" panose="02010600030101010101" pitchFamily="2" charset="-122"/>
              </a:rPr>
              <a:t>struts.properties</a:t>
            </a:r>
            <a:endParaRPr lang="en-US" altLang="zh-CN" dirty="0" smtClean="0">
              <a:latin typeface="宋体" panose="02010600030101010101" pitchFamily="2" charset="-122"/>
              <a:ea typeface="宋体" panose="02010600030101010101" pitchFamily="2" charset="-122"/>
            </a:endParaRPr>
          </a:p>
          <a:p>
            <a:pPr lvl="1"/>
            <a:r>
              <a:rPr lang="en-US" altLang="zh-CN" dirty="0" smtClean="0"/>
              <a:t>Key/value</a:t>
            </a:r>
            <a:r>
              <a:rPr lang="zh-CN" altLang="en-US" dirty="0" smtClean="0"/>
              <a:t>键值对</a:t>
            </a:r>
            <a:endParaRPr lang="en-US" altLang="zh-CN" dirty="0" smtClean="0"/>
          </a:p>
          <a:p>
            <a:pPr lvl="1"/>
            <a:r>
              <a:rPr lang="zh-CN" altLang="en-US" dirty="0" smtClean="0"/>
              <a:t>例：</a:t>
            </a:r>
            <a:r>
              <a:rPr lang="en-US" altLang="zh-CN" dirty="0" smtClean="0"/>
              <a:t>struts.devMode </a:t>
            </a:r>
            <a:r>
              <a:rPr lang="en-US" altLang="zh-CN" dirty="0"/>
              <a:t>= true</a:t>
            </a:r>
            <a:endParaRPr lang="en-US" altLang="zh-CN" dirty="0" smtClean="0"/>
          </a:p>
          <a:p>
            <a:pPr marL="357505" lvl="1" indent="-357505">
              <a:lnSpc>
                <a:spcPct val="110000"/>
              </a:lnSpc>
              <a:spcBef>
                <a:spcPts val="1800"/>
              </a:spcBef>
              <a:spcAft>
                <a:spcPts val="0"/>
              </a:spcAft>
              <a:buClr>
                <a:schemeClr val="accent1">
                  <a:lumMod val="50000"/>
                </a:schemeClr>
              </a:buClr>
              <a:buSzPct val="60000"/>
              <a:buFont typeface="Wingdings" panose="05000000000000000000" pitchFamily="2" charset="2"/>
              <a:buChar char="q"/>
            </a:pPr>
            <a:r>
              <a:rPr lang="zh-CN" altLang="en-US" sz="1800" dirty="0"/>
              <a:t>通过</a:t>
            </a:r>
            <a:r>
              <a:rPr lang="en-US" altLang="zh-CN" sz="1800" dirty="0"/>
              <a:t>struts.xml</a:t>
            </a:r>
            <a:r>
              <a:rPr lang="zh-CN" altLang="en-US" sz="1800" dirty="0"/>
              <a:t>配置文件</a:t>
            </a:r>
            <a:endParaRPr lang="en-US" altLang="zh-CN" sz="1800" dirty="0"/>
          </a:p>
          <a:p>
            <a:endParaRPr lang="en-US" altLang="zh-CN" dirty="0"/>
          </a:p>
          <a:p>
            <a:pPr marL="0" indent="0">
              <a:buNone/>
            </a:pPr>
            <a:endParaRPr lang="en-US" altLang="zh-CN" dirty="0"/>
          </a:p>
          <a:p>
            <a:pPr marL="357505" lvl="1" indent="-357505">
              <a:lnSpc>
                <a:spcPct val="110000"/>
              </a:lnSpc>
              <a:spcBef>
                <a:spcPts val="1800"/>
              </a:spcBef>
              <a:spcAft>
                <a:spcPts val="0"/>
              </a:spcAft>
              <a:buClr>
                <a:schemeClr val="accent1">
                  <a:lumMod val="50000"/>
                </a:schemeClr>
              </a:buClr>
              <a:buSzPct val="60000"/>
              <a:buFont typeface="Wingdings" panose="05000000000000000000" pitchFamily="2" charset="2"/>
              <a:buChar char="q"/>
            </a:pPr>
            <a:r>
              <a:rPr lang="zh-CN" altLang="en-US" sz="1800" dirty="0"/>
              <a:t>通过</a:t>
            </a:r>
            <a:r>
              <a:rPr lang="en-US" altLang="zh-CN" sz="1800" dirty="0"/>
              <a:t>Web</a:t>
            </a:r>
            <a:r>
              <a:rPr lang="zh-CN" altLang="en-US" sz="1800" dirty="0"/>
              <a:t>应用的</a:t>
            </a:r>
            <a:r>
              <a:rPr lang="en-US" altLang="zh-CN" sz="1800" dirty="0"/>
              <a:t>web.xml</a:t>
            </a:r>
            <a:r>
              <a:rPr lang="zh-CN" altLang="en-US" sz="1800" dirty="0"/>
              <a:t>文件</a:t>
            </a:r>
            <a:endParaRPr lang="en-US" altLang="zh-CN" sz="1800" dirty="0"/>
          </a:p>
          <a:p>
            <a:endParaRPr lang="zh-CN" altLang="en-US" dirty="0"/>
          </a:p>
          <a:p>
            <a:endParaRPr lang="en-US" altLang="zh-CN" dirty="0"/>
          </a:p>
          <a:p>
            <a:endParaRPr lang="zh-CN" altLang="en-US" dirty="0"/>
          </a:p>
        </p:txBody>
      </p:sp>
      <p:pic>
        <p:nvPicPr>
          <p:cNvPr id="4" name="内容占位符 3"/>
          <p:cNvPicPr>
            <a:picLocks noChangeAspect="1"/>
          </p:cNvPicPr>
          <p:nvPr/>
        </p:nvPicPr>
        <p:blipFill>
          <a:blip r:embed="rId1"/>
          <a:stretch>
            <a:fillRect/>
          </a:stretch>
        </p:blipFill>
        <p:spPr>
          <a:xfrm>
            <a:off x="904514" y="2917638"/>
            <a:ext cx="7291428" cy="911428"/>
          </a:xfrm>
          <a:prstGeom prst="rect">
            <a:avLst/>
          </a:prstGeom>
          <a:ln>
            <a:solidFill>
              <a:schemeClr val="tx1"/>
            </a:solidFill>
          </a:ln>
        </p:spPr>
      </p:pic>
      <p:pic>
        <p:nvPicPr>
          <p:cNvPr id="5" name="图片 4"/>
          <p:cNvPicPr>
            <a:picLocks noChangeAspect="1"/>
          </p:cNvPicPr>
          <p:nvPr/>
        </p:nvPicPr>
        <p:blipFill>
          <a:blip r:embed="rId2"/>
          <a:stretch>
            <a:fillRect/>
          </a:stretch>
        </p:blipFill>
        <p:spPr>
          <a:xfrm>
            <a:off x="904514" y="4428314"/>
            <a:ext cx="7291428" cy="1707619"/>
          </a:xfrm>
          <a:prstGeom prst="rect">
            <a:avLst/>
          </a:prstGeom>
          <a:ln>
            <a:solidFill>
              <a:schemeClr val="tx1"/>
            </a:solid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struts</a:t>
            </a:r>
            <a:r>
              <a:rPr lang="zh-CN" altLang="en-US" dirty="0"/>
              <a:t>常量配置</a:t>
            </a:r>
            <a:endParaRPr lang="zh-CN" altLang="en-US" dirty="0"/>
          </a:p>
        </p:txBody>
      </p:sp>
      <p:sp>
        <p:nvSpPr>
          <p:cNvPr id="3" name="内容占位符 2"/>
          <p:cNvSpPr>
            <a:spLocks noGrp="1"/>
          </p:cNvSpPr>
          <p:nvPr>
            <p:ph idx="1"/>
          </p:nvPr>
        </p:nvSpPr>
        <p:spPr/>
        <p:txBody>
          <a:bodyPr>
            <a:noAutofit/>
          </a:bodyPr>
          <a:lstStyle/>
          <a:p>
            <a:pPr lvl="1"/>
            <a:r>
              <a:rPr lang="en-US" altLang="zh-CN" sz="1500" dirty="0">
                <a:solidFill>
                  <a:srgbClr val="3333FF"/>
                </a:solidFill>
              </a:rPr>
              <a:t>&lt;!-- </a:t>
            </a:r>
            <a:r>
              <a:rPr lang="zh-CN" altLang="en-US" sz="1500" dirty="0">
                <a:solidFill>
                  <a:srgbClr val="3333FF"/>
                </a:solidFill>
              </a:rPr>
              <a:t>设置默认的</a:t>
            </a:r>
            <a:r>
              <a:rPr lang="en-US" altLang="zh-CN" sz="1500" dirty="0">
                <a:solidFill>
                  <a:srgbClr val="3333FF"/>
                </a:solidFill>
              </a:rPr>
              <a:t>locale</a:t>
            </a:r>
            <a:r>
              <a:rPr lang="zh-CN" altLang="en-US" sz="1500" dirty="0">
                <a:solidFill>
                  <a:srgbClr val="3333FF"/>
                </a:solidFill>
              </a:rPr>
              <a:t>和字符编码 </a:t>
            </a:r>
            <a:r>
              <a:rPr lang="en-US" altLang="zh-CN" sz="1500" dirty="0">
                <a:solidFill>
                  <a:srgbClr val="3333FF"/>
                </a:solidFill>
              </a:rPr>
              <a:t>--&gt;  </a:t>
            </a:r>
            <a:endParaRPr lang="en-US" altLang="zh-CN" sz="1500" dirty="0">
              <a:solidFill>
                <a:srgbClr val="3333FF"/>
              </a:solidFill>
            </a:endParaRPr>
          </a:p>
          <a:p>
            <a:pPr lvl="1"/>
            <a:r>
              <a:rPr lang="en-US" altLang="zh-CN" sz="1500" dirty="0"/>
              <a:t>&lt;constant name="struts.locale" value="zh_CN" /&gt;  </a:t>
            </a:r>
            <a:endParaRPr lang="en-US" altLang="zh-CN" sz="1500" dirty="0"/>
          </a:p>
          <a:p>
            <a:pPr lvl="1"/>
            <a:r>
              <a:rPr lang="en-US" altLang="zh-CN" sz="1500" dirty="0"/>
              <a:t>&lt;constant name="struts.i18n.encoding" value="GBK" /&gt; </a:t>
            </a:r>
            <a:endParaRPr lang="en-US" altLang="zh-CN" sz="1500" dirty="0" smtClean="0"/>
          </a:p>
          <a:p>
            <a:pPr lvl="1"/>
            <a:r>
              <a:rPr lang="en-US" altLang="zh-CN" sz="1500" dirty="0">
                <a:solidFill>
                  <a:srgbClr val="3333FF"/>
                </a:solidFill>
              </a:rPr>
              <a:t>&lt;!-- </a:t>
            </a:r>
            <a:r>
              <a:rPr lang="zh-CN" altLang="en-US" sz="1500" dirty="0">
                <a:solidFill>
                  <a:srgbClr val="3333FF"/>
                </a:solidFill>
              </a:rPr>
              <a:t>指定</a:t>
            </a:r>
            <a:r>
              <a:rPr lang="en-US" altLang="zh-CN" sz="1500" dirty="0">
                <a:solidFill>
                  <a:srgbClr val="3333FF"/>
                </a:solidFill>
              </a:rPr>
              <a:t>Struts</a:t>
            </a:r>
            <a:r>
              <a:rPr lang="zh-CN" altLang="en-US" sz="1500" dirty="0">
                <a:solidFill>
                  <a:srgbClr val="3333FF"/>
                </a:solidFill>
              </a:rPr>
              <a:t>的工厂类 </a:t>
            </a:r>
            <a:r>
              <a:rPr lang="en-US" altLang="zh-CN" sz="1500" dirty="0">
                <a:solidFill>
                  <a:srgbClr val="3333FF"/>
                </a:solidFill>
              </a:rPr>
              <a:t>--&gt;  </a:t>
            </a:r>
            <a:endParaRPr lang="en-US" altLang="zh-CN" sz="1500" dirty="0">
              <a:solidFill>
                <a:srgbClr val="3333FF"/>
              </a:solidFill>
            </a:endParaRPr>
          </a:p>
          <a:p>
            <a:pPr lvl="1"/>
            <a:r>
              <a:rPr lang="en-US" altLang="zh-CN" sz="1500" dirty="0"/>
              <a:t>&lt;constant name="struts.objectFactory" value="spring"&gt;&lt;/constant&gt;  </a:t>
            </a:r>
            <a:endParaRPr lang="en-US" altLang="zh-CN" sz="1500" dirty="0"/>
          </a:p>
          <a:p>
            <a:pPr lvl="1"/>
            <a:r>
              <a:rPr lang="en-US" altLang="zh-CN" sz="1500" dirty="0">
                <a:solidFill>
                  <a:srgbClr val="3333FF"/>
                </a:solidFill>
              </a:rPr>
              <a:t>&lt;!-- </a:t>
            </a:r>
            <a:r>
              <a:rPr lang="zh-CN" altLang="en-US" sz="1500" dirty="0" smtClean="0">
                <a:solidFill>
                  <a:srgbClr val="3333FF"/>
                </a:solidFill>
              </a:rPr>
              <a:t>指定</a:t>
            </a:r>
            <a:r>
              <a:rPr lang="en-US" altLang="zh-CN" sz="1500" dirty="0">
                <a:solidFill>
                  <a:srgbClr val="3333FF"/>
                </a:solidFill>
              </a:rPr>
              <a:t>spring</a:t>
            </a:r>
            <a:r>
              <a:rPr lang="zh-CN" altLang="en-US" sz="1500" dirty="0">
                <a:solidFill>
                  <a:srgbClr val="3333FF"/>
                </a:solidFill>
              </a:rPr>
              <a:t>框架的装配模式，装配方式有</a:t>
            </a:r>
            <a:r>
              <a:rPr lang="en-US" altLang="zh-CN" sz="1500" dirty="0">
                <a:solidFill>
                  <a:srgbClr val="3333FF"/>
                </a:solidFill>
              </a:rPr>
              <a:t>: name, type, </a:t>
            </a:r>
            <a:r>
              <a:rPr lang="en-US" altLang="zh-CN" sz="1500" dirty="0" smtClean="0">
                <a:solidFill>
                  <a:srgbClr val="3333FF"/>
                </a:solidFill>
              </a:rPr>
              <a:t>constructor --&gt;  </a:t>
            </a:r>
            <a:endParaRPr lang="en-US" altLang="zh-CN" sz="1500" dirty="0">
              <a:solidFill>
                <a:srgbClr val="3333FF"/>
              </a:solidFill>
            </a:endParaRPr>
          </a:p>
          <a:p>
            <a:pPr lvl="1"/>
            <a:r>
              <a:rPr lang="en-US" altLang="zh-CN" sz="1500" dirty="0"/>
              <a:t>&lt;constant name="struts.objectFactory.spring.autoWire" value="name" /&gt;  </a:t>
            </a:r>
            <a:endParaRPr lang="en-US" altLang="zh-CN" sz="1500" dirty="0"/>
          </a:p>
          <a:p>
            <a:pPr lvl="1"/>
            <a:r>
              <a:rPr lang="en-US" altLang="zh-CN" sz="1500" dirty="0">
                <a:solidFill>
                  <a:srgbClr val="3333FF"/>
                </a:solidFill>
              </a:rPr>
              <a:t>&lt;!-- </a:t>
            </a:r>
            <a:r>
              <a:rPr lang="zh-CN" altLang="en-US" sz="1500" dirty="0">
                <a:solidFill>
                  <a:srgbClr val="3333FF"/>
                </a:solidFill>
              </a:rPr>
              <a:t>该属性指定整合</a:t>
            </a:r>
            <a:r>
              <a:rPr lang="en-US" altLang="zh-CN" sz="1500" dirty="0">
                <a:solidFill>
                  <a:srgbClr val="3333FF"/>
                </a:solidFill>
              </a:rPr>
              <a:t>spring</a:t>
            </a:r>
            <a:r>
              <a:rPr lang="zh-CN" altLang="en-US" sz="1500" dirty="0">
                <a:solidFill>
                  <a:srgbClr val="3333FF"/>
                </a:solidFill>
              </a:rPr>
              <a:t>时，是否对</a:t>
            </a:r>
            <a:r>
              <a:rPr lang="en-US" altLang="zh-CN" sz="1500" dirty="0">
                <a:solidFill>
                  <a:srgbClr val="3333FF"/>
                </a:solidFill>
              </a:rPr>
              <a:t>bean</a:t>
            </a:r>
            <a:r>
              <a:rPr lang="zh-CN" altLang="en-US" sz="1500" dirty="0">
                <a:solidFill>
                  <a:srgbClr val="3333FF"/>
                </a:solidFill>
              </a:rPr>
              <a:t>进行缓存，值为</a:t>
            </a:r>
            <a:r>
              <a:rPr lang="en-US" altLang="zh-CN" sz="1500" dirty="0">
                <a:solidFill>
                  <a:srgbClr val="3333FF"/>
                </a:solidFill>
              </a:rPr>
              <a:t>true or false,</a:t>
            </a:r>
            <a:r>
              <a:rPr lang="zh-CN" altLang="en-US" sz="1500" dirty="0">
                <a:solidFill>
                  <a:srgbClr val="3333FF"/>
                </a:solidFill>
              </a:rPr>
              <a:t>默认为</a:t>
            </a:r>
            <a:r>
              <a:rPr lang="en-US" altLang="zh-CN" sz="1500" dirty="0">
                <a:solidFill>
                  <a:srgbClr val="3333FF"/>
                </a:solidFill>
              </a:rPr>
              <a:t>true--&gt; </a:t>
            </a:r>
            <a:endParaRPr lang="en-US" altLang="zh-CN" sz="1500" dirty="0" smtClean="0">
              <a:solidFill>
                <a:srgbClr val="3333FF"/>
              </a:solidFill>
            </a:endParaRPr>
          </a:p>
          <a:p>
            <a:pPr lvl="1"/>
            <a:r>
              <a:rPr lang="en-US" altLang="zh-CN" sz="1500" dirty="0" smtClean="0"/>
              <a:t>&lt;constant name</a:t>
            </a:r>
            <a:r>
              <a:rPr lang="en-US" altLang="zh-CN" sz="1500" dirty="0"/>
              <a:t>="struts.objectFactory.spring.useClassCache" /&gt;  </a:t>
            </a:r>
            <a:endParaRPr lang="en-US" altLang="zh-CN" sz="1500" dirty="0"/>
          </a:p>
          <a:p>
            <a:pPr lvl="1"/>
            <a:r>
              <a:rPr lang="en-US" altLang="zh-CN" sz="1500" dirty="0">
                <a:solidFill>
                  <a:srgbClr val="3333FF"/>
                </a:solidFill>
              </a:rPr>
              <a:t>&lt;!-- </a:t>
            </a:r>
            <a:r>
              <a:rPr lang="zh-CN" altLang="en-US" sz="1500" dirty="0">
                <a:solidFill>
                  <a:srgbClr val="3333FF"/>
                </a:solidFill>
              </a:rPr>
              <a:t>指定上传文件时的临时目录，默认使用 </a:t>
            </a:r>
            <a:r>
              <a:rPr lang="en-US" altLang="zh-CN" sz="1500" dirty="0">
                <a:solidFill>
                  <a:srgbClr val="3333FF"/>
                </a:solidFill>
              </a:rPr>
              <a:t>javax.servlet.context.tempdir --&gt;  </a:t>
            </a:r>
            <a:endParaRPr lang="en-US" altLang="zh-CN" sz="1500" dirty="0">
              <a:solidFill>
                <a:srgbClr val="3333FF"/>
              </a:solidFill>
            </a:endParaRPr>
          </a:p>
          <a:p>
            <a:pPr lvl="1"/>
            <a:r>
              <a:rPr lang="en-US" altLang="zh-CN" sz="1500" dirty="0"/>
              <a:t>&lt;constant name="struts.multipart.saveDir" value="/tmpuploadfiles" /&gt;</a:t>
            </a:r>
            <a:endParaRPr lang="en-US" altLang="zh-CN" sz="1500" dirty="0"/>
          </a:p>
          <a:p>
            <a:pPr lvl="1"/>
            <a:r>
              <a:rPr lang="en-US" altLang="zh-CN" sz="1500" dirty="0">
                <a:solidFill>
                  <a:srgbClr val="3333FF"/>
                </a:solidFill>
              </a:rPr>
              <a:t>&lt;!-- </a:t>
            </a:r>
            <a:r>
              <a:rPr lang="zh-CN" altLang="en-US" sz="1500" dirty="0">
                <a:solidFill>
                  <a:srgbClr val="3333FF"/>
                </a:solidFill>
              </a:rPr>
              <a:t>该属性指定</a:t>
            </a:r>
            <a:r>
              <a:rPr lang="en-US" altLang="zh-CN" sz="1500" dirty="0">
                <a:solidFill>
                  <a:srgbClr val="3333FF"/>
                </a:solidFill>
              </a:rPr>
              <a:t>Struts 2</a:t>
            </a:r>
            <a:r>
              <a:rPr lang="zh-CN" altLang="en-US" sz="1500" dirty="0">
                <a:solidFill>
                  <a:srgbClr val="3333FF"/>
                </a:solidFill>
              </a:rPr>
              <a:t>文件上传中整个请求内容允许的最大字节数 </a:t>
            </a:r>
            <a:r>
              <a:rPr lang="en-US" altLang="zh-CN" sz="1500" dirty="0">
                <a:solidFill>
                  <a:srgbClr val="3333FF"/>
                </a:solidFill>
              </a:rPr>
              <a:t>--&gt;  </a:t>
            </a:r>
            <a:endParaRPr lang="en-US" altLang="zh-CN" sz="1500" dirty="0">
              <a:solidFill>
                <a:srgbClr val="3333FF"/>
              </a:solidFill>
            </a:endParaRPr>
          </a:p>
          <a:p>
            <a:pPr lvl="1"/>
            <a:r>
              <a:rPr lang="en-US" altLang="zh-CN" sz="1500" dirty="0"/>
              <a:t>&lt;constant name="struts.multipart.maxSize" value="2097152" /&gt; </a:t>
            </a:r>
            <a:endParaRPr lang="zh-CN" altLang="en-US" sz="15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struts</a:t>
            </a:r>
            <a:r>
              <a:rPr lang="zh-CN" altLang="en-US" dirty="0"/>
              <a:t>常量配置</a:t>
            </a:r>
            <a:endParaRPr lang="zh-CN" altLang="en-US" dirty="0"/>
          </a:p>
        </p:txBody>
      </p:sp>
      <p:sp>
        <p:nvSpPr>
          <p:cNvPr id="3" name="内容占位符 2"/>
          <p:cNvSpPr>
            <a:spLocks noGrp="1"/>
          </p:cNvSpPr>
          <p:nvPr>
            <p:ph idx="1"/>
          </p:nvPr>
        </p:nvSpPr>
        <p:spPr/>
        <p:txBody>
          <a:bodyPr>
            <a:normAutofit/>
          </a:bodyPr>
          <a:lstStyle/>
          <a:p>
            <a:pPr lvl="1"/>
            <a:r>
              <a:rPr lang="en-US" altLang="zh-CN" sz="1600" dirty="0">
                <a:solidFill>
                  <a:srgbClr val="3333FF"/>
                </a:solidFill>
              </a:rPr>
              <a:t>&lt;!-- </a:t>
            </a:r>
            <a:r>
              <a:rPr lang="zh-CN" altLang="en-US" sz="1600" dirty="0">
                <a:solidFill>
                  <a:srgbClr val="3333FF"/>
                </a:solidFill>
              </a:rPr>
              <a:t>设置是否支持动态方法调用，</a:t>
            </a:r>
            <a:r>
              <a:rPr lang="en-US" altLang="zh-CN" sz="1600" dirty="0">
                <a:solidFill>
                  <a:srgbClr val="3333FF"/>
                </a:solidFill>
              </a:rPr>
              <a:t>true</a:t>
            </a:r>
            <a:r>
              <a:rPr lang="zh-CN" altLang="en-US" sz="1600" dirty="0">
                <a:solidFill>
                  <a:srgbClr val="3333FF"/>
                </a:solidFill>
              </a:rPr>
              <a:t>为支持，</a:t>
            </a:r>
            <a:r>
              <a:rPr lang="en-US" altLang="zh-CN" sz="1600" dirty="0">
                <a:solidFill>
                  <a:srgbClr val="3333FF"/>
                </a:solidFill>
              </a:rPr>
              <a:t>false</a:t>
            </a:r>
            <a:r>
              <a:rPr lang="zh-CN" altLang="en-US" sz="1600" dirty="0">
                <a:solidFill>
                  <a:srgbClr val="3333FF"/>
                </a:solidFill>
              </a:rPr>
              <a:t>不支持</a:t>
            </a:r>
            <a:r>
              <a:rPr lang="en-US" altLang="zh-CN" sz="1600" dirty="0">
                <a:solidFill>
                  <a:srgbClr val="3333FF"/>
                </a:solidFill>
              </a:rPr>
              <a:t>. --&gt;  </a:t>
            </a:r>
            <a:endParaRPr lang="en-US" altLang="zh-CN" sz="1600" dirty="0">
              <a:solidFill>
                <a:srgbClr val="3333FF"/>
              </a:solidFill>
            </a:endParaRPr>
          </a:p>
          <a:p>
            <a:pPr lvl="1"/>
            <a:r>
              <a:rPr lang="en-US" altLang="zh-CN" sz="1600" dirty="0"/>
              <a:t>&lt;constant name="struts.enable.DynamicMethodInvocation" value="true" /&gt;</a:t>
            </a:r>
            <a:endParaRPr lang="en-US" altLang="zh-CN" sz="1600" dirty="0"/>
          </a:p>
          <a:p>
            <a:pPr lvl="1"/>
            <a:r>
              <a:rPr lang="en-US" altLang="zh-CN" sz="1600" dirty="0">
                <a:solidFill>
                  <a:srgbClr val="3333FF"/>
                </a:solidFill>
              </a:rPr>
              <a:t>&lt;!-- </a:t>
            </a:r>
            <a:r>
              <a:rPr lang="zh-CN" altLang="en-US" sz="1600" dirty="0">
                <a:solidFill>
                  <a:srgbClr val="3333FF"/>
                </a:solidFill>
              </a:rPr>
              <a:t>设置是否每次请求，都重新加载资源文件，默认值为</a:t>
            </a:r>
            <a:r>
              <a:rPr lang="en-US" altLang="zh-CN" sz="1600" dirty="0">
                <a:solidFill>
                  <a:srgbClr val="3333FF"/>
                </a:solidFill>
              </a:rPr>
              <a:t>false. --&gt;  </a:t>
            </a:r>
            <a:endParaRPr lang="en-US" altLang="zh-CN" sz="1600" dirty="0">
              <a:solidFill>
                <a:srgbClr val="3333FF"/>
              </a:solidFill>
            </a:endParaRPr>
          </a:p>
          <a:p>
            <a:pPr lvl="1"/>
            <a:r>
              <a:rPr lang="en-US" altLang="zh-CN" sz="1600" dirty="0" smtClean="0"/>
              <a:t>&lt;constant name</a:t>
            </a:r>
            <a:r>
              <a:rPr lang="en-US" altLang="zh-CN" sz="1600" dirty="0"/>
              <a:t>="struts.i18n.reload" value="false" /&gt;  </a:t>
            </a:r>
            <a:endParaRPr lang="en-US" altLang="zh-CN" sz="1600" dirty="0"/>
          </a:p>
          <a:p>
            <a:pPr lvl="1"/>
            <a:r>
              <a:rPr lang="en-US" altLang="zh-CN" sz="1600" dirty="0">
                <a:solidFill>
                  <a:srgbClr val="3333FF"/>
                </a:solidFill>
              </a:rPr>
              <a:t>&lt;!-- </a:t>
            </a:r>
            <a:r>
              <a:rPr lang="zh-CN" altLang="en-US" sz="1600" dirty="0">
                <a:solidFill>
                  <a:srgbClr val="3333FF"/>
                </a:solidFill>
              </a:rPr>
              <a:t>标准的</a:t>
            </a:r>
            <a:r>
              <a:rPr lang="en-US" altLang="zh-CN" sz="1600" dirty="0">
                <a:solidFill>
                  <a:srgbClr val="3333FF"/>
                </a:solidFill>
              </a:rPr>
              <a:t>UI</a:t>
            </a:r>
            <a:r>
              <a:rPr lang="zh-CN" altLang="en-US" sz="1600" dirty="0">
                <a:solidFill>
                  <a:srgbClr val="3333FF"/>
                </a:solidFill>
              </a:rPr>
              <a:t>主题，默认的</a:t>
            </a:r>
            <a:r>
              <a:rPr lang="en-US" altLang="zh-CN" sz="1600" dirty="0">
                <a:solidFill>
                  <a:srgbClr val="3333FF"/>
                </a:solidFill>
              </a:rPr>
              <a:t>UI</a:t>
            </a:r>
            <a:r>
              <a:rPr lang="zh-CN" altLang="en-US" sz="1600" dirty="0">
                <a:solidFill>
                  <a:srgbClr val="3333FF"/>
                </a:solidFill>
              </a:rPr>
              <a:t>主题为</a:t>
            </a:r>
            <a:r>
              <a:rPr lang="en-US" altLang="zh-CN" sz="1600" dirty="0">
                <a:solidFill>
                  <a:srgbClr val="3333FF"/>
                </a:solidFill>
              </a:rPr>
              <a:t>xhtml,</a:t>
            </a:r>
            <a:r>
              <a:rPr lang="zh-CN" altLang="en-US" sz="1600" dirty="0">
                <a:solidFill>
                  <a:srgbClr val="3333FF"/>
                </a:solidFill>
              </a:rPr>
              <a:t>可以</a:t>
            </a:r>
            <a:r>
              <a:rPr lang="zh-CN" altLang="en-US" sz="1600" dirty="0" smtClean="0">
                <a:solidFill>
                  <a:srgbClr val="3333FF"/>
                </a:solidFill>
              </a:rPr>
              <a:t>为</a:t>
            </a:r>
            <a:r>
              <a:rPr lang="en-US" altLang="zh-CN" sz="1600" dirty="0" smtClean="0">
                <a:solidFill>
                  <a:srgbClr val="3333FF"/>
                </a:solidFill>
              </a:rPr>
              <a:t>simple, xhtml</a:t>
            </a:r>
            <a:r>
              <a:rPr lang="zh-CN" altLang="en-US" sz="1600" dirty="0" smtClean="0">
                <a:solidFill>
                  <a:srgbClr val="3333FF"/>
                </a:solidFill>
              </a:rPr>
              <a:t>或</a:t>
            </a:r>
            <a:r>
              <a:rPr lang="en-US" altLang="zh-CN" sz="1600" dirty="0">
                <a:solidFill>
                  <a:srgbClr val="3333FF"/>
                </a:solidFill>
              </a:rPr>
              <a:t>ajax --&gt;  </a:t>
            </a:r>
            <a:endParaRPr lang="en-US" altLang="zh-CN" sz="1600" dirty="0">
              <a:solidFill>
                <a:srgbClr val="3333FF"/>
              </a:solidFill>
            </a:endParaRPr>
          </a:p>
          <a:p>
            <a:pPr lvl="1"/>
            <a:r>
              <a:rPr lang="en-US" altLang="zh-CN" sz="1600" dirty="0" smtClean="0"/>
              <a:t>&lt;constant name</a:t>
            </a:r>
            <a:r>
              <a:rPr lang="en-US" altLang="zh-CN" sz="1600" dirty="0"/>
              <a:t>="</a:t>
            </a:r>
            <a:r>
              <a:rPr lang="en-US" altLang="zh-CN" sz="1600" dirty="0" err="1"/>
              <a:t>struts.ui.theme</a:t>
            </a:r>
            <a:r>
              <a:rPr lang="en-US" altLang="zh-CN" sz="1600" dirty="0"/>
              <a:t>" value="xhtml" /&gt; </a:t>
            </a:r>
            <a:endParaRPr lang="zh-CN" altLang="en-US" sz="16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拦截</a:t>
            </a:r>
            <a:r>
              <a:rPr lang="zh-CN" altLang="en-US" dirty="0" smtClean="0"/>
              <a:t>器所处的位置</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90118" y="762746"/>
            <a:ext cx="8003335" cy="5996623"/>
          </a:xfr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拦截</a:t>
            </a:r>
            <a:r>
              <a:rPr lang="zh-CN" altLang="en-US" dirty="0" smtClean="0"/>
              <a:t>器执行原理及执行顺序</a:t>
            </a:r>
            <a:endParaRPr lang="zh-CN" altLang="en-US" dirty="0"/>
          </a:p>
        </p:txBody>
      </p:sp>
      <p:pic>
        <p:nvPicPr>
          <p:cNvPr id="4" name="Picture 2" descr="http://s14.sinaimg.cn/middle/6855edc9tc30962d9e35d&amp;69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75570" y="1412108"/>
            <a:ext cx="5217795" cy="37614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拦截器初识</a:t>
            </a:r>
            <a:endParaRPr lang="zh-CN" altLang="en-US" dirty="0"/>
          </a:p>
        </p:txBody>
      </p:sp>
      <p:sp>
        <p:nvSpPr>
          <p:cNvPr id="3" name="内容占位符 2"/>
          <p:cNvSpPr>
            <a:spLocks noGrp="1"/>
          </p:cNvSpPr>
          <p:nvPr>
            <p:ph idx="1"/>
          </p:nvPr>
        </p:nvSpPr>
        <p:spPr/>
        <p:txBody>
          <a:bodyPr>
            <a:normAutofit/>
          </a:bodyPr>
          <a:lstStyle/>
          <a:p>
            <a:r>
              <a:rPr lang="zh-CN" altLang="en-US" b="1" dirty="0" smtClean="0">
                <a:latin typeface="宋体" panose="02010600030101010101" pitchFamily="2" charset="-122"/>
                <a:ea typeface="宋体" panose="02010600030101010101" pitchFamily="2" charset="-122"/>
              </a:rPr>
              <a:t>拦截器：</a:t>
            </a:r>
            <a:endParaRPr lang="en-US" altLang="zh-CN" dirty="0" smtClean="0">
              <a:latin typeface="宋体" panose="02010600030101010101" pitchFamily="2" charset="-122"/>
              <a:ea typeface="宋体" panose="02010600030101010101" pitchFamily="2" charset="-122"/>
            </a:endParaRPr>
          </a:p>
          <a:p>
            <a:pPr lvl="1"/>
            <a:r>
              <a:rPr lang="zh-CN" altLang="en-US" dirty="0" smtClean="0"/>
              <a:t>拦截</a:t>
            </a:r>
            <a:r>
              <a:rPr lang="zh-CN" altLang="en-US" dirty="0"/>
              <a:t>器（</a:t>
            </a:r>
            <a:r>
              <a:rPr lang="en-US" altLang="zh-CN" dirty="0"/>
              <a:t>interceptor</a:t>
            </a:r>
            <a:r>
              <a:rPr lang="zh-CN" altLang="en-US" dirty="0" smtClean="0"/>
              <a:t>）可以</a:t>
            </a:r>
            <a:r>
              <a:rPr lang="zh-CN" altLang="en-US" dirty="0"/>
              <a:t>说是</a:t>
            </a:r>
            <a:r>
              <a:rPr lang="en-US" altLang="zh-CN" dirty="0"/>
              <a:t>struts2</a:t>
            </a:r>
            <a:r>
              <a:rPr lang="zh-CN" altLang="en-US" dirty="0"/>
              <a:t>的核心，拦截器可以让你在</a:t>
            </a:r>
            <a:r>
              <a:rPr lang="en-US" altLang="zh-CN" dirty="0"/>
              <a:t>Action</a:t>
            </a:r>
            <a:r>
              <a:rPr lang="zh-CN" altLang="en-US" dirty="0"/>
              <a:t>和</a:t>
            </a:r>
            <a:r>
              <a:rPr lang="en-US" altLang="zh-CN" dirty="0"/>
              <a:t>result</a:t>
            </a:r>
            <a:r>
              <a:rPr lang="zh-CN" altLang="en-US" dirty="0"/>
              <a:t>被执行之前或之后进行一些处理</a:t>
            </a:r>
            <a:r>
              <a:rPr lang="zh-CN" altLang="en-US" dirty="0" smtClean="0"/>
              <a:t>。</a:t>
            </a:r>
            <a:endParaRPr lang="en-US" altLang="zh-CN" dirty="0" smtClean="0"/>
          </a:p>
          <a:p>
            <a:pPr lvl="1"/>
            <a:r>
              <a:rPr lang="zh-CN" altLang="en-US" dirty="0" smtClean="0"/>
              <a:t>同时</a:t>
            </a:r>
            <a:r>
              <a:rPr lang="zh-CN" altLang="en-US" dirty="0"/>
              <a:t>，拦截器也可以让你将通用的代码模块化并作为可重用的</a:t>
            </a:r>
            <a:r>
              <a:rPr lang="zh-CN" altLang="en-US" dirty="0" smtClean="0"/>
              <a:t>类，</a:t>
            </a:r>
            <a:r>
              <a:rPr lang="en-US" altLang="zh-CN" dirty="0" smtClean="0"/>
              <a:t>Struts2</a:t>
            </a:r>
            <a:r>
              <a:rPr lang="zh-CN" altLang="en-US" dirty="0"/>
              <a:t>中的很多特性都是由拦截器来完成的</a:t>
            </a:r>
            <a:r>
              <a:rPr lang="zh-CN" altLang="en-US" dirty="0" smtClean="0"/>
              <a:t>。</a:t>
            </a:r>
            <a:endParaRPr lang="en-US" altLang="zh-CN" dirty="0" smtClean="0"/>
          </a:p>
          <a:p>
            <a:pPr lvl="1"/>
            <a:r>
              <a:rPr lang="zh-CN" altLang="en-US" dirty="0" smtClean="0"/>
              <a:t>在</a:t>
            </a:r>
            <a:r>
              <a:rPr lang="en-US" altLang="zh-CN" dirty="0" err="1"/>
              <a:t>Webwork</a:t>
            </a:r>
            <a:r>
              <a:rPr lang="zh-CN" altLang="en-US" dirty="0"/>
              <a:t>的中文文档的解释为：拦截器是动态拦截</a:t>
            </a:r>
            <a:r>
              <a:rPr lang="en-US" altLang="zh-CN" dirty="0"/>
              <a:t>Action</a:t>
            </a:r>
            <a:r>
              <a:rPr lang="zh-CN" altLang="en-US" dirty="0"/>
              <a:t>调用的对象。它提供了一种机制可以使开发者可以定义在一个</a:t>
            </a:r>
            <a:r>
              <a:rPr lang="en-US" altLang="zh-CN" dirty="0"/>
              <a:t>action</a:t>
            </a:r>
            <a:r>
              <a:rPr lang="zh-CN" altLang="en-US" dirty="0"/>
              <a:t>执行的前后执行的代码，也可以在一个</a:t>
            </a:r>
            <a:r>
              <a:rPr lang="en-US" altLang="zh-CN" dirty="0"/>
              <a:t>action</a:t>
            </a:r>
            <a:r>
              <a:rPr lang="zh-CN" altLang="en-US" dirty="0"/>
              <a:t>执行前阻止其执行。同时也是提供了一种可以提取</a:t>
            </a:r>
            <a:r>
              <a:rPr lang="en-US" altLang="zh-CN" dirty="0"/>
              <a:t>action</a:t>
            </a:r>
            <a:r>
              <a:rPr lang="zh-CN" altLang="en-US" dirty="0"/>
              <a:t>中可重用的部分的方式</a:t>
            </a:r>
            <a:r>
              <a:rPr lang="zh-CN" altLang="en-US" dirty="0" smtClean="0"/>
              <a:t>。</a:t>
            </a:r>
            <a:endParaRPr lang="en-US" altLang="zh-CN" dirty="0" smtClean="0"/>
          </a:p>
          <a:p>
            <a:pPr marL="357505" lvl="1" indent="-357505">
              <a:lnSpc>
                <a:spcPct val="110000"/>
              </a:lnSpc>
              <a:spcBef>
                <a:spcPts val="1800"/>
              </a:spcBef>
              <a:spcAft>
                <a:spcPts val="0"/>
              </a:spcAft>
              <a:buClr>
                <a:schemeClr val="accent1">
                  <a:lumMod val="50000"/>
                </a:schemeClr>
              </a:buClr>
              <a:buSzPct val="60000"/>
              <a:buFont typeface="Wingdings" panose="05000000000000000000" pitchFamily="2" charset="2"/>
              <a:buChar char="q"/>
            </a:pPr>
            <a:r>
              <a:rPr lang="zh-CN" altLang="en-US" sz="1800" b="1" dirty="0"/>
              <a:t>拦截</a:t>
            </a:r>
            <a:r>
              <a:rPr lang="zh-CN" altLang="en-US" sz="1800" b="1" dirty="0" smtClean="0"/>
              <a:t>器栈：</a:t>
            </a:r>
            <a:endParaRPr lang="zh-CN" altLang="en-US" sz="1600" dirty="0" smtClean="0"/>
          </a:p>
          <a:p>
            <a:pPr lvl="1"/>
            <a:r>
              <a:rPr lang="zh-CN" altLang="en-US" sz="1600" dirty="0" smtClean="0"/>
              <a:t>拦截器链（</a:t>
            </a:r>
            <a:r>
              <a:rPr lang="en-US" altLang="zh-CN" sz="1600" dirty="0" smtClean="0"/>
              <a:t>Interceptor Chain</a:t>
            </a:r>
            <a:r>
              <a:rPr lang="zh-CN" altLang="en-US" sz="1600" dirty="0" smtClean="0"/>
              <a:t>，在</a:t>
            </a:r>
            <a:r>
              <a:rPr lang="en-US" altLang="zh-CN" sz="1600" dirty="0" smtClean="0"/>
              <a:t>Struts 2</a:t>
            </a:r>
            <a:r>
              <a:rPr lang="zh-CN" altLang="en-US" sz="1600" dirty="0" smtClean="0"/>
              <a:t>中称为拦截器栈</a:t>
            </a:r>
            <a:r>
              <a:rPr lang="en-US" altLang="zh-CN" sz="1600" dirty="0" smtClean="0"/>
              <a:t>Interceptor Stack</a:t>
            </a:r>
            <a:r>
              <a:rPr lang="zh-CN" altLang="en-US" sz="1600" dirty="0" smtClean="0"/>
              <a:t>）。拦截器链就是将拦截器按一定的顺序联结成一条链。在访问被拦截的方法或字段时，拦截器链中的拦截器就会按其之前定义的顺序被调用。</a:t>
            </a:r>
            <a:endParaRPr lang="zh-CN" altLang="en-US" sz="16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拦截</a:t>
            </a:r>
            <a:r>
              <a:rPr lang="zh-CN" altLang="en-US" dirty="0" smtClean="0"/>
              <a:t>器执行原理</a:t>
            </a:r>
            <a:endParaRPr lang="zh-CN" altLang="en-US" dirty="0"/>
          </a:p>
        </p:txBody>
      </p:sp>
      <p:sp>
        <p:nvSpPr>
          <p:cNvPr id="5" name="内容占位符 2"/>
          <p:cNvSpPr>
            <a:spLocks noGrp="1"/>
          </p:cNvSpPr>
          <p:nvPr>
            <p:ph idx="1"/>
          </p:nvPr>
        </p:nvSpPr>
        <p:spPr>
          <a:xfrm>
            <a:off x="461554" y="957622"/>
            <a:ext cx="8177349" cy="5450981"/>
          </a:xfrm>
        </p:spPr>
        <p:txBody>
          <a:bodyPr/>
          <a:lstStyle/>
          <a:p>
            <a:pPr marL="177800" lvl="1" indent="0">
              <a:buNone/>
            </a:pPr>
            <a:r>
              <a:rPr lang="zh-CN" altLang="en-US" dirty="0" smtClean="0"/>
              <a:t>拦截</a:t>
            </a:r>
            <a:r>
              <a:rPr lang="zh-CN" altLang="en-US" dirty="0"/>
              <a:t>器方法都是通过代理的方式来调用的。</a:t>
            </a:r>
            <a:r>
              <a:rPr lang="en-US" altLang="zh-CN" dirty="0"/>
              <a:t>Struts 2</a:t>
            </a:r>
            <a:r>
              <a:rPr lang="zh-CN" altLang="en-US" dirty="0"/>
              <a:t>的拦截器实现相对简单。当请求到达</a:t>
            </a:r>
            <a:r>
              <a:rPr lang="en-US" altLang="zh-CN" dirty="0" smtClean="0"/>
              <a:t>Struts2</a:t>
            </a:r>
            <a:r>
              <a:rPr lang="zh-CN" altLang="en-US" dirty="0"/>
              <a:t>的</a:t>
            </a:r>
            <a:r>
              <a:rPr lang="en-US" altLang="zh-CN" dirty="0"/>
              <a:t>ServletDispatcher</a:t>
            </a:r>
            <a:r>
              <a:rPr lang="zh-CN" altLang="en-US" dirty="0"/>
              <a:t>时，</a:t>
            </a:r>
            <a:r>
              <a:rPr lang="en-US" altLang="zh-CN" dirty="0" smtClean="0"/>
              <a:t>Struts2</a:t>
            </a:r>
            <a:r>
              <a:rPr lang="zh-CN" altLang="en-US" dirty="0"/>
              <a:t>会查找配置文件，并根据其配置实例化相对的拦截器对象，然后串成一个列表（</a:t>
            </a:r>
            <a:r>
              <a:rPr lang="en-US" altLang="zh-CN" dirty="0"/>
              <a:t>list</a:t>
            </a:r>
            <a:r>
              <a:rPr lang="zh-CN" altLang="en-US" dirty="0"/>
              <a:t>），最后一个一个地调用列表中的拦截器</a:t>
            </a:r>
            <a:r>
              <a:rPr lang="zh-CN" altLang="en-US" dirty="0" smtClean="0"/>
              <a:t>。</a:t>
            </a:r>
            <a:endParaRPr lang="en-US" altLang="zh-CN" dirty="0" smtClean="0"/>
          </a:p>
          <a:p>
            <a:pPr marL="177800" lvl="1" indent="0">
              <a:buNone/>
            </a:pPr>
            <a:r>
              <a:rPr lang="zh-CN" altLang="en-US" dirty="0" smtClean="0"/>
              <a:t>事实上</a:t>
            </a:r>
            <a:r>
              <a:rPr lang="zh-CN" altLang="en-US" dirty="0"/>
              <a:t>，我们之所以能够如此灵活地使用拦截器，完全归功于“动态代理”的使用。动态代理是代理对象根据客户的需求做出不同的处理。对于客户来说，只要知道一个代理对象就行了。那</a:t>
            </a:r>
            <a:r>
              <a:rPr lang="en-US" altLang="zh-CN" dirty="0"/>
              <a:t>Struts2</a:t>
            </a:r>
            <a:r>
              <a:rPr lang="zh-CN" altLang="en-US" dirty="0"/>
              <a:t>中，拦截器是如何通过动态代理被调用的呢</a:t>
            </a:r>
            <a:r>
              <a:rPr lang="zh-CN" altLang="en-US" dirty="0" smtClean="0"/>
              <a:t>？</a:t>
            </a:r>
            <a:endParaRPr lang="en-US" altLang="zh-CN" dirty="0" smtClean="0"/>
          </a:p>
          <a:p>
            <a:pPr marL="177800" lvl="1" indent="0">
              <a:buNone/>
            </a:pPr>
            <a:r>
              <a:rPr lang="zh-CN" altLang="en-US" dirty="0" smtClean="0"/>
              <a:t>当</a:t>
            </a:r>
            <a:r>
              <a:rPr lang="en-US" altLang="zh-CN" dirty="0"/>
              <a:t>Action</a:t>
            </a:r>
            <a:r>
              <a:rPr lang="zh-CN" altLang="en-US" dirty="0"/>
              <a:t>请求到来的时候，会由系统的代理生成一个</a:t>
            </a:r>
            <a:r>
              <a:rPr lang="en-US" altLang="zh-CN" dirty="0"/>
              <a:t>Action</a:t>
            </a:r>
            <a:r>
              <a:rPr lang="zh-CN" altLang="en-US" dirty="0"/>
              <a:t>的代理对象，由这个代理对象调用</a:t>
            </a:r>
            <a:r>
              <a:rPr lang="en-US" altLang="zh-CN" dirty="0"/>
              <a:t>Action</a:t>
            </a:r>
            <a:r>
              <a:rPr lang="zh-CN" altLang="en-US" dirty="0"/>
              <a:t>的</a:t>
            </a:r>
            <a:r>
              <a:rPr lang="en-US" altLang="zh-CN" dirty="0"/>
              <a:t>execute()</a:t>
            </a:r>
            <a:r>
              <a:rPr lang="zh-CN" altLang="en-US" dirty="0"/>
              <a:t>或指定的方法，并在</a:t>
            </a:r>
            <a:r>
              <a:rPr lang="en-US" altLang="zh-CN" dirty="0"/>
              <a:t>struts.xml</a:t>
            </a:r>
            <a:r>
              <a:rPr lang="zh-CN" altLang="en-US" dirty="0"/>
              <a:t>中查找与该</a:t>
            </a:r>
            <a:r>
              <a:rPr lang="en-US" altLang="zh-CN" dirty="0"/>
              <a:t>Action</a:t>
            </a:r>
            <a:r>
              <a:rPr lang="zh-CN" altLang="en-US" dirty="0"/>
              <a:t>对应的拦截器。如果有对应的拦截器，就在</a:t>
            </a:r>
            <a:r>
              <a:rPr lang="en-US" altLang="zh-CN" dirty="0"/>
              <a:t>Action</a:t>
            </a:r>
            <a:r>
              <a:rPr lang="zh-CN" altLang="en-US" dirty="0"/>
              <a:t>的方法执行前（后）调用这些拦截器；如果没有对应的拦截器则执行</a:t>
            </a:r>
            <a:r>
              <a:rPr lang="en-US" altLang="zh-CN" dirty="0"/>
              <a:t>Action</a:t>
            </a:r>
            <a:r>
              <a:rPr lang="zh-CN" altLang="en-US" dirty="0"/>
              <a:t>的方法。其中系统对于拦截器的调用，是通过</a:t>
            </a:r>
            <a:r>
              <a:rPr lang="en-US" altLang="zh-CN" dirty="0"/>
              <a:t>ActionInvocation</a:t>
            </a:r>
            <a:r>
              <a:rPr lang="zh-CN" altLang="en-US" dirty="0"/>
              <a:t>来实现</a:t>
            </a:r>
            <a:r>
              <a:rPr lang="zh-CN" altLang="en-US" dirty="0" smtClean="0"/>
              <a:t>的。</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宋体" panose="02010600030101010101" pitchFamily="2" charset="-122"/>
                <a:ea typeface="宋体" panose="02010600030101010101" pitchFamily="2" charset="-122"/>
              </a:rPr>
              <a:t>Struts2</a:t>
            </a:r>
            <a:r>
              <a:rPr lang="zh-CN" altLang="en-US" dirty="0"/>
              <a:t>需要的</a:t>
            </a:r>
            <a:r>
              <a:rPr lang="en-US" altLang="zh-CN" dirty="0"/>
              <a:t>jar</a:t>
            </a:r>
            <a:r>
              <a:rPr lang="zh-CN" altLang="en-US" dirty="0"/>
              <a:t>文件</a:t>
            </a:r>
            <a:endParaRPr lang="zh-CN" altLang="en-US" dirty="0"/>
          </a:p>
        </p:txBody>
      </p:sp>
      <p:graphicFrame>
        <p:nvGraphicFramePr>
          <p:cNvPr id="4" name="表格 3"/>
          <p:cNvGraphicFramePr>
            <a:graphicFrameLocks noGrp="1"/>
          </p:cNvGraphicFramePr>
          <p:nvPr/>
        </p:nvGraphicFramePr>
        <p:xfrm>
          <a:off x="857224" y="1643050"/>
          <a:ext cx="7358114" cy="4000528"/>
        </p:xfrm>
        <a:graphic>
          <a:graphicData uri="http://schemas.openxmlformats.org/drawingml/2006/table">
            <a:tbl>
              <a:tblPr bandRow="1">
                <a:tableStyleId>{616DA210-FB5B-4158-B5E0-FEB733F419BA}</a:tableStyleId>
              </a:tblPr>
              <a:tblGrid>
                <a:gridCol w="3679057"/>
                <a:gridCol w="3679057"/>
              </a:tblGrid>
              <a:tr h="571504">
                <a:tc>
                  <a:txBody>
                    <a:bodyPr/>
                    <a:lstStyle/>
                    <a:p>
                      <a:r>
                        <a:rPr lang="en-US" altLang="zh-CN" sz="1800" kern="1200" dirty="0" smtClean="0">
                          <a:latin typeface="宋体" panose="02010600030101010101" pitchFamily="2" charset="-122"/>
                          <a:ea typeface="宋体" panose="02010600030101010101" pitchFamily="2" charset="-122"/>
                        </a:rPr>
                        <a:t>s</a:t>
                      </a:r>
                      <a:r>
                        <a:rPr lang="pt-BR" sz="1800" kern="1200" dirty="0" smtClean="0">
                          <a:latin typeface="宋体" panose="02010600030101010101" pitchFamily="2" charset="-122"/>
                          <a:ea typeface="宋体" panose="02010600030101010101" pitchFamily="2" charset="-122"/>
                        </a:rPr>
                        <a:t>truts2-core-2.3.4.1.jar</a:t>
                      </a:r>
                      <a:endParaRPr lang="zh-CN" altLang="en-US" sz="1800" b="0" dirty="0">
                        <a:latin typeface="宋体" panose="02010600030101010101" pitchFamily="2" charset="-122"/>
                        <a:ea typeface="宋体" panose="02010600030101010101" pitchFamily="2" charset="-122"/>
                      </a:endParaRPr>
                    </a:p>
                  </a:txBody>
                  <a:tcPr/>
                </a:tc>
                <a:tc>
                  <a:txBody>
                    <a:bodyPr/>
                    <a:lstStyle/>
                    <a:p>
                      <a:r>
                        <a:rPr lang="pt-BR" sz="1800" kern="1200" dirty="0" smtClean="0">
                          <a:latin typeface="宋体" panose="02010600030101010101" pitchFamily="2" charset="-122"/>
                          <a:ea typeface="宋体" panose="02010600030101010101" pitchFamily="2" charset="-122"/>
                        </a:rPr>
                        <a:t>Struts2</a:t>
                      </a:r>
                      <a:r>
                        <a:rPr lang="zh-CN" altLang="en-US" sz="1800" kern="1200" dirty="0" smtClean="0">
                          <a:latin typeface="宋体" panose="02010600030101010101" pitchFamily="2" charset="-122"/>
                          <a:ea typeface="宋体" panose="02010600030101010101" pitchFamily="2" charset="-122"/>
                        </a:rPr>
                        <a:t>的核心包</a:t>
                      </a:r>
                      <a:endParaRPr lang="zh-CN" altLang="en-US" sz="1800" b="0" dirty="0">
                        <a:latin typeface="宋体" panose="02010600030101010101" pitchFamily="2" charset="-122"/>
                        <a:ea typeface="宋体" panose="02010600030101010101" pitchFamily="2" charset="-122"/>
                      </a:endParaRPr>
                    </a:p>
                  </a:txBody>
                  <a:tcPr/>
                </a:tc>
              </a:tr>
              <a:tr h="571504">
                <a:tc>
                  <a:txBody>
                    <a:bodyPr/>
                    <a:lstStyle/>
                    <a:p>
                      <a:r>
                        <a:rPr lang="pt-BR" sz="1800" kern="1200" dirty="0" smtClean="0">
                          <a:latin typeface="宋体" panose="02010600030101010101" pitchFamily="2" charset="-122"/>
                          <a:ea typeface="宋体" panose="02010600030101010101" pitchFamily="2" charset="-122"/>
                        </a:rPr>
                        <a:t>xwork-core-2.3.4.1.jar</a:t>
                      </a:r>
                      <a:endParaRPr lang="zh-CN" altLang="en-US" sz="1800" b="0" dirty="0">
                        <a:latin typeface="宋体" panose="02010600030101010101" pitchFamily="2" charset="-122"/>
                        <a:ea typeface="宋体" panose="02010600030101010101" pitchFamily="2" charset="-122"/>
                      </a:endParaRPr>
                    </a:p>
                  </a:txBody>
                  <a:tcPr/>
                </a:tc>
                <a:tc>
                  <a:txBody>
                    <a:bodyPr/>
                    <a:lstStyle/>
                    <a:p>
                      <a:r>
                        <a:rPr lang="pt-BR" sz="1800" kern="1200" dirty="0" smtClean="0">
                          <a:latin typeface="宋体" panose="02010600030101010101" pitchFamily="2" charset="-122"/>
                          <a:ea typeface="宋体" panose="02010600030101010101" pitchFamily="2" charset="-122"/>
                        </a:rPr>
                        <a:t>xwork</a:t>
                      </a:r>
                      <a:r>
                        <a:rPr lang="zh-CN" altLang="en-US" sz="1800" kern="1200" dirty="0" smtClean="0">
                          <a:latin typeface="宋体" panose="02010600030101010101" pitchFamily="2" charset="-122"/>
                          <a:ea typeface="宋体" panose="02010600030101010101" pitchFamily="2" charset="-122"/>
                        </a:rPr>
                        <a:t>的核心包</a:t>
                      </a:r>
                      <a:endParaRPr lang="zh-CN" altLang="en-US" sz="1800" b="0" dirty="0">
                        <a:latin typeface="宋体" panose="02010600030101010101" pitchFamily="2" charset="-122"/>
                        <a:ea typeface="宋体" panose="02010600030101010101" pitchFamily="2" charset="-122"/>
                      </a:endParaRPr>
                    </a:p>
                  </a:txBody>
                  <a:tcPr/>
                </a:tc>
              </a:tr>
              <a:tr h="571504">
                <a:tc>
                  <a:txBody>
                    <a:bodyPr/>
                    <a:lstStyle/>
                    <a:p>
                      <a:r>
                        <a:rPr lang="pt-BR" sz="1800" kern="1200" dirty="0" smtClean="0">
                          <a:latin typeface="宋体" panose="02010600030101010101" pitchFamily="2" charset="-122"/>
                          <a:ea typeface="宋体" panose="02010600030101010101" pitchFamily="2" charset="-122"/>
                        </a:rPr>
                        <a:t>commons-io-2.0.1.jar</a:t>
                      </a:r>
                      <a:endParaRPr lang="zh-CN" altLang="en-US" sz="1800" b="0" dirty="0">
                        <a:latin typeface="宋体" panose="02010600030101010101" pitchFamily="2" charset="-122"/>
                        <a:ea typeface="宋体" panose="02010600030101010101" pitchFamily="2" charset="-122"/>
                      </a:endParaRPr>
                    </a:p>
                  </a:txBody>
                  <a:tcPr/>
                </a:tc>
                <a:tc>
                  <a:txBody>
                    <a:bodyPr/>
                    <a:lstStyle/>
                    <a:p>
                      <a:r>
                        <a:rPr lang="zh-CN" altLang="en-US" sz="1800" dirty="0" smtClean="0">
                          <a:latin typeface="宋体" panose="02010600030101010101" pitchFamily="2" charset="-122"/>
                          <a:ea typeface="宋体" panose="02010600030101010101" pitchFamily="2" charset="-122"/>
                        </a:rPr>
                        <a:t>支持</a:t>
                      </a:r>
                      <a:r>
                        <a:rPr lang="en-US" altLang="zh-CN" sz="1800" dirty="0" smtClean="0">
                          <a:latin typeface="宋体" panose="02010600030101010101" pitchFamily="2" charset="-122"/>
                          <a:ea typeface="宋体" panose="02010600030101010101" pitchFamily="2" charset="-122"/>
                        </a:rPr>
                        <a:t>IO</a:t>
                      </a:r>
                      <a:r>
                        <a:rPr lang="zh-CN" altLang="en-US" sz="1800" dirty="0" smtClean="0">
                          <a:latin typeface="宋体" panose="02010600030101010101" pitchFamily="2" charset="-122"/>
                          <a:ea typeface="宋体" panose="02010600030101010101" pitchFamily="2" charset="-122"/>
                        </a:rPr>
                        <a:t>读写操作</a:t>
                      </a:r>
                      <a:endParaRPr lang="zh-CN" altLang="en-US" sz="1800" b="0" dirty="0">
                        <a:latin typeface="宋体" panose="02010600030101010101" pitchFamily="2" charset="-122"/>
                        <a:ea typeface="宋体" panose="02010600030101010101" pitchFamily="2" charset="-122"/>
                      </a:endParaRPr>
                    </a:p>
                  </a:txBody>
                  <a:tcPr/>
                </a:tc>
              </a:tr>
              <a:tr h="571504">
                <a:tc>
                  <a:txBody>
                    <a:bodyPr/>
                    <a:lstStyle/>
                    <a:p>
                      <a:r>
                        <a:rPr lang="pt-BR" sz="1800" kern="1200" dirty="0" smtClean="0">
                          <a:latin typeface="宋体" panose="02010600030101010101" pitchFamily="2" charset="-122"/>
                          <a:ea typeface="宋体" panose="02010600030101010101" pitchFamily="2" charset="-122"/>
                        </a:rPr>
                        <a:t>commons-fileupload-1.2.2.jar</a:t>
                      </a:r>
                      <a:endParaRPr lang="zh-CN" altLang="en-US" sz="1800" b="0" dirty="0">
                        <a:latin typeface="宋体" panose="02010600030101010101" pitchFamily="2" charset="-122"/>
                        <a:ea typeface="宋体" panose="02010600030101010101" pitchFamily="2" charset="-122"/>
                      </a:endParaRPr>
                    </a:p>
                  </a:txBody>
                  <a:tcPr/>
                </a:tc>
                <a:tc>
                  <a:txBody>
                    <a:bodyPr/>
                    <a:lstStyle/>
                    <a:p>
                      <a:r>
                        <a:rPr lang="zh-CN" altLang="en-US" sz="1800" kern="1200" dirty="0" smtClean="0">
                          <a:latin typeface="宋体" panose="02010600030101010101" pitchFamily="2" charset="-122"/>
                          <a:ea typeface="宋体" panose="02010600030101010101" pitchFamily="2" charset="-122"/>
                        </a:rPr>
                        <a:t>支持文件的上传和下载</a:t>
                      </a:r>
                      <a:endParaRPr lang="zh-CN" altLang="en-US" sz="1800" b="0" dirty="0">
                        <a:latin typeface="宋体" panose="02010600030101010101" pitchFamily="2" charset="-122"/>
                        <a:ea typeface="宋体" panose="02010600030101010101" pitchFamily="2" charset="-122"/>
                      </a:endParaRPr>
                    </a:p>
                  </a:txBody>
                  <a:tcPr/>
                </a:tc>
              </a:tr>
              <a:tr h="571504">
                <a:tc>
                  <a:txBody>
                    <a:bodyPr/>
                    <a:lstStyle/>
                    <a:p>
                      <a:r>
                        <a:rPr lang="pt-BR" sz="1800" kern="1200" dirty="0" smtClean="0">
                          <a:latin typeface="宋体" panose="02010600030101010101" pitchFamily="2" charset="-122"/>
                          <a:ea typeface="宋体" panose="02010600030101010101" pitchFamily="2" charset="-122"/>
                        </a:rPr>
                        <a:t>ognl-3.0.5.jar</a:t>
                      </a:r>
                      <a:endParaRPr lang="zh-CN" altLang="en-US" sz="1800" b="0" dirty="0">
                        <a:latin typeface="宋体" panose="02010600030101010101" pitchFamily="2" charset="-122"/>
                        <a:ea typeface="宋体" panose="02010600030101010101" pitchFamily="2" charset="-122"/>
                      </a:endParaRPr>
                    </a:p>
                  </a:txBody>
                  <a:tcPr/>
                </a:tc>
                <a:tc>
                  <a:txBody>
                    <a:bodyPr/>
                    <a:lstStyle/>
                    <a:p>
                      <a:r>
                        <a:rPr lang="zh-CN" altLang="en-US" sz="1800" kern="1200" dirty="0" smtClean="0">
                          <a:latin typeface="宋体" panose="02010600030101010101" pitchFamily="2" charset="-122"/>
                          <a:ea typeface="宋体" panose="02010600030101010101" pitchFamily="2" charset="-122"/>
                        </a:rPr>
                        <a:t>支持</a:t>
                      </a:r>
                      <a:r>
                        <a:rPr lang="pt-BR" sz="1800" kern="1200" dirty="0" smtClean="0">
                          <a:latin typeface="宋体" panose="02010600030101010101" pitchFamily="2" charset="-122"/>
                          <a:ea typeface="宋体" panose="02010600030101010101" pitchFamily="2" charset="-122"/>
                        </a:rPr>
                        <a:t>OGNL</a:t>
                      </a:r>
                      <a:r>
                        <a:rPr lang="zh-CN" altLang="en-US" sz="1800" kern="1200" dirty="0" smtClean="0">
                          <a:latin typeface="宋体" panose="02010600030101010101" pitchFamily="2" charset="-122"/>
                          <a:ea typeface="宋体" panose="02010600030101010101" pitchFamily="2" charset="-122"/>
                        </a:rPr>
                        <a:t>表达式</a:t>
                      </a:r>
                      <a:endParaRPr lang="zh-CN" altLang="en-US" sz="1800" b="0" dirty="0">
                        <a:latin typeface="宋体" panose="02010600030101010101" pitchFamily="2" charset="-122"/>
                        <a:ea typeface="宋体" panose="02010600030101010101" pitchFamily="2" charset="-122"/>
                      </a:endParaRPr>
                    </a:p>
                  </a:txBody>
                  <a:tcPr/>
                </a:tc>
              </a:tr>
              <a:tr h="571504">
                <a:tc>
                  <a:txBody>
                    <a:bodyPr/>
                    <a:lstStyle/>
                    <a:p>
                      <a:r>
                        <a:rPr lang="pt-BR" sz="1800" kern="1200" dirty="0" smtClean="0">
                          <a:latin typeface="宋体" panose="02010600030101010101" pitchFamily="2" charset="-122"/>
                          <a:ea typeface="宋体" panose="02010600030101010101" pitchFamily="2" charset="-122"/>
                        </a:rPr>
                        <a:t>freemarker-2.3.19.jar</a:t>
                      </a:r>
                      <a:endParaRPr lang="zh-CN" altLang="en-US" sz="1800" b="0" dirty="0">
                        <a:latin typeface="宋体" panose="02010600030101010101" pitchFamily="2" charset="-122"/>
                        <a:ea typeface="宋体" panose="02010600030101010101" pitchFamily="2" charset="-122"/>
                      </a:endParaRPr>
                    </a:p>
                  </a:txBody>
                  <a:tcPr/>
                </a:tc>
                <a:tc>
                  <a:txBody>
                    <a:bodyPr/>
                    <a:lstStyle/>
                    <a:p>
                      <a:r>
                        <a:rPr lang="zh-CN" altLang="en-US" sz="1800" kern="1200" dirty="0" smtClean="0">
                          <a:latin typeface="宋体" panose="02010600030101010101" pitchFamily="2" charset="-122"/>
                          <a:ea typeface="宋体" panose="02010600030101010101" pitchFamily="2" charset="-122"/>
                        </a:rPr>
                        <a:t>基于模板生成文本输出的通用工具</a:t>
                      </a:r>
                      <a:endParaRPr lang="zh-CN" altLang="en-US" sz="1800" b="0" dirty="0">
                        <a:latin typeface="宋体" panose="02010600030101010101" pitchFamily="2" charset="-122"/>
                        <a:ea typeface="宋体" panose="02010600030101010101" pitchFamily="2" charset="-122"/>
                      </a:endParaRPr>
                    </a:p>
                  </a:txBody>
                  <a:tcPr/>
                </a:tc>
              </a:tr>
              <a:tr h="571504">
                <a:tc>
                  <a:txBody>
                    <a:bodyPr/>
                    <a:lstStyle/>
                    <a:p>
                      <a:r>
                        <a:rPr lang="pt-BR" sz="1800" kern="1200" dirty="0" smtClean="0">
                          <a:latin typeface="宋体" panose="02010600030101010101" pitchFamily="2" charset="-122"/>
                          <a:ea typeface="宋体" panose="02010600030101010101" pitchFamily="2" charset="-122"/>
                        </a:rPr>
                        <a:t>javassist-3.11.0.GA.jar</a:t>
                      </a:r>
                      <a:endParaRPr lang="zh-CN" altLang="en-US" sz="1800" b="0" dirty="0">
                        <a:latin typeface="宋体" panose="02010600030101010101" pitchFamily="2" charset="-122"/>
                        <a:ea typeface="宋体" panose="02010600030101010101" pitchFamily="2" charset="-122"/>
                      </a:endParaRPr>
                    </a:p>
                  </a:txBody>
                  <a:tcPr/>
                </a:tc>
                <a:tc>
                  <a:txBody>
                    <a:bodyPr/>
                    <a:lstStyle/>
                    <a:p>
                      <a:r>
                        <a:rPr lang="zh-CN" altLang="en-US" sz="1800" kern="1200" dirty="0" smtClean="0">
                          <a:latin typeface="宋体" panose="02010600030101010101" pitchFamily="2" charset="-122"/>
                          <a:ea typeface="宋体" panose="02010600030101010101" pitchFamily="2" charset="-122"/>
                        </a:rPr>
                        <a:t>支持</a:t>
                      </a:r>
                      <a:r>
                        <a:rPr lang="en-US" altLang="zh-CN" sz="1800" kern="1200" dirty="0" smtClean="0">
                          <a:latin typeface="宋体" panose="02010600030101010101" pitchFamily="2" charset="-122"/>
                          <a:ea typeface="宋体" panose="02010600030101010101" pitchFamily="2" charset="-122"/>
                        </a:rPr>
                        <a:t>J</a:t>
                      </a:r>
                      <a:r>
                        <a:rPr lang="pt-BR" sz="1800" kern="1200" dirty="0" smtClean="0">
                          <a:latin typeface="宋体" panose="02010600030101010101" pitchFamily="2" charset="-122"/>
                          <a:ea typeface="宋体" panose="02010600030101010101" pitchFamily="2" charset="-122"/>
                        </a:rPr>
                        <a:t>AVA</a:t>
                      </a:r>
                      <a:r>
                        <a:rPr lang="zh-CN" altLang="en-US" sz="1800" kern="1200" dirty="0" smtClean="0">
                          <a:latin typeface="宋体" panose="02010600030101010101" pitchFamily="2" charset="-122"/>
                          <a:ea typeface="宋体" panose="02010600030101010101" pitchFamily="2" charset="-122"/>
                        </a:rPr>
                        <a:t>字节码操作</a:t>
                      </a:r>
                      <a:endParaRPr lang="zh-CN" altLang="en-US" sz="1800" b="0" dirty="0">
                        <a:latin typeface="宋体" panose="02010600030101010101" pitchFamily="2" charset="-122"/>
                        <a:ea typeface="宋体" panose="02010600030101010101" pitchFamily="2" charset="-122"/>
                      </a:endParaRPr>
                    </a:p>
                  </a:txBody>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拦截器执行原理</a:t>
            </a:r>
            <a:endParaRPr lang="zh-CN" altLang="en-US" dirty="0"/>
          </a:p>
        </p:txBody>
      </p:sp>
      <p:sp>
        <p:nvSpPr>
          <p:cNvPr id="3" name="内容占位符 2"/>
          <p:cNvSpPr>
            <a:spLocks noGrp="1"/>
          </p:cNvSpPr>
          <p:nvPr>
            <p:ph idx="1"/>
          </p:nvPr>
        </p:nvSpPr>
        <p:spPr/>
        <p:txBody>
          <a:bodyPr/>
          <a:lstStyle/>
          <a:p>
            <a:r>
              <a:rPr lang="en-US" altLang="zh-CN" dirty="0" smtClean="0">
                <a:latin typeface="宋体" panose="02010600030101010101" pitchFamily="2" charset="-122"/>
                <a:ea typeface="宋体" panose="02010600030101010101" pitchFamily="2" charset="-122"/>
              </a:rPr>
              <a:t>ActionInvocation</a:t>
            </a:r>
            <a:r>
              <a:rPr lang="zh-CN" altLang="en-US" dirty="0" smtClean="0">
                <a:latin typeface="宋体" panose="02010600030101010101" pitchFamily="2" charset="-122"/>
                <a:ea typeface="宋体" panose="02010600030101010101" pitchFamily="2" charset="-122"/>
              </a:rPr>
              <a:t>实现类（</a:t>
            </a:r>
            <a:r>
              <a:rPr lang="en-US" altLang="zh-CN" dirty="0">
                <a:latin typeface="宋体" panose="02010600030101010101" pitchFamily="2" charset="-122"/>
                <a:ea typeface="宋体" panose="02010600030101010101" pitchFamily="2" charset="-122"/>
              </a:rPr>
              <a:t> DefaultActionInvocation </a:t>
            </a:r>
            <a:r>
              <a:rPr lang="zh-CN" altLang="en-US" dirty="0" smtClean="0">
                <a:latin typeface="宋体" panose="02010600030101010101" pitchFamily="2" charset="-122"/>
                <a:ea typeface="宋体" panose="02010600030101010101" pitchFamily="2" charset="-122"/>
              </a:rPr>
              <a:t>）的</a:t>
            </a:r>
            <a:r>
              <a:rPr lang="en-US" altLang="zh-CN" dirty="0" smtClean="0">
                <a:latin typeface="宋体" panose="02010600030101010101" pitchFamily="2" charset="-122"/>
                <a:ea typeface="宋体" panose="02010600030101010101" pitchFamily="2" charset="-122"/>
              </a:rPr>
              <a:t>invoke</a:t>
            </a:r>
            <a:r>
              <a:rPr lang="zh-CN" altLang="en-US" dirty="0" smtClean="0">
                <a:latin typeface="宋体" panose="02010600030101010101" pitchFamily="2" charset="-122"/>
                <a:ea typeface="宋体" panose="02010600030101010101" pitchFamily="2" charset="-122"/>
              </a:rPr>
              <a:t>方法</a:t>
            </a:r>
            <a:endParaRPr lang="en-US" altLang="zh-CN" dirty="0" smtClean="0">
              <a:latin typeface="宋体" panose="02010600030101010101" pitchFamily="2" charset="-122"/>
              <a:ea typeface="宋体" panose="02010600030101010101" pitchFamily="2" charset="-122"/>
            </a:endParaRPr>
          </a:p>
          <a:p>
            <a:pPr lvl="1"/>
            <a:endParaRPr lang="en-US" altLang="zh-CN" dirty="0" smtClean="0">
              <a:latin typeface="宋体" panose="02010600030101010101" pitchFamily="2" charset="-122"/>
              <a:ea typeface="宋体" panose="02010600030101010101" pitchFamily="2" charset="-122"/>
            </a:endParaRPr>
          </a:p>
          <a:p>
            <a:pPr lvl="1"/>
            <a:endParaRPr lang="zh-CN" altLang="en-US" dirty="0"/>
          </a:p>
        </p:txBody>
      </p:sp>
      <p:pic>
        <p:nvPicPr>
          <p:cNvPr id="6" name="图片 5"/>
          <p:cNvPicPr>
            <a:picLocks noChangeAspect="1"/>
          </p:cNvPicPr>
          <p:nvPr/>
        </p:nvPicPr>
        <p:blipFill>
          <a:blip r:embed="rId1"/>
          <a:stretch>
            <a:fillRect/>
          </a:stretch>
        </p:blipFill>
        <p:spPr>
          <a:xfrm>
            <a:off x="489550" y="1683367"/>
            <a:ext cx="8121355" cy="293370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自带的拦截器</a:t>
            </a:r>
            <a:endParaRPr lang="zh-CN" altLang="en-US" dirty="0"/>
          </a:p>
        </p:txBody>
      </p:sp>
      <p:graphicFrame>
        <p:nvGraphicFramePr>
          <p:cNvPr id="5" name="Group 3"/>
          <p:cNvGraphicFramePr>
            <a:graphicFrameLocks noGrp="1"/>
          </p:cNvGraphicFramePr>
          <p:nvPr/>
        </p:nvGraphicFramePr>
        <p:xfrm>
          <a:off x="257447" y="1320568"/>
          <a:ext cx="8713787" cy="4370389"/>
        </p:xfrm>
        <a:graphic>
          <a:graphicData uri="http://schemas.openxmlformats.org/drawingml/2006/table">
            <a:tbl>
              <a:tblPr/>
              <a:tblGrid>
                <a:gridCol w="2160587"/>
                <a:gridCol w="1655763"/>
                <a:gridCol w="4897437"/>
              </a:tblGrid>
              <a:tr h="273050">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sz="11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拦截器</a:t>
                      </a:r>
                      <a:endParaRPr kumimoji="0" 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000000"/>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solidFill>
                      <a:srgbClr val="66FF33"/>
                    </a:solid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sz="11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名字</a:t>
                      </a:r>
                      <a:endParaRPr kumimoji="0" 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solidFill>
                      <a:srgbClr val="66FF33"/>
                    </a:solid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sz="11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说明</a:t>
                      </a:r>
                      <a:endParaRPr kumimoji="0" 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solidFill>
                      <a:srgbClr val="66FF33"/>
                    </a:solidFill>
                  </a:tcPr>
                </a:tc>
              </a:tr>
              <a:tr h="273050">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Alias Interceptor</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000000"/>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alias</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在不同请求之间将请求参数在不同名字件转换，请求内容不变</a:t>
                      </a:r>
                      <a:endParaRPr kumimoji="0" 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r>
              <a:tr h="455613">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Chaining Interceptor</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000000"/>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chain</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让前一个</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Action</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的属性可以被后一个</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Action</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访问，现在和</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chain</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类型的</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result</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（）结合使用。</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r>
              <a:tr h="455613">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Checkbox Interceptor</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000000"/>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checkbox</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添加了</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checkbox</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自动处理代码，将没有选中的</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checkbox</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的内容设定为</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false</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，而</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html</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默认情况下不提交没有选中的</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checkbox</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r>
              <a:tr h="273050">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Cookies Interceptor</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000000"/>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cookies</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使用配置的</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name,value</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来是指</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cookies</a:t>
                      </a:r>
                      <a:endParaRPr kumimoji="0" 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r>
              <a:tr h="273050">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Conversion Error Interceptor</a:t>
                      </a:r>
                      <a:endPar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000000"/>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conversionError</a:t>
                      </a:r>
                      <a:endPar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altLang="en-US" sz="11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将错误从</a:t>
                      </a:r>
                      <a:r>
                        <a:rPr kumimoji="0" lang="en-US" sz="11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ActionContext</a:t>
                      </a:r>
                      <a:r>
                        <a:rPr kumimoji="0" lang="zh-CN" altLang="en-US" sz="11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中添加到</a:t>
                      </a:r>
                      <a:r>
                        <a:rPr kumimoji="0" lang="en-US" sz="11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Action</a:t>
                      </a:r>
                      <a:r>
                        <a:rPr kumimoji="0" lang="zh-CN" altLang="en-US" sz="11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的属性字段中。</a:t>
                      </a:r>
                      <a:endParaRPr kumimoji="0" lang="zh-CN" altLang="en-US" sz="20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r>
              <a:tr h="273050">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Create Session Interceptor</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000000"/>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createSession</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altLang="en-US" sz="11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自动的创建</a:t>
                      </a:r>
                      <a:r>
                        <a:rPr kumimoji="0" lang="en-US" sz="11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HttpSession</a:t>
                      </a:r>
                      <a:r>
                        <a:rPr kumimoji="0" lang="zh-CN" altLang="en-US" sz="11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，用来为需要使用到</a:t>
                      </a:r>
                      <a:r>
                        <a:rPr kumimoji="0" lang="en-US" sz="11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HttpSession</a:t>
                      </a:r>
                      <a:r>
                        <a:rPr kumimoji="0" lang="zh-CN" altLang="en-US" sz="11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的拦截器服务。</a:t>
                      </a:r>
                      <a:endPar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r>
              <a:tr h="273050">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Debugging Interceptor</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000000"/>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debugging</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提供不同的调试用的页面来展现内部的数据状况。</a:t>
                      </a:r>
                      <a:endParaRPr kumimoji="0" 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r>
              <a:tr h="273050">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Execute and Wait Interceptor</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000000"/>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execAndWait</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在后台执行</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Action</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，同时将用户带到一个中间的等待页面。</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r>
              <a:tr h="273050">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Exception Interceptor</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000000"/>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exception</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将异常定位到一个画面</a:t>
                      </a:r>
                      <a:endParaRPr kumimoji="0" 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r>
              <a:tr h="273050">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File Upload Interceptor</a:t>
                      </a:r>
                      <a:endPar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000000"/>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dirty="0" err="1" smtClean="0">
                          <a:ln>
                            <a:noFill/>
                          </a:ln>
                          <a:solidFill>
                            <a:srgbClr val="FF0000"/>
                          </a:solidFill>
                          <a:effectLst/>
                          <a:latin typeface="Arial" panose="020B0604020202020204" pitchFamily="34" charset="0"/>
                          <a:ea typeface="宋体" panose="02010600030101010101" pitchFamily="2" charset="-122"/>
                        </a:rPr>
                        <a:t>fileUpload</a:t>
                      </a:r>
                      <a:endParaRPr kumimoji="0" lang="en-US" sz="11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提供文件上传功能</a:t>
                      </a:r>
                      <a:endParaRPr kumimoji="0" lang="zh-CN" sz="20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r>
              <a:tr h="273050">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I18n Interceptor</a:t>
                      </a:r>
                      <a:endPar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000000"/>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i18n</a:t>
                      </a:r>
                      <a:endPar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alt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记录用户选择的</a:t>
                      </a:r>
                      <a:r>
                        <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locale</a:t>
                      </a:r>
                      <a:endParaRPr kumimoji="0" lang="en-US" sz="20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r>
              <a:tr h="273050">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Logger Interceptor</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000000"/>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logger</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输出</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Action</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的名字</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r>
              <a:tr h="455613">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Message Store Interceptor</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000000"/>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store</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altLang="en-US" sz="11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存储或者访问实现</a:t>
                      </a:r>
                      <a:r>
                        <a:rPr kumimoji="0" lang="en-US" sz="11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ValidationAware</a:t>
                      </a:r>
                      <a:r>
                        <a:rPr kumimoji="0" lang="zh-CN" altLang="en-US" sz="11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接口的</a:t>
                      </a:r>
                      <a:r>
                        <a:rPr kumimoji="0" lang="en-US" sz="11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Action</a:t>
                      </a:r>
                      <a:r>
                        <a:rPr kumimoji="0" lang="zh-CN" altLang="en-US" sz="11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类出现的消息，错误，字段错误等。</a:t>
                      </a:r>
                      <a:endPar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自带的拦截器</a:t>
            </a:r>
            <a:endParaRPr lang="zh-CN" altLang="en-US" dirty="0"/>
          </a:p>
        </p:txBody>
      </p:sp>
      <p:graphicFrame>
        <p:nvGraphicFramePr>
          <p:cNvPr id="4" name="Group 3"/>
          <p:cNvGraphicFramePr>
            <a:graphicFrameLocks noGrp="1"/>
          </p:cNvGraphicFramePr>
          <p:nvPr/>
        </p:nvGraphicFramePr>
        <p:xfrm>
          <a:off x="239674" y="1156901"/>
          <a:ext cx="8640763" cy="5148270"/>
        </p:xfrm>
        <a:graphic>
          <a:graphicData uri="http://schemas.openxmlformats.org/drawingml/2006/table">
            <a:tbl>
              <a:tblPr/>
              <a:tblGrid>
                <a:gridCol w="2160588"/>
                <a:gridCol w="1152525"/>
                <a:gridCol w="5327650"/>
              </a:tblGrid>
              <a:tr h="309563">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sz="1100" b="1"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拦截器</a:t>
                      </a:r>
                      <a:endParaRPr kumimoji="0" 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000000"/>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solidFill>
                      <a:srgbClr val="66FF33"/>
                    </a:solid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sz="11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名字</a:t>
                      </a:r>
                      <a:endParaRPr kumimoji="0" 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solidFill>
                      <a:srgbClr val="66FF33"/>
                    </a:solid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sz="110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说明</a:t>
                      </a:r>
                      <a:endParaRPr kumimoji="0" 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solidFill>
                      <a:srgbClr val="66FF33"/>
                    </a:solidFill>
                  </a:tcPr>
                </a:tc>
              </a:tr>
              <a:tr h="309563">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Model Driven Interceptor</a:t>
                      </a:r>
                      <a:endPar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000000"/>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model-driven</a:t>
                      </a:r>
                      <a:endPar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alt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如果一个类实现了</a:t>
                      </a:r>
                      <a:r>
                        <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ModelDriven</a:t>
                      </a:r>
                      <a:r>
                        <a:rPr kumimoji="0" lang="zh-CN" alt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，将</a:t>
                      </a:r>
                      <a:r>
                        <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getModel</a:t>
                      </a:r>
                      <a:r>
                        <a:rPr kumimoji="0" lang="zh-CN" alt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得到的结果放在</a:t>
                      </a:r>
                      <a:r>
                        <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Value Stack</a:t>
                      </a:r>
                      <a:r>
                        <a:rPr kumimoji="0" lang="zh-CN" alt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中。</a:t>
                      </a:r>
                      <a:endParaRPr kumimoji="0" lang="zh-CN" altLang="en-US" sz="20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r>
              <a:tr h="528638">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Scoped Model Driven</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000000"/>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scoped-model-driven</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如果一个</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Action</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实现了</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ScopedModelDriven</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，则这个拦截器会从相应的</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Scope</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中取出</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model</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调用</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Action</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的</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setModel</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方法将其放入</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Action</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内部。</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r>
              <a:tr h="309563">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Parameters Interceptor</a:t>
                      </a:r>
                      <a:endPar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000000"/>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params</a:t>
                      </a:r>
                      <a:endPar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alt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将请求中的参数设置到</a:t>
                      </a:r>
                      <a:r>
                        <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Action</a:t>
                      </a:r>
                      <a:r>
                        <a:rPr kumimoji="0" lang="zh-CN" alt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中去。</a:t>
                      </a:r>
                      <a:endParaRPr kumimoji="0" lang="zh-CN" altLang="en-US" sz="20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r>
              <a:tr h="309563">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Prepare Interceptor</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000000"/>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prepare</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如果</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Acton</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实现了</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Preparable</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，则该拦截器调用</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Action</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类的</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prepare</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方法。</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r>
              <a:tr h="309563">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Scope Interceptor</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000000"/>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scope</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将</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Action</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状态存入</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session</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和</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application</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的简单方法。</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r>
              <a:tr h="300038">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Servlet Config Interceptor</a:t>
                      </a:r>
                      <a:endPar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000000"/>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servletConfig</a:t>
                      </a:r>
                      <a:endPar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altLang="en-US" sz="11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提供访问</a:t>
                      </a:r>
                      <a:r>
                        <a:rPr kumimoji="0" lang="en-US" sz="11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HttpServletRequest</a:t>
                      </a:r>
                      <a:r>
                        <a:rPr kumimoji="0" lang="zh-CN" altLang="en-US" sz="11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和</a:t>
                      </a:r>
                      <a:r>
                        <a:rPr kumimoji="0" lang="en-US" sz="1100" b="0" i="0" u="none" strike="noStrike" cap="none" normalizeH="0" baseline="0" dirty="0" err="1" smtClean="0">
                          <a:ln>
                            <a:noFill/>
                          </a:ln>
                          <a:solidFill>
                            <a:srgbClr val="FF0000"/>
                          </a:solidFill>
                          <a:effectLst/>
                          <a:latin typeface="Arial" panose="020B0604020202020204" pitchFamily="34" charset="0"/>
                          <a:ea typeface="宋体" panose="02010600030101010101" pitchFamily="2" charset="-122"/>
                        </a:rPr>
                        <a:t>HttpServletResponse</a:t>
                      </a:r>
                      <a:r>
                        <a:rPr kumimoji="0" lang="zh-CN" altLang="en-US" sz="11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的方法，以</a:t>
                      </a:r>
                      <a:r>
                        <a:rPr kumimoji="0" lang="en-US" sz="11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Map</a:t>
                      </a:r>
                      <a:r>
                        <a:rPr kumimoji="0" lang="zh-CN" altLang="en-US" sz="11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的方式访问。</a:t>
                      </a:r>
                      <a:endParaRPr kumimoji="0" lang="zh-CN" altLang="en-US" sz="20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r>
              <a:tr h="288925">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Static Parameters Interceptor</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000000"/>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staticParams</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从</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struts.xml</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文件中将中的中的内容设置到对应的</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Action</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中。</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r>
              <a:tr h="309563">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Roles Interceptor</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000000"/>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roles</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确定用户是否具有</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JAAS</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指定的</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Role</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，否则不予执行。</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r>
              <a:tr h="309563">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Timer Interceptor</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000000"/>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timer</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输出</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Action</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执行的时间</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r>
              <a:tr h="309563">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Token Interceptor</a:t>
                      </a:r>
                      <a:endPar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000000"/>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token</a:t>
                      </a:r>
                      <a:endPar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alt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通过</a:t>
                      </a:r>
                      <a:r>
                        <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Token</a:t>
                      </a:r>
                      <a:r>
                        <a:rPr kumimoji="0" lang="zh-CN" alt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来避免双击</a:t>
                      </a:r>
                      <a:endParaRPr kumimoji="0" lang="zh-CN" altLang="en-US" sz="20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r>
              <a:tr h="309563">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Token Session Interceptor</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000000"/>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tokenSession</a:t>
                      </a:r>
                      <a:endParaRPr kumimoji="0" lang="en-US" sz="1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和</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Token Interceptor</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一样，不过双击的时候把请求的数据存储在</a:t>
                      </a: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Session</a:t>
                      </a:r>
                      <a:r>
                        <a:rPr kumimoji="0" lang="zh-CN" alt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中</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r>
              <a:tr h="344488">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Validation Interceptor</a:t>
                      </a:r>
                      <a:endPar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000000"/>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validation</a:t>
                      </a:r>
                      <a:endPar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alt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使用</a:t>
                      </a:r>
                      <a:r>
                        <a:rPr kumimoji="0" 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action-validation.xml</a:t>
                      </a:r>
                      <a:r>
                        <a:rPr kumimoji="0" lang="zh-CN" altLang="en-US" sz="11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文件中定义的内容校验提交的数据。</a:t>
                      </a:r>
                      <a:endParaRPr kumimoji="0" lang="zh-CN" altLang="en-US" sz="20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r>
              <a:tr h="309563">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rPr>
                        <a:t>Workflow Interceptor</a:t>
                      </a:r>
                      <a:endParaRPr kumimoji="0" lang="en-US" sz="11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000000"/>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rPr>
                        <a:t>workflow</a:t>
                      </a:r>
                      <a:endParaRPr kumimoji="0" lang="en-US" sz="11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altLang="en-US" sz="11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rPr>
                        <a:t>调用</a:t>
                      </a:r>
                      <a:r>
                        <a:rPr kumimoji="0" lang="en-US" sz="11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rPr>
                        <a:t>Action</a:t>
                      </a:r>
                      <a:r>
                        <a:rPr kumimoji="0" lang="zh-CN" altLang="en-US" sz="11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rPr>
                        <a:t>的</a:t>
                      </a:r>
                      <a:r>
                        <a:rPr kumimoji="0" lang="en-US" sz="11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rPr>
                        <a:t>validate</a:t>
                      </a:r>
                      <a:r>
                        <a:rPr kumimoji="0" lang="zh-CN" altLang="en-US" sz="11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rPr>
                        <a:t>方法，一旦有错误返回，重新定位到</a:t>
                      </a:r>
                      <a:r>
                        <a:rPr kumimoji="0" lang="en-US" sz="11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rPr>
                        <a:t>INPUT</a:t>
                      </a:r>
                      <a:r>
                        <a:rPr kumimoji="0" lang="zh-CN" altLang="en-US" sz="11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rPr>
                        <a:t>画面</a:t>
                      </a:r>
                      <a:endParaRPr kumimoji="0" lang="zh-CN" altLang="en-US" sz="2000" b="1" i="0" u="none" strike="noStrike" cap="none" normalizeH="0" baseline="0" smtClean="0">
                        <a:ln>
                          <a:noFill/>
                        </a:ln>
                        <a:solidFill>
                          <a:srgbClr val="FF3300"/>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r>
              <a:tr h="309563">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Parameter Filter Interceptor</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000000"/>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N/A</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从参数列表中删除不必要的参数</a:t>
                      </a:r>
                      <a:endParaRPr kumimoji="0" 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D4D0C8"/>
                      </a:solidFill>
                      <a:prstDash val="solid"/>
                      <a:round/>
                      <a:headEnd type="none" w="med" len="med"/>
                      <a:tailEnd type="none" w="med" len="med"/>
                    </a:lnB>
                    <a:lnTlToBr>
                      <a:noFill/>
                    </a:lnTlToBr>
                    <a:lnBlToTr>
                      <a:noFill/>
                    </a:lnBlToTr>
                    <a:noFill/>
                  </a:tcPr>
                </a:tc>
              </a:tr>
              <a:tr h="280988">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Profiling Interceptor</a:t>
                      </a:r>
                      <a:endParaRPr kumimoji="0" lang="en-US"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000000"/>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en-US" sz="11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profiling</a:t>
                      </a:r>
                      <a:endParaRPr kumimoji="0" lang="en-US" sz="1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D4D0C8"/>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 typeface="Wingdings" panose="05000000000000000000" pitchFamily="2" charset="2"/>
                        <a:buNone/>
                      </a:pPr>
                      <a:r>
                        <a:rPr kumimoji="0" lang="zh-CN" altLang="en-US" sz="11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通过参数激活</a:t>
                      </a:r>
                      <a:r>
                        <a:rPr kumimoji="0" lang="en-US" sz="11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profile</a:t>
                      </a:r>
                      <a:endParaRPr kumimoji="0" 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1436" marR="91436" marT="45718" marB="45718" horzOverflow="overflow">
                    <a:lnL w="12700" cap="flat" cmpd="sng" algn="ctr">
                      <a:solidFill>
                        <a:srgbClr val="D4D0C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D4D0C8"/>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自带的拦截器</a:t>
            </a:r>
            <a:endParaRPr lang="zh-CN" altLang="en-US" dirty="0"/>
          </a:p>
        </p:txBody>
      </p:sp>
      <p:sp>
        <p:nvSpPr>
          <p:cNvPr id="3" name="内容占位符 2"/>
          <p:cNvSpPr>
            <a:spLocks noGrp="1"/>
          </p:cNvSpPr>
          <p:nvPr>
            <p:ph idx="1"/>
          </p:nvPr>
        </p:nvSpPr>
        <p:spPr/>
        <p:txBody>
          <a:bodyPr/>
          <a:lstStyle/>
          <a:p>
            <a:r>
              <a:rPr lang="zh-CN" altLang="en-US" dirty="0" smtClean="0"/>
              <a:t>默认的拦截器栈</a:t>
            </a:r>
            <a:endParaRPr lang="zh-CN" altLang="en-US" dirty="0"/>
          </a:p>
        </p:txBody>
      </p:sp>
      <p:pic>
        <p:nvPicPr>
          <p:cNvPr id="4" name="图片 3"/>
          <p:cNvPicPr>
            <a:picLocks noChangeAspect="1"/>
          </p:cNvPicPr>
          <p:nvPr/>
        </p:nvPicPr>
        <p:blipFill>
          <a:blip r:embed="rId1"/>
          <a:stretch>
            <a:fillRect/>
          </a:stretch>
        </p:blipFill>
        <p:spPr>
          <a:xfrm>
            <a:off x="802609" y="1449251"/>
            <a:ext cx="7495238" cy="4628571"/>
          </a:xfrm>
          <a:prstGeom prst="rect">
            <a:avLst/>
          </a:prstGeom>
        </p:spPr>
      </p:pic>
      <p:pic>
        <p:nvPicPr>
          <p:cNvPr id="5" name="图片 4"/>
          <p:cNvPicPr>
            <a:picLocks noChangeAspect="1"/>
          </p:cNvPicPr>
          <p:nvPr/>
        </p:nvPicPr>
        <p:blipFill>
          <a:blip r:embed="rId2"/>
          <a:stretch>
            <a:fillRect/>
          </a:stretch>
        </p:blipFill>
        <p:spPr>
          <a:xfrm>
            <a:off x="802609" y="6112658"/>
            <a:ext cx="7495238" cy="553104"/>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自定义拦截器</a:t>
            </a:r>
            <a:endParaRPr lang="zh-CN" altLang="en-US" dirty="0"/>
          </a:p>
        </p:txBody>
      </p:sp>
      <p:sp>
        <p:nvSpPr>
          <p:cNvPr id="3" name="内容占位符 2"/>
          <p:cNvSpPr>
            <a:spLocks noGrp="1"/>
          </p:cNvSpPr>
          <p:nvPr>
            <p:ph idx="1"/>
          </p:nvPr>
        </p:nvSpPr>
        <p:spPr/>
        <p:txBody>
          <a:bodyPr/>
          <a:lstStyle/>
          <a:p>
            <a:r>
              <a:rPr lang="en-US" altLang="zh-CN" dirty="0"/>
              <a:t>Interceptor </a:t>
            </a:r>
            <a:r>
              <a:rPr lang="zh-CN" altLang="en-US" dirty="0" smtClean="0"/>
              <a:t>接口</a:t>
            </a:r>
            <a:endParaRPr lang="en-US" altLang="zh-CN" dirty="0" smtClean="0"/>
          </a:p>
          <a:p>
            <a:pPr lvl="1"/>
            <a:r>
              <a:rPr lang="en-US" altLang="zh-CN" dirty="0" smtClean="0"/>
              <a:t>Struts2</a:t>
            </a:r>
            <a:r>
              <a:rPr lang="zh-CN" altLang="en-US" dirty="0" smtClean="0"/>
              <a:t>提供的所有拦截器都实现了该接口</a:t>
            </a:r>
            <a:endParaRPr lang="en-US" altLang="zh-CN" dirty="0" smtClean="0"/>
          </a:p>
          <a:p>
            <a:pPr lvl="1"/>
            <a:r>
              <a:rPr lang="zh-CN" altLang="en-US" dirty="0"/>
              <a:t>所有的自定义拦截器都需要实现该接口，且</a:t>
            </a:r>
            <a:r>
              <a:rPr lang="zh-CN" altLang="en-US" u="sng" dirty="0">
                <a:solidFill>
                  <a:srgbClr val="3333FF"/>
                </a:solidFill>
              </a:rPr>
              <a:t>以单例运行</a:t>
            </a:r>
            <a:r>
              <a:rPr lang="zh-CN" altLang="en-US" dirty="0"/>
              <a:t>。</a:t>
            </a:r>
            <a:endParaRPr lang="zh-CN" altLang="en-US" dirty="0"/>
          </a:p>
          <a:p>
            <a:pPr lvl="1">
              <a:buClrTx/>
              <a:buFont typeface="Wingdings" panose="05000000000000000000" pitchFamily="2" charset="2"/>
              <a:buChar char="ü"/>
            </a:pPr>
            <a:r>
              <a:rPr lang="en-US" altLang="zh-CN" sz="1600" dirty="0"/>
              <a:t>init: </a:t>
            </a:r>
            <a:r>
              <a:rPr lang="zh-CN" altLang="en-US" sz="1600" dirty="0"/>
              <a:t>创建后初始化时被调用</a:t>
            </a:r>
            <a:r>
              <a:rPr lang="en-US" altLang="zh-CN" sz="1600" dirty="0"/>
              <a:t>, </a:t>
            </a:r>
            <a:r>
              <a:rPr lang="zh-CN" altLang="en-US" sz="1600" dirty="0"/>
              <a:t>它在拦截器的生命周期内只被调用一次。</a:t>
            </a:r>
            <a:endParaRPr lang="zh-CN" altLang="en-US" sz="1600" dirty="0"/>
          </a:p>
          <a:p>
            <a:pPr lvl="1">
              <a:buClrTx/>
              <a:buFont typeface="Wingdings" panose="05000000000000000000" pitchFamily="2" charset="2"/>
              <a:buChar char="ü"/>
            </a:pPr>
            <a:r>
              <a:rPr lang="en-US" altLang="zh-CN" sz="1600" dirty="0"/>
              <a:t>interecept: </a:t>
            </a:r>
            <a:r>
              <a:rPr lang="zh-CN" altLang="en-US" sz="1600" dirty="0"/>
              <a:t>每拦截一个动作请求</a:t>
            </a:r>
            <a:r>
              <a:rPr lang="en-US" altLang="zh-CN" sz="1600" dirty="0"/>
              <a:t>, </a:t>
            </a:r>
            <a:r>
              <a:rPr lang="zh-CN" altLang="en-US" sz="1600" dirty="0"/>
              <a:t>该方法就会被调用一次。</a:t>
            </a:r>
            <a:endParaRPr lang="zh-CN" altLang="en-US" sz="1600" dirty="0"/>
          </a:p>
          <a:p>
            <a:pPr lvl="1">
              <a:buClrTx/>
              <a:buFont typeface="Wingdings" panose="05000000000000000000" pitchFamily="2" charset="2"/>
              <a:buChar char="ü"/>
            </a:pPr>
            <a:r>
              <a:rPr lang="en-US" altLang="zh-CN" sz="1600" dirty="0"/>
              <a:t>destroy: </a:t>
            </a:r>
            <a:r>
              <a:rPr lang="zh-CN" altLang="en-US" sz="1600" dirty="0"/>
              <a:t>拦截器被销毁之前被调用</a:t>
            </a:r>
            <a:r>
              <a:rPr lang="en-US" altLang="zh-CN" sz="1600" dirty="0"/>
              <a:t>, </a:t>
            </a:r>
            <a:r>
              <a:rPr lang="zh-CN" altLang="en-US" sz="1600" dirty="0"/>
              <a:t>它在</a:t>
            </a:r>
            <a:r>
              <a:rPr lang="zh-CN" altLang="en-US" sz="1600" dirty="0" smtClean="0"/>
              <a:t>拦截</a:t>
            </a:r>
            <a:r>
              <a:rPr lang="zh-CN" altLang="en-US" sz="1600" dirty="0"/>
              <a:t>器的生命周期内也只被调用一</a:t>
            </a:r>
            <a:r>
              <a:rPr lang="zh-CN" altLang="en-US" sz="1600" dirty="0" smtClean="0"/>
              <a:t>次</a:t>
            </a:r>
            <a:endParaRPr lang="en-US" altLang="zh-CN" sz="1600" dirty="0" smtClean="0"/>
          </a:p>
          <a:p>
            <a:pPr lvl="1">
              <a:buClrTx/>
              <a:buFont typeface="Wingdings" panose="05000000000000000000" pitchFamily="2" charset="2"/>
              <a:buChar char="ü"/>
            </a:pPr>
            <a:endParaRPr lang="en-US" altLang="zh-CN" sz="1600" dirty="0"/>
          </a:p>
          <a:p>
            <a:r>
              <a:rPr lang="zh-CN" altLang="en-US" dirty="0"/>
              <a:t>自定义拦截器实现</a:t>
            </a:r>
            <a:r>
              <a:rPr lang="zh-CN" altLang="en-US" dirty="0" smtClean="0"/>
              <a:t>步骤</a:t>
            </a:r>
            <a:endParaRPr lang="zh-CN" altLang="en-US" dirty="0"/>
          </a:p>
          <a:p>
            <a:pPr marL="520700" lvl="1" indent="-342900">
              <a:buClrTx/>
              <a:buFont typeface="+mj-ea"/>
              <a:buAutoNum type="circleNumDbPlain"/>
            </a:pPr>
            <a:r>
              <a:rPr lang="zh-CN" altLang="en-US" sz="1600" dirty="0" smtClean="0"/>
              <a:t>实现</a:t>
            </a:r>
            <a:r>
              <a:rPr lang="zh-CN" altLang="en-US" sz="1600" dirty="0"/>
              <a:t>拦截器类</a:t>
            </a:r>
            <a:endParaRPr lang="zh-CN" altLang="en-US" sz="1600" dirty="0"/>
          </a:p>
          <a:p>
            <a:pPr marL="520700" lvl="1" indent="-342900">
              <a:buClrTx/>
              <a:buFont typeface="+mj-ea"/>
              <a:buAutoNum type="circleNumDbPlain"/>
            </a:pPr>
            <a:r>
              <a:rPr lang="zh-CN" altLang="en-US" sz="1600" dirty="0" smtClean="0"/>
              <a:t>在</a:t>
            </a:r>
            <a:r>
              <a:rPr lang="en-US" altLang="zh-CN" sz="1600" dirty="0"/>
              <a:t>struts.xml</a:t>
            </a:r>
            <a:r>
              <a:rPr lang="zh-CN" altLang="en-US" sz="1600" dirty="0"/>
              <a:t>中定义拦截器</a:t>
            </a:r>
            <a:endParaRPr lang="zh-CN" altLang="en-US" sz="1600" dirty="0"/>
          </a:p>
          <a:p>
            <a:pPr marL="520700" lvl="1" indent="-342900">
              <a:buClrTx/>
              <a:buFont typeface="+mj-ea"/>
              <a:buAutoNum type="circleNumDbPlain"/>
            </a:pPr>
            <a:r>
              <a:rPr lang="zh-CN" altLang="en-US" sz="1600" dirty="0" smtClean="0"/>
              <a:t>在</a:t>
            </a:r>
            <a:r>
              <a:rPr lang="en-US" altLang="zh-CN" sz="1600" dirty="0"/>
              <a:t>&lt;action&gt;</a:t>
            </a:r>
            <a:r>
              <a:rPr lang="zh-CN" altLang="en-US" sz="1600" dirty="0"/>
              <a:t>中引用拦截器</a:t>
            </a:r>
            <a:endParaRPr lang="zh-CN" altLang="en-US" sz="1600" dirty="0"/>
          </a:p>
        </p:txBody>
      </p:sp>
      <p:sp>
        <p:nvSpPr>
          <p:cNvPr id="4" name="圆角矩形 3"/>
          <p:cNvSpPr/>
          <p:nvPr/>
        </p:nvSpPr>
        <p:spPr>
          <a:xfrm>
            <a:off x="2642838" y="5988205"/>
            <a:ext cx="4092498" cy="42039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宋体" panose="02010600030101010101" pitchFamily="2" charset="-122"/>
                <a:ea typeface="宋体" panose="02010600030101010101" pitchFamily="2" charset="-122"/>
              </a:rPr>
              <a:t>通过拦截器实现权限控制</a:t>
            </a:r>
            <a:endParaRPr lang="zh-CN" altLang="en-US" b="1" dirty="0">
              <a:latin typeface="宋体" panose="02010600030101010101" pitchFamily="2" charset="-122"/>
              <a:ea typeface="宋体" panose="02010600030101010101" pitchFamily="2"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实现拦截器</a:t>
            </a:r>
            <a:r>
              <a:rPr lang="zh-CN" altLang="en-US" dirty="0" smtClean="0"/>
              <a:t>类</a:t>
            </a:r>
            <a:endParaRPr lang="zh-CN" altLang="en-US" dirty="0"/>
          </a:p>
        </p:txBody>
      </p:sp>
      <p:sp>
        <p:nvSpPr>
          <p:cNvPr id="3" name="内容占位符 2"/>
          <p:cNvSpPr>
            <a:spLocks noGrp="1"/>
          </p:cNvSpPr>
          <p:nvPr>
            <p:ph idx="1"/>
          </p:nvPr>
        </p:nvSpPr>
        <p:spPr/>
        <p:txBody>
          <a:bodyPr>
            <a:normAutofit/>
          </a:bodyPr>
          <a:lstStyle/>
          <a:p>
            <a:r>
              <a:rPr lang="zh-CN" altLang="en-US" dirty="0" smtClean="0"/>
              <a:t>实现方法：</a:t>
            </a:r>
            <a:endParaRPr lang="en-US" altLang="zh-CN" dirty="0" smtClean="0"/>
          </a:p>
          <a:p>
            <a:pPr lvl="1"/>
            <a:r>
              <a:rPr lang="zh-CN" altLang="en-US" dirty="0"/>
              <a:t>实现</a:t>
            </a:r>
            <a:r>
              <a:rPr lang="en-US" altLang="zh-CN" dirty="0" smtClean="0"/>
              <a:t>Interceptor </a:t>
            </a:r>
            <a:r>
              <a:rPr lang="zh-CN" altLang="en-US" dirty="0" smtClean="0"/>
              <a:t>接口 或继 承</a:t>
            </a:r>
            <a:r>
              <a:rPr lang="en-US" altLang="zh-CN" dirty="0"/>
              <a:t>AbstractInterceptor </a:t>
            </a:r>
            <a:r>
              <a:rPr lang="zh-CN" altLang="en-US" dirty="0"/>
              <a:t>抽象</a:t>
            </a:r>
            <a:r>
              <a:rPr lang="zh-CN" altLang="en-US" dirty="0" smtClean="0"/>
              <a:t>类</a:t>
            </a:r>
            <a:endParaRPr lang="en-US" altLang="zh-CN" dirty="0" smtClean="0"/>
          </a:p>
          <a:p>
            <a:pPr lvl="1"/>
            <a:endParaRPr lang="en-US" altLang="zh-CN" dirty="0"/>
          </a:p>
          <a:p>
            <a:pPr lvl="1"/>
            <a:endParaRPr lang="en-US" altLang="zh-CN" dirty="0" smtClean="0"/>
          </a:p>
          <a:p>
            <a:pPr lvl="1"/>
            <a:endParaRPr lang="en-US" altLang="zh-CN" dirty="0" smtClean="0"/>
          </a:p>
          <a:p>
            <a:pPr lvl="1"/>
            <a:endParaRPr lang="en-US" altLang="zh-CN" dirty="0"/>
          </a:p>
          <a:p>
            <a:pPr lvl="1"/>
            <a:endParaRPr lang="en-US" altLang="zh-CN" dirty="0" smtClean="0"/>
          </a:p>
          <a:p>
            <a:pPr marL="177800" lvl="1" indent="0">
              <a:buNone/>
            </a:pPr>
            <a:endParaRPr lang="en-US" altLang="zh-CN" dirty="0"/>
          </a:p>
          <a:p>
            <a:pPr lvl="1"/>
            <a:endParaRPr lang="en-US" altLang="zh-CN" dirty="0" smtClean="0"/>
          </a:p>
          <a:p>
            <a:pPr lvl="1"/>
            <a:r>
              <a:rPr lang="en-US" altLang="zh-CN" dirty="0"/>
              <a:t>ActionInvocation: </a:t>
            </a:r>
            <a:r>
              <a:rPr lang="zh-CN" altLang="en-US" dirty="0"/>
              <a:t>代表一个给定</a:t>
            </a:r>
            <a:r>
              <a:rPr lang="en-US" altLang="zh-CN" dirty="0"/>
              <a:t>Action</a:t>
            </a:r>
            <a:r>
              <a:rPr lang="zh-CN" altLang="en-US" dirty="0"/>
              <a:t>的执行状态</a:t>
            </a:r>
            <a:r>
              <a:rPr lang="en-US" altLang="zh-CN" dirty="0"/>
              <a:t>, </a:t>
            </a:r>
            <a:r>
              <a:rPr lang="zh-CN" altLang="en-US" dirty="0"/>
              <a:t>拦截器可以从该类的对象里获得与该</a:t>
            </a:r>
            <a:r>
              <a:rPr lang="en-US" altLang="zh-CN" dirty="0"/>
              <a:t>Action</a:t>
            </a:r>
            <a:r>
              <a:rPr lang="zh-CN" altLang="en-US" dirty="0"/>
              <a:t>相关联的 </a:t>
            </a:r>
            <a:r>
              <a:rPr lang="en-US" altLang="zh-CN" dirty="0"/>
              <a:t>Action </a:t>
            </a:r>
            <a:r>
              <a:rPr lang="zh-CN" altLang="en-US" dirty="0"/>
              <a:t>对象和 </a:t>
            </a:r>
            <a:r>
              <a:rPr lang="en-US" altLang="zh-CN" dirty="0"/>
              <a:t>Result </a:t>
            </a:r>
            <a:r>
              <a:rPr lang="zh-CN" altLang="en-US" dirty="0"/>
              <a:t>对象</a:t>
            </a:r>
            <a:r>
              <a:rPr lang="en-US" altLang="zh-CN" dirty="0"/>
              <a:t>. </a:t>
            </a:r>
            <a:r>
              <a:rPr lang="zh-CN" altLang="en-US" dirty="0"/>
              <a:t>在完成拦截器自己的任务之后</a:t>
            </a:r>
            <a:r>
              <a:rPr lang="en-US" altLang="zh-CN" dirty="0"/>
              <a:t>, </a:t>
            </a:r>
            <a:r>
              <a:rPr lang="zh-CN" altLang="en-US" dirty="0"/>
              <a:t>拦截器将调用 </a:t>
            </a:r>
            <a:r>
              <a:rPr lang="en-US" altLang="zh-CN" dirty="0"/>
              <a:t>ActionInvocation </a:t>
            </a:r>
            <a:r>
              <a:rPr lang="zh-CN" altLang="en-US" dirty="0"/>
              <a:t>对象的 </a:t>
            </a:r>
            <a:r>
              <a:rPr lang="en-US" altLang="zh-CN" dirty="0"/>
              <a:t>invoke </a:t>
            </a:r>
            <a:r>
              <a:rPr lang="zh-CN" altLang="en-US" dirty="0"/>
              <a:t>方法前进到 </a:t>
            </a:r>
            <a:r>
              <a:rPr lang="en-US" altLang="zh-CN" dirty="0"/>
              <a:t>Action </a:t>
            </a:r>
            <a:r>
              <a:rPr lang="zh-CN" altLang="en-US" dirty="0"/>
              <a:t>处理流程的下一个环节</a:t>
            </a:r>
            <a:r>
              <a:rPr lang="en-US" altLang="zh-CN" dirty="0"/>
              <a:t>.</a:t>
            </a:r>
            <a:endParaRPr lang="en-US" altLang="zh-CN" dirty="0" smtClean="0"/>
          </a:p>
          <a:p>
            <a:endParaRPr lang="en-US" altLang="zh-CN" dirty="0"/>
          </a:p>
          <a:p>
            <a:endParaRPr lang="zh-CN" altLang="en-US" dirty="0"/>
          </a:p>
        </p:txBody>
      </p:sp>
      <p:pic>
        <p:nvPicPr>
          <p:cNvPr id="4" name="图片 3"/>
          <p:cNvPicPr>
            <a:picLocks noChangeAspect="1"/>
          </p:cNvPicPr>
          <p:nvPr/>
        </p:nvPicPr>
        <p:blipFill>
          <a:blip r:embed="rId1"/>
          <a:stretch>
            <a:fillRect/>
          </a:stretch>
        </p:blipFill>
        <p:spPr>
          <a:xfrm>
            <a:off x="857587" y="1872993"/>
            <a:ext cx="7385281" cy="245887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实现拦截器类</a:t>
            </a:r>
            <a:endParaRPr lang="zh-CN" altLang="en-US" dirty="0"/>
          </a:p>
        </p:txBody>
      </p:sp>
      <p:pic>
        <p:nvPicPr>
          <p:cNvPr id="4" name="图片 3"/>
          <p:cNvPicPr>
            <a:picLocks noChangeAspect="1"/>
          </p:cNvPicPr>
          <p:nvPr/>
        </p:nvPicPr>
        <p:blipFill>
          <a:blip r:embed="rId1"/>
          <a:stretch>
            <a:fillRect/>
          </a:stretch>
        </p:blipFill>
        <p:spPr>
          <a:xfrm>
            <a:off x="764769" y="1002669"/>
            <a:ext cx="7123809" cy="1685714"/>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定义和引用拦截</a:t>
            </a:r>
            <a:r>
              <a:rPr lang="zh-CN" altLang="en-US" dirty="0" smtClean="0"/>
              <a:t>器</a:t>
            </a:r>
            <a:endParaRPr lang="zh-CN" altLang="en-US" dirty="0"/>
          </a:p>
        </p:txBody>
      </p:sp>
      <p:pic>
        <p:nvPicPr>
          <p:cNvPr id="4" name="图片 3"/>
          <p:cNvPicPr>
            <a:picLocks noChangeAspect="1"/>
          </p:cNvPicPr>
          <p:nvPr/>
        </p:nvPicPr>
        <p:blipFill>
          <a:blip r:embed="rId1"/>
          <a:stretch>
            <a:fillRect/>
          </a:stretch>
        </p:blipFill>
        <p:spPr>
          <a:xfrm>
            <a:off x="339633" y="922015"/>
            <a:ext cx="8161905" cy="2895238"/>
          </a:xfrm>
          <a:prstGeom prst="rect">
            <a:avLst/>
          </a:prstGeom>
        </p:spPr>
      </p:pic>
      <p:pic>
        <p:nvPicPr>
          <p:cNvPr id="5" name="图片 4"/>
          <p:cNvPicPr>
            <a:picLocks noChangeAspect="1"/>
          </p:cNvPicPr>
          <p:nvPr/>
        </p:nvPicPr>
        <p:blipFill>
          <a:blip r:embed="rId2"/>
          <a:stretch>
            <a:fillRect/>
          </a:stretch>
        </p:blipFill>
        <p:spPr>
          <a:xfrm>
            <a:off x="339633" y="4068715"/>
            <a:ext cx="8161905" cy="1649632"/>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过滤器和拦截器的区别</a:t>
            </a:r>
            <a:endParaRPr lang="zh-CN" altLang="en-US" dirty="0"/>
          </a:p>
        </p:txBody>
      </p:sp>
      <p:sp>
        <p:nvSpPr>
          <p:cNvPr id="3" name="内容占位符 2"/>
          <p:cNvSpPr>
            <a:spLocks noGrp="1"/>
          </p:cNvSpPr>
          <p:nvPr>
            <p:ph idx="1"/>
          </p:nvPr>
        </p:nvSpPr>
        <p:spPr/>
        <p:txBody>
          <a:bodyPr/>
          <a:lstStyle/>
          <a:p>
            <a:pPr lvl="1"/>
            <a:r>
              <a:rPr lang="zh-CN" altLang="en-US" dirty="0"/>
              <a:t>拦截器是基于</a:t>
            </a:r>
            <a:r>
              <a:rPr lang="en-US" altLang="zh-CN" dirty="0"/>
              <a:t>java</a:t>
            </a:r>
            <a:r>
              <a:rPr lang="zh-CN" altLang="en-US" dirty="0"/>
              <a:t>的反射机制的，而过滤器是基于函数回调。</a:t>
            </a:r>
            <a:endParaRPr lang="zh-CN" altLang="en-US" dirty="0"/>
          </a:p>
          <a:p>
            <a:pPr lvl="1"/>
            <a:r>
              <a:rPr lang="zh-CN" altLang="en-US" dirty="0"/>
              <a:t>拦截器不依赖与</a:t>
            </a:r>
            <a:r>
              <a:rPr lang="en-US" altLang="zh-CN" dirty="0"/>
              <a:t>servlet</a:t>
            </a:r>
            <a:r>
              <a:rPr lang="zh-CN" altLang="en-US" dirty="0"/>
              <a:t>容器，过滤器依赖与</a:t>
            </a:r>
            <a:r>
              <a:rPr lang="en-US" altLang="zh-CN" dirty="0"/>
              <a:t>servlet</a:t>
            </a:r>
            <a:r>
              <a:rPr lang="zh-CN" altLang="en-US" dirty="0"/>
              <a:t>容器。</a:t>
            </a:r>
            <a:endParaRPr lang="zh-CN" altLang="en-US" dirty="0"/>
          </a:p>
          <a:p>
            <a:pPr lvl="1"/>
            <a:r>
              <a:rPr lang="zh-CN" altLang="en-US" dirty="0"/>
              <a:t>拦截器只能对</a:t>
            </a:r>
            <a:r>
              <a:rPr lang="en-US" altLang="zh-CN" dirty="0"/>
              <a:t>action</a:t>
            </a:r>
            <a:r>
              <a:rPr lang="zh-CN" altLang="en-US" dirty="0"/>
              <a:t>请求起作用，而过滤器则可以对几乎所有的请求起作用。</a:t>
            </a:r>
            <a:endParaRPr lang="zh-CN" altLang="en-US" dirty="0"/>
          </a:p>
          <a:p>
            <a:pPr lvl="1"/>
            <a:r>
              <a:rPr lang="zh-CN" altLang="en-US" dirty="0"/>
              <a:t>拦截器可以访问</a:t>
            </a:r>
            <a:r>
              <a:rPr lang="en-US" altLang="zh-CN" dirty="0"/>
              <a:t>action</a:t>
            </a:r>
            <a:r>
              <a:rPr lang="zh-CN" altLang="en-US" dirty="0"/>
              <a:t>上下文、值栈里的对象，而过滤器不能访问。</a:t>
            </a:r>
            <a:endParaRPr lang="zh-CN" altLang="en-US" dirty="0"/>
          </a:p>
          <a:p>
            <a:pPr lvl="1"/>
            <a:r>
              <a:rPr lang="zh-CN" altLang="en-US" dirty="0"/>
              <a:t>在</a:t>
            </a:r>
            <a:r>
              <a:rPr lang="en-US" altLang="zh-CN" dirty="0"/>
              <a:t>action</a:t>
            </a:r>
            <a:r>
              <a:rPr lang="zh-CN" altLang="en-US" dirty="0"/>
              <a:t>的生命周期中，拦截器可以多次被调用，而过滤器只能在容器初始化时被调用一次</a:t>
            </a:r>
            <a:endParaRPr lang="zh-CN" altLang="en-US" dirty="0"/>
          </a:p>
        </p:txBody>
      </p:sp>
      <p:sp>
        <p:nvSpPr>
          <p:cNvPr id="4" name="圆角矩形 3"/>
          <p:cNvSpPr/>
          <p:nvPr/>
        </p:nvSpPr>
        <p:spPr>
          <a:xfrm>
            <a:off x="3595509" y="6024781"/>
            <a:ext cx="1512711" cy="38382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宋体" panose="02010600030101010101" pitchFamily="2" charset="-122"/>
                <a:ea typeface="宋体" panose="02010600030101010101" pitchFamily="2" charset="-122"/>
              </a:rPr>
              <a:t>过滤器后</a:t>
            </a:r>
            <a:endParaRPr lang="zh-CN" altLang="en-US" sz="1600" dirty="0">
              <a:latin typeface="宋体" panose="02010600030101010101" pitchFamily="2" charset="-122"/>
              <a:ea typeface="宋体" panose="02010600030101010101" pitchFamily="2" charset="-122"/>
            </a:endParaRPr>
          </a:p>
        </p:txBody>
      </p:sp>
      <p:sp>
        <p:nvSpPr>
          <p:cNvPr id="5" name="圆角矩形 4"/>
          <p:cNvSpPr/>
          <p:nvPr/>
        </p:nvSpPr>
        <p:spPr>
          <a:xfrm>
            <a:off x="3595510" y="5368407"/>
            <a:ext cx="1512711" cy="38382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宋体" panose="02010600030101010101" pitchFamily="2" charset="-122"/>
                <a:ea typeface="宋体" panose="02010600030101010101" pitchFamily="2" charset="-122"/>
              </a:rPr>
              <a:t>拦截器后</a:t>
            </a:r>
            <a:endParaRPr lang="zh-CN" altLang="en-US" sz="1600" dirty="0">
              <a:latin typeface="宋体" panose="02010600030101010101" pitchFamily="2" charset="-122"/>
              <a:ea typeface="宋体" panose="02010600030101010101" pitchFamily="2" charset="-122"/>
            </a:endParaRPr>
          </a:p>
        </p:txBody>
      </p:sp>
      <p:sp>
        <p:nvSpPr>
          <p:cNvPr id="6" name="圆角矩形 5"/>
          <p:cNvSpPr/>
          <p:nvPr/>
        </p:nvSpPr>
        <p:spPr>
          <a:xfrm>
            <a:off x="3437466" y="4671466"/>
            <a:ext cx="1890890" cy="38382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宋体" panose="02010600030101010101" pitchFamily="2" charset="-122"/>
                <a:ea typeface="宋体" panose="02010600030101010101" pitchFamily="2" charset="-122"/>
              </a:rPr>
              <a:t>Action-Result</a:t>
            </a:r>
            <a:endParaRPr lang="zh-CN" altLang="en-US" sz="1600" dirty="0">
              <a:latin typeface="宋体" panose="02010600030101010101" pitchFamily="2" charset="-122"/>
              <a:ea typeface="宋体" panose="02010600030101010101" pitchFamily="2" charset="-122"/>
            </a:endParaRPr>
          </a:p>
        </p:txBody>
      </p:sp>
      <p:sp>
        <p:nvSpPr>
          <p:cNvPr id="7" name="圆角矩形 6"/>
          <p:cNvSpPr/>
          <p:nvPr/>
        </p:nvSpPr>
        <p:spPr>
          <a:xfrm>
            <a:off x="3629377" y="3302799"/>
            <a:ext cx="1512711" cy="38382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宋体" panose="02010600030101010101" pitchFamily="2" charset="-122"/>
                <a:ea typeface="宋体" panose="02010600030101010101" pitchFamily="2" charset="-122"/>
              </a:rPr>
              <a:t>过滤器前</a:t>
            </a:r>
            <a:endParaRPr lang="zh-CN" altLang="en-US" sz="1600" dirty="0">
              <a:latin typeface="宋体" panose="02010600030101010101" pitchFamily="2" charset="-122"/>
              <a:ea typeface="宋体" panose="02010600030101010101" pitchFamily="2" charset="-122"/>
            </a:endParaRPr>
          </a:p>
        </p:txBody>
      </p:sp>
      <p:sp>
        <p:nvSpPr>
          <p:cNvPr id="8" name="圆角矩形 7"/>
          <p:cNvSpPr/>
          <p:nvPr/>
        </p:nvSpPr>
        <p:spPr>
          <a:xfrm>
            <a:off x="3629377" y="3990623"/>
            <a:ext cx="1512711" cy="38382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宋体" panose="02010600030101010101" pitchFamily="2" charset="-122"/>
                <a:ea typeface="宋体" panose="02010600030101010101" pitchFamily="2" charset="-122"/>
              </a:rPr>
              <a:t>拦截器前</a:t>
            </a:r>
            <a:endParaRPr lang="zh-CN" altLang="en-US" sz="1600" dirty="0">
              <a:latin typeface="宋体" panose="02010600030101010101" pitchFamily="2" charset="-122"/>
              <a:ea typeface="宋体" panose="02010600030101010101" pitchFamily="2" charset="-122"/>
            </a:endParaRPr>
          </a:p>
        </p:txBody>
      </p:sp>
      <p:cxnSp>
        <p:nvCxnSpPr>
          <p:cNvPr id="10" name="直接箭头连接符 9"/>
          <p:cNvCxnSpPr>
            <a:endCxn id="8" idx="0"/>
          </p:cNvCxnSpPr>
          <p:nvPr/>
        </p:nvCxnSpPr>
        <p:spPr>
          <a:xfrm>
            <a:off x="4380089" y="3693333"/>
            <a:ext cx="5644" cy="297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4374445" y="4380089"/>
            <a:ext cx="5644" cy="297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4346220" y="5076228"/>
            <a:ext cx="5644" cy="297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4352673" y="5783126"/>
            <a:ext cx="5644" cy="297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文件上传</a:t>
            </a:r>
            <a:endParaRPr lang="zh-CN" altLang="en-US" dirty="0"/>
          </a:p>
        </p:txBody>
      </p:sp>
      <p:sp>
        <p:nvSpPr>
          <p:cNvPr id="3" name="内容占位符 2"/>
          <p:cNvSpPr>
            <a:spLocks noGrp="1"/>
          </p:cNvSpPr>
          <p:nvPr>
            <p:ph idx="1"/>
          </p:nvPr>
        </p:nvSpPr>
        <p:spPr/>
        <p:txBody>
          <a:bodyPr/>
          <a:lstStyle/>
          <a:p>
            <a:pPr lvl="1"/>
            <a:r>
              <a:rPr lang="en-US" altLang="zh-CN" dirty="0"/>
              <a:t>The Struts 2 framework leverages add-on libraries to handle the parsing of uploaded files. These libraries are not included in the Struts distribution, you must add them into your project. The libraries needed are:</a:t>
            </a:r>
            <a:endParaRPr lang="en-US" altLang="zh-CN" dirty="0" smtClean="0"/>
          </a:p>
        </p:txBody>
      </p:sp>
      <p:pic>
        <p:nvPicPr>
          <p:cNvPr id="4" name="图片 3"/>
          <p:cNvPicPr>
            <a:picLocks noChangeAspect="1"/>
          </p:cNvPicPr>
          <p:nvPr/>
        </p:nvPicPr>
        <p:blipFill>
          <a:blip r:embed="rId1"/>
          <a:stretch>
            <a:fillRect/>
          </a:stretch>
        </p:blipFill>
        <p:spPr>
          <a:xfrm>
            <a:off x="1433037" y="2483572"/>
            <a:ext cx="6234381" cy="194752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宋体" panose="02010600030101010101" pitchFamily="2" charset="-122"/>
                <a:ea typeface="宋体" panose="02010600030101010101" pitchFamily="2" charset="-122"/>
              </a:rPr>
              <a:t>Struts2</a:t>
            </a:r>
            <a:r>
              <a:rPr lang="zh-CN" altLang="en-US" dirty="0" smtClean="0">
                <a:latin typeface="宋体" panose="02010600030101010101" pitchFamily="2" charset="-122"/>
                <a:ea typeface="宋体" panose="02010600030101010101" pitchFamily="2" charset="-122"/>
              </a:rPr>
              <a:t>初体验</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p:txBody>
          <a:bodyPr/>
          <a:lstStyle/>
          <a:p>
            <a:r>
              <a:rPr lang="zh-CN" altLang="en-US" dirty="0" smtClean="0"/>
              <a:t>需求：在浏览器中输入</a:t>
            </a:r>
            <a:r>
              <a:rPr lang="en-US" altLang="zh-CN" dirty="0" smtClean="0"/>
              <a:t>hello.action</a:t>
            </a:r>
            <a:r>
              <a:rPr lang="zh-CN" altLang="en-US" dirty="0" smtClean="0"/>
              <a:t>打开</a:t>
            </a:r>
            <a:r>
              <a:rPr lang="en-US" altLang="zh-CN" dirty="0" err="1" smtClean="0"/>
              <a:t>index.jsp</a:t>
            </a:r>
            <a:endParaRPr lang="en-US" altLang="zh-CN" dirty="0" smtClean="0"/>
          </a:p>
          <a:p>
            <a:r>
              <a:rPr lang="zh-CN" altLang="en-US" dirty="0" smtClean="0"/>
              <a:t>实现步骤：</a:t>
            </a:r>
            <a:endParaRPr lang="en-US" altLang="zh-CN" dirty="0" smtClean="0"/>
          </a:p>
          <a:p>
            <a:pPr marL="520700" lvl="1" indent="-342900">
              <a:buClrTx/>
              <a:buFont typeface="+mj-lt"/>
              <a:buAutoNum type="arabicPeriod"/>
            </a:pPr>
            <a:r>
              <a:rPr lang="zh-CN" altLang="en-US" dirty="0"/>
              <a:t>创建</a:t>
            </a:r>
            <a:r>
              <a:rPr lang="en-US" altLang="zh-CN" dirty="0"/>
              <a:t>WEB </a:t>
            </a:r>
            <a:r>
              <a:rPr lang="zh-CN" altLang="en-US" dirty="0"/>
              <a:t>工程</a:t>
            </a:r>
            <a:endParaRPr lang="zh-CN" altLang="en-US" dirty="0"/>
          </a:p>
          <a:p>
            <a:pPr marL="520700" lvl="1" indent="-342900">
              <a:buClrTx/>
              <a:buFont typeface="+mj-lt"/>
              <a:buAutoNum type="arabicPeriod"/>
            </a:pPr>
            <a:r>
              <a:rPr lang="zh-CN" altLang="en-US" dirty="0"/>
              <a:t>导入必要</a:t>
            </a:r>
            <a:r>
              <a:rPr lang="en-US" altLang="zh-CN" dirty="0"/>
              <a:t>jar</a:t>
            </a:r>
            <a:r>
              <a:rPr lang="zh-CN" altLang="en-US" dirty="0"/>
              <a:t>包</a:t>
            </a:r>
            <a:endParaRPr lang="zh-CN" altLang="en-US" dirty="0"/>
          </a:p>
          <a:p>
            <a:pPr marL="520700" lvl="1" indent="-342900">
              <a:buClrTx/>
              <a:buFont typeface="+mj-lt"/>
              <a:buAutoNum type="arabicPeriod"/>
            </a:pPr>
            <a:r>
              <a:rPr lang="zh-CN" altLang="en-US" dirty="0"/>
              <a:t>编写</a:t>
            </a:r>
            <a:r>
              <a:rPr lang="en-US" altLang="zh-CN" dirty="0"/>
              <a:t>JSP </a:t>
            </a:r>
            <a:r>
              <a:rPr lang="zh-CN" altLang="en-US" dirty="0"/>
              <a:t>页面</a:t>
            </a:r>
            <a:endParaRPr lang="zh-CN" altLang="en-US" dirty="0"/>
          </a:p>
          <a:p>
            <a:pPr marL="520700" lvl="1" indent="-342900">
              <a:buClrTx/>
              <a:buFont typeface="+mj-lt"/>
              <a:buAutoNum type="arabicPeriod"/>
            </a:pPr>
            <a:r>
              <a:rPr lang="zh-CN" altLang="en-US" dirty="0"/>
              <a:t>编写</a:t>
            </a:r>
            <a:r>
              <a:rPr lang="en-US" altLang="zh-CN" dirty="0"/>
              <a:t>Action </a:t>
            </a:r>
            <a:r>
              <a:rPr lang="zh-CN" altLang="en-US" dirty="0"/>
              <a:t>服务器端处理</a:t>
            </a:r>
            <a:r>
              <a:rPr lang="zh-CN" altLang="en-US" dirty="0" smtClean="0"/>
              <a:t>逻辑</a:t>
            </a:r>
            <a:endParaRPr lang="en-US" altLang="zh-CN" dirty="0" smtClean="0"/>
          </a:p>
          <a:p>
            <a:pPr marL="520700" lvl="1" indent="-342900">
              <a:buClrTx/>
              <a:buFont typeface="+mj-lt"/>
              <a:buAutoNum type="arabicPeriod"/>
            </a:pPr>
            <a:r>
              <a:rPr lang="zh-CN" altLang="en-US" dirty="0" smtClean="0"/>
              <a:t>配置</a:t>
            </a:r>
            <a:r>
              <a:rPr lang="en-US" altLang="zh-CN" dirty="0" smtClean="0"/>
              <a:t>Action</a:t>
            </a:r>
            <a:r>
              <a:rPr lang="zh-CN" altLang="en-US" dirty="0" smtClean="0"/>
              <a:t>核心控制器</a:t>
            </a:r>
            <a:endParaRPr lang="zh-CN" altLang="en-US" dirty="0"/>
          </a:p>
          <a:p>
            <a:pPr marL="520700" lvl="1" indent="-342900">
              <a:buClrTx/>
              <a:buFont typeface="+mj-lt"/>
              <a:buAutoNum type="arabicPeriod"/>
            </a:pPr>
            <a:r>
              <a:rPr lang="en-US" altLang="zh-CN" dirty="0" smtClean="0"/>
              <a:t>Struts2</a:t>
            </a:r>
            <a:r>
              <a:rPr lang="zh-CN" altLang="en-US" dirty="0" smtClean="0"/>
              <a:t>配置文件：</a:t>
            </a:r>
            <a:r>
              <a:rPr lang="en-US" altLang="zh-CN" dirty="0" smtClean="0"/>
              <a:t>struts.xml</a:t>
            </a:r>
            <a:endParaRPr lang="en-US" altLang="zh-CN" dirty="0"/>
          </a:p>
          <a:p>
            <a:pPr marL="520700" lvl="1" indent="-342900">
              <a:buClrTx/>
              <a:buFont typeface="+mj-lt"/>
              <a:buAutoNum type="arabicPeriod"/>
            </a:pPr>
            <a:r>
              <a:rPr lang="zh-CN" altLang="en-US" dirty="0"/>
              <a:t>运行测试</a:t>
            </a:r>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Basic Usage</a:t>
            </a:r>
            <a:endParaRPr lang="zh-CN" altLang="en-US" dirty="0"/>
          </a:p>
        </p:txBody>
      </p:sp>
      <p:sp>
        <p:nvSpPr>
          <p:cNvPr id="3" name="内容占位符 2"/>
          <p:cNvSpPr>
            <a:spLocks noGrp="1"/>
          </p:cNvSpPr>
          <p:nvPr>
            <p:ph idx="1"/>
          </p:nvPr>
        </p:nvSpPr>
        <p:spPr/>
        <p:txBody>
          <a:bodyPr/>
          <a:lstStyle/>
          <a:p>
            <a:r>
              <a:rPr lang="zh-CN" altLang="en-US" dirty="0" smtClean="0"/>
              <a:t>表单：</a:t>
            </a:r>
            <a:endParaRPr lang="en-US" altLang="zh-CN" dirty="0" smtClean="0"/>
          </a:p>
          <a:p>
            <a:pPr lvl="1"/>
            <a:r>
              <a:rPr lang="en-US" altLang="zh-CN" dirty="0"/>
              <a:t>method="post" enctype="</a:t>
            </a:r>
            <a:r>
              <a:rPr lang="en-US" altLang="zh-CN" dirty="0" smtClean="0"/>
              <a:t>multipart/form-data“</a:t>
            </a:r>
            <a:endParaRPr lang="en-US" altLang="zh-CN" dirty="0" smtClean="0"/>
          </a:p>
          <a:p>
            <a:pPr lvl="1"/>
            <a:endParaRPr lang="en-US" altLang="zh-CN" dirty="0"/>
          </a:p>
          <a:p>
            <a:pPr marL="177800" lvl="1" indent="0">
              <a:buNone/>
            </a:pPr>
            <a:endParaRPr lang="en-US" altLang="zh-CN" dirty="0"/>
          </a:p>
          <a:p>
            <a:r>
              <a:rPr lang="en-US" altLang="zh-CN" dirty="0" smtClean="0"/>
              <a:t>Action</a:t>
            </a:r>
            <a:r>
              <a:rPr lang="zh-CN" altLang="en-US" dirty="0" smtClean="0"/>
              <a:t>：</a:t>
            </a:r>
            <a:endParaRPr lang="en-US" altLang="zh-CN" dirty="0" smtClean="0"/>
          </a:p>
          <a:p>
            <a:pPr lvl="1"/>
            <a:r>
              <a:rPr lang="nb-NO" altLang="zh-CN" dirty="0"/>
              <a:t>private File xxx;</a:t>
            </a:r>
            <a:endParaRPr lang="nb-NO" altLang="zh-CN" dirty="0"/>
          </a:p>
          <a:p>
            <a:pPr lvl="1"/>
            <a:r>
              <a:rPr lang="nb-NO" altLang="zh-CN" dirty="0"/>
              <a:t>private String xxxContentType;</a:t>
            </a:r>
            <a:endParaRPr lang="nb-NO" altLang="zh-CN" dirty="0"/>
          </a:p>
          <a:p>
            <a:pPr lvl="1"/>
            <a:r>
              <a:rPr lang="nb-NO" altLang="zh-CN" dirty="0"/>
              <a:t>private String xxxFileName;</a:t>
            </a:r>
            <a:endParaRPr lang="zh-CN" altLang="en-US" dirty="0"/>
          </a:p>
        </p:txBody>
      </p:sp>
      <p:pic>
        <p:nvPicPr>
          <p:cNvPr id="4" name="图片 3"/>
          <p:cNvPicPr>
            <a:picLocks noChangeAspect="1"/>
          </p:cNvPicPr>
          <p:nvPr/>
        </p:nvPicPr>
        <p:blipFill>
          <a:blip r:embed="rId1"/>
          <a:stretch>
            <a:fillRect/>
          </a:stretch>
        </p:blipFill>
        <p:spPr>
          <a:xfrm>
            <a:off x="864835" y="1678024"/>
            <a:ext cx="5865619" cy="1025619"/>
          </a:xfrm>
          <a:prstGeom prst="rect">
            <a:avLst/>
          </a:prstGeom>
        </p:spPr>
      </p:pic>
      <p:pic>
        <p:nvPicPr>
          <p:cNvPr id="6" name="图片 5"/>
          <p:cNvPicPr>
            <a:picLocks noChangeAspect="1"/>
          </p:cNvPicPr>
          <p:nvPr/>
        </p:nvPicPr>
        <p:blipFill>
          <a:blip r:embed="rId2"/>
          <a:stretch>
            <a:fillRect/>
          </a:stretch>
        </p:blipFill>
        <p:spPr>
          <a:xfrm>
            <a:off x="864835" y="4449665"/>
            <a:ext cx="8279165" cy="1703407"/>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上传细节</a:t>
            </a:r>
            <a:endParaRPr lang="zh-CN" altLang="en-US" dirty="0"/>
          </a:p>
        </p:txBody>
      </p:sp>
      <p:sp>
        <p:nvSpPr>
          <p:cNvPr id="3" name="内容占位符 2"/>
          <p:cNvSpPr>
            <a:spLocks noGrp="1"/>
          </p:cNvSpPr>
          <p:nvPr>
            <p:ph idx="1"/>
          </p:nvPr>
        </p:nvSpPr>
        <p:spPr/>
        <p:txBody>
          <a:bodyPr/>
          <a:lstStyle/>
          <a:p>
            <a:r>
              <a:rPr lang="zh-CN" altLang="en-US" dirty="0" smtClean="0"/>
              <a:t>控制台日志：</a:t>
            </a:r>
            <a:endParaRPr lang="en-US" altLang="zh-CN" dirty="0" smtClean="0"/>
          </a:p>
          <a:p>
            <a:pPr lvl="1"/>
            <a:r>
              <a:rPr lang="zh-CN" altLang="en-US" sz="1400" dirty="0"/>
              <a:t>信息</a:t>
            </a:r>
            <a:r>
              <a:rPr lang="en-US" altLang="zh-CN" sz="1400" dirty="0"/>
              <a:t>: </a:t>
            </a:r>
            <a:r>
              <a:rPr lang="en-US" altLang="zh-CN" sz="1400" dirty="0" smtClean="0"/>
              <a:t>Unable </a:t>
            </a:r>
            <a:r>
              <a:rPr lang="en-US" altLang="zh-CN" sz="1400" dirty="0"/>
              <a:t>to find '</a:t>
            </a:r>
            <a:r>
              <a:rPr lang="en-US" altLang="zh-CN" sz="1400" u="sng" dirty="0">
                <a:solidFill>
                  <a:srgbClr val="3333FF"/>
                </a:solidFill>
              </a:rPr>
              <a:t>struts.multipart.saveDir</a:t>
            </a:r>
            <a:r>
              <a:rPr lang="en-US" altLang="zh-CN" sz="1400" dirty="0"/>
              <a:t>' property setting. Defaulting to </a:t>
            </a:r>
            <a:r>
              <a:rPr lang="en-US" altLang="zh-CN" sz="1400" dirty="0" smtClean="0"/>
              <a:t>javax.servlet.context.tempdir</a:t>
            </a:r>
            <a:endParaRPr lang="en-US" altLang="zh-CN" sz="1400" dirty="0" smtClean="0"/>
          </a:p>
          <a:p>
            <a:pPr lvl="1"/>
            <a:r>
              <a:rPr lang="zh-CN" altLang="en-US" sz="1400" dirty="0"/>
              <a:t>信息</a:t>
            </a:r>
            <a:r>
              <a:rPr lang="en-US" altLang="zh-CN" sz="1400" dirty="0"/>
              <a:t>: Removing file photo F:\Soft\J2EE\Web</a:t>
            </a:r>
            <a:r>
              <a:rPr lang="zh-CN" altLang="en-US" sz="1400" dirty="0"/>
              <a:t>服务器</a:t>
            </a:r>
            <a:r>
              <a:rPr lang="en-US" altLang="zh-CN" sz="1400" dirty="0"/>
              <a:t>\</a:t>
            </a:r>
            <a:r>
              <a:rPr lang="en-US" altLang="zh-CN" sz="1400" u="sng" dirty="0">
                <a:solidFill>
                  <a:srgbClr val="3333FF"/>
                </a:solidFill>
              </a:rPr>
              <a:t>tomcat-7\apache-tomcat-7.0.11\work\Catalina\localhost</a:t>
            </a:r>
            <a:r>
              <a:rPr lang="en-US" altLang="zh-CN" sz="1400" dirty="0"/>
              <a:t>\x\upload__33891320_1589991091b__</a:t>
            </a:r>
            <a:r>
              <a:rPr lang="en-US" altLang="zh-CN" sz="1400" dirty="0" smtClean="0"/>
              <a:t>8000_00000001.tmp</a:t>
            </a:r>
            <a:endParaRPr lang="en-US" altLang="zh-CN" sz="1400" dirty="0" smtClean="0"/>
          </a:p>
          <a:p>
            <a:pPr lvl="1"/>
            <a:endParaRPr lang="en-US" altLang="zh-CN" sz="1400" dirty="0"/>
          </a:p>
          <a:p>
            <a:r>
              <a:rPr lang="zh-CN" altLang="en-US" dirty="0" smtClean="0"/>
              <a:t>文件默认最大限制：</a:t>
            </a:r>
            <a:endParaRPr lang="en-US" altLang="zh-CN" dirty="0" smtClean="0"/>
          </a:p>
          <a:p>
            <a:pPr lvl="1"/>
            <a:r>
              <a:rPr lang="en-US" altLang="zh-CN" dirty="0"/>
              <a:t># uses javax.servlet.context.tempdir by default</a:t>
            </a:r>
            <a:endParaRPr lang="en-US" altLang="zh-CN" dirty="0"/>
          </a:p>
          <a:p>
            <a:pPr lvl="1"/>
            <a:r>
              <a:rPr lang="en-US" altLang="zh-CN" dirty="0"/>
              <a:t>struts.multipart.saveDir=</a:t>
            </a:r>
            <a:endParaRPr lang="en-US" altLang="zh-CN" dirty="0"/>
          </a:p>
          <a:p>
            <a:pPr lvl="1"/>
            <a:r>
              <a:rPr lang="en-US" altLang="zh-CN" dirty="0" smtClean="0"/>
              <a:t>struts.multipart.maxSize=2097152</a:t>
            </a:r>
            <a:endParaRPr lang="en-US" altLang="zh-CN" dirty="0" smtClean="0"/>
          </a:p>
          <a:p>
            <a:pPr lvl="1"/>
            <a:endParaRPr lang="en-US" altLang="zh-CN"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最大限制</a:t>
            </a:r>
            <a:endParaRPr lang="zh-CN" altLang="en-US" dirty="0"/>
          </a:p>
        </p:txBody>
      </p:sp>
      <p:sp>
        <p:nvSpPr>
          <p:cNvPr id="3" name="内容占位符 2"/>
          <p:cNvSpPr>
            <a:spLocks noGrp="1"/>
          </p:cNvSpPr>
          <p:nvPr>
            <p:ph idx="1"/>
          </p:nvPr>
        </p:nvSpPr>
        <p:spPr/>
        <p:txBody>
          <a:bodyPr/>
          <a:lstStyle/>
          <a:p>
            <a:pPr marL="357505" lvl="1" indent="-357505">
              <a:lnSpc>
                <a:spcPct val="110000"/>
              </a:lnSpc>
              <a:spcBef>
                <a:spcPts val="1800"/>
              </a:spcBef>
              <a:spcAft>
                <a:spcPts val="0"/>
              </a:spcAft>
              <a:buClr>
                <a:schemeClr val="accent1">
                  <a:lumMod val="50000"/>
                </a:schemeClr>
              </a:buClr>
              <a:buSzPct val="60000"/>
              <a:buFont typeface="Wingdings" panose="05000000000000000000" pitchFamily="2" charset="2"/>
              <a:buChar char="q"/>
            </a:pPr>
            <a:r>
              <a:rPr lang="zh-CN" altLang="en-US" dirty="0"/>
              <a:t>超出最大</a:t>
            </a:r>
            <a:r>
              <a:rPr lang="zh-CN" altLang="en-US" dirty="0" smtClean="0"/>
              <a:t>限制会发生异常</a:t>
            </a:r>
            <a:endParaRPr lang="en-US" altLang="zh-CN" dirty="0" smtClean="0"/>
          </a:p>
          <a:p>
            <a:pPr marL="0" lvl="1" indent="0">
              <a:lnSpc>
                <a:spcPct val="110000"/>
              </a:lnSpc>
              <a:spcBef>
                <a:spcPts val="1800"/>
              </a:spcBef>
              <a:spcAft>
                <a:spcPts val="0"/>
              </a:spcAft>
              <a:buClr>
                <a:schemeClr val="accent1">
                  <a:lumMod val="50000"/>
                </a:schemeClr>
              </a:buClr>
              <a:buSzPct val="60000"/>
              <a:buNone/>
            </a:pPr>
            <a:r>
              <a:rPr lang="en-US" altLang="zh-CN" dirty="0"/>
              <a:t> </a:t>
            </a:r>
            <a:r>
              <a:rPr lang="en-US" altLang="zh-CN" dirty="0" smtClean="0"/>
              <a:t>  1. action</a:t>
            </a:r>
            <a:r>
              <a:rPr lang="zh-CN" altLang="en-US" dirty="0" smtClean="0"/>
              <a:t>为</a:t>
            </a:r>
            <a:r>
              <a:rPr lang="en-US" altLang="zh-CN" dirty="0"/>
              <a:t>J</a:t>
            </a:r>
            <a:r>
              <a:rPr lang="en-US" altLang="zh-CN" dirty="0" smtClean="0"/>
              <a:t>avaBean</a:t>
            </a:r>
            <a:endParaRPr lang="zh-CN" altLang="en-US" dirty="0"/>
          </a:p>
          <a:p>
            <a:pPr lvl="1"/>
            <a:r>
              <a:rPr lang="en-US" altLang="zh-CN" u="sng" dirty="0" smtClean="0">
                <a:solidFill>
                  <a:srgbClr val="3333FF"/>
                </a:solidFill>
              </a:rPr>
              <a:t>org.apache.commons.fileupload.FileUploadBase$SizeLimitExceededException</a:t>
            </a:r>
            <a:r>
              <a:rPr lang="zh-CN" altLang="en-US" u="sng" dirty="0" smtClean="0">
                <a:solidFill>
                  <a:srgbClr val="3333FF"/>
                </a:solidFill>
              </a:rPr>
              <a:t>：</a:t>
            </a:r>
            <a:r>
              <a:rPr lang="zh-CN" altLang="en-US" dirty="0" smtClean="0"/>
              <a:t> </a:t>
            </a:r>
            <a:r>
              <a:rPr lang="en-US" altLang="zh-CN" sz="1600" dirty="0"/>
              <a:t>the request was rejected because its size (2827692) exceeds the configured maximum (2097152</a:t>
            </a:r>
            <a:r>
              <a:rPr lang="en-US" altLang="zh-CN" sz="1600" dirty="0" smtClean="0"/>
              <a:t>)</a:t>
            </a:r>
            <a:endParaRPr lang="en-US" altLang="zh-CN" sz="1600" dirty="0" smtClean="0"/>
          </a:p>
          <a:p>
            <a:pPr lvl="1"/>
            <a:r>
              <a:rPr lang="en-US" altLang="zh-CN" sz="1600" dirty="0" smtClean="0"/>
              <a:t>2. action</a:t>
            </a:r>
            <a:r>
              <a:rPr lang="zh-CN" altLang="en-US" sz="1600" dirty="0" smtClean="0"/>
              <a:t>类继承</a:t>
            </a:r>
            <a:r>
              <a:rPr lang="en-US" altLang="zh-CN" sz="1600" dirty="0" smtClean="0"/>
              <a:t>ActionSupport</a:t>
            </a:r>
            <a:endParaRPr lang="en-US" altLang="zh-CN" sz="1600" dirty="0" smtClean="0"/>
          </a:p>
          <a:p>
            <a:pPr lvl="1"/>
            <a:r>
              <a:rPr lang="en-US" altLang="zh-CN" sz="1600" u="sng" dirty="0" smtClean="0">
                <a:solidFill>
                  <a:srgbClr val="3333FF"/>
                </a:solidFill>
              </a:rPr>
              <a:t>Messages: </a:t>
            </a:r>
            <a:r>
              <a:rPr lang="en-US" altLang="zh-CN" sz="1600" dirty="0" smtClean="0"/>
              <a:t>No </a:t>
            </a:r>
            <a:r>
              <a:rPr lang="en-US" altLang="zh-CN" sz="1600" dirty="0"/>
              <a:t>result defined for action com.zz.action.FileUploadAction and result </a:t>
            </a:r>
            <a:r>
              <a:rPr lang="en-US" altLang="zh-CN" sz="1600" dirty="0" smtClean="0"/>
              <a:t>input</a:t>
            </a:r>
            <a:endParaRPr lang="en-US" altLang="zh-CN" sz="1600" dirty="0"/>
          </a:p>
          <a:p>
            <a:pPr marL="357505" lvl="1" indent="-357505">
              <a:lnSpc>
                <a:spcPct val="110000"/>
              </a:lnSpc>
              <a:spcBef>
                <a:spcPts val="1800"/>
              </a:spcBef>
              <a:spcAft>
                <a:spcPts val="0"/>
              </a:spcAft>
              <a:buClr>
                <a:schemeClr val="accent1">
                  <a:lumMod val="50000"/>
                </a:schemeClr>
              </a:buClr>
              <a:buSzPct val="60000"/>
              <a:buFont typeface="Wingdings" panose="05000000000000000000" pitchFamily="2" charset="2"/>
              <a:buChar char="q"/>
            </a:pPr>
            <a:r>
              <a:rPr lang="zh-CN" altLang="en-US" dirty="0" smtClean="0"/>
              <a:t>解决方案</a:t>
            </a:r>
            <a:endParaRPr lang="en-US" altLang="zh-CN" dirty="0"/>
          </a:p>
          <a:p>
            <a:pPr marL="0" lvl="1" indent="0">
              <a:lnSpc>
                <a:spcPct val="110000"/>
              </a:lnSpc>
              <a:spcBef>
                <a:spcPts val="1800"/>
              </a:spcBef>
              <a:spcAft>
                <a:spcPts val="0"/>
              </a:spcAft>
              <a:buClr>
                <a:schemeClr val="accent1">
                  <a:lumMod val="50000"/>
                </a:schemeClr>
              </a:buClr>
              <a:buSzPct val="60000"/>
              <a:buNone/>
            </a:pPr>
            <a:r>
              <a:rPr lang="en-US" altLang="zh-CN" dirty="0"/>
              <a:t> </a:t>
            </a:r>
            <a:r>
              <a:rPr lang="en-US" altLang="zh-CN" dirty="0" smtClean="0"/>
              <a:t>   </a:t>
            </a:r>
            <a:r>
              <a:rPr lang="en-US" altLang="zh-CN" sz="1600" dirty="0" smtClean="0"/>
              <a:t>1.</a:t>
            </a:r>
            <a:r>
              <a:rPr lang="zh-CN" altLang="en-US" sz="1600" dirty="0" smtClean="0"/>
              <a:t>重新设置</a:t>
            </a:r>
            <a:r>
              <a:rPr lang="en-US" altLang="zh-CN" sz="1600" u="sng" dirty="0" smtClean="0">
                <a:solidFill>
                  <a:srgbClr val="3333FF"/>
                </a:solidFill>
              </a:rPr>
              <a:t>struts.multipart.maxSize</a:t>
            </a:r>
            <a:endParaRPr lang="en-US" altLang="zh-CN" sz="1600" u="sng" dirty="0" smtClean="0">
              <a:solidFill>
                <a:srgbClr val="3333FF"/>
              </a:solidFill>
            </a:endParaRPr>
          </a:p>
          <a:p>
            <a:pPr marL="0" lvl="1" indent="0">
              <a:lnSpc>
                <a:spcPct val="110000"/>
              </a:lnSpc>
              <a:spcBef>
                <a:spcPts val="1800"/>
              </a:spcBef>
              <a:spcAft>
                <a:spcPts val="0"/>
              </a:spcAft>
              <a:buClr>
                <a:schemeClr val="accent1">
                  <a:lumMod val="50000"/>
                </a:schemeClr>
              </a:buClr>
              <a:buSzPct val="60000"/>
              <a:buNone/>
            </a:pPr>
            <a:r>
              <a:rPr lang="en-US" altLang="zh-CN" sz="1600" dirty="0">
                <a:solidFill>
                  <a:srgbClr val="3333FF"/>
                </a:solidFill>
              </a:rPr>
              <a:t> </a:t>
            </a:r>
            <a:r>
              <a:rPr lang="en-US" altLang="zh-CN" sz="1600" dirty="0" smtClean="0">
                <a:solidFill>
                  <a:srgbClr val="3333FF"/>
                </a:solidFill>
              </a:rPr>
              <a:t>   </a:t>
            </a:r>
            <a:r>
              <a:rPr lang="en-US" altLang="zh-CN" sz="1600" dirty="0" smtClean="0"/>
              <a:t>2.</a:t>
            </a:r>
            <a:r>
              <a:rPr lang="zh-CN" altLang="en-US" sz="1600" dirty="0" smtClean="0"/>
              <a:t>设置</a:t>
            </a:r>
            <a:r>
              <a:rPr lang="en-US" altLang="zh-CN" sz="1600" dirty="0" smtClean="0"/>
              <a:t>input</a:t>
            </a:r>
            <a:r>
              <a:rPr lang="zh-CN" altLang="en-US" sz="1600" dirty="0" smtClean="0"/>
              <a:t>视图</a:t>
            </a:r>
            <a:r>
              <a:rPr lang="en-US" altLang="zh-CN" sz="1600" dirty="0" smtClean="0"/>
              <a:t>(</a:t>
            </a:r>
            <a:r>
              <a:rPr lang="zh-CN" altLang="en-US" sz="1600" dirty="0" smtClean="0"/>
              <a:t>继承</a:t>
            </a:r>
            <a:r>
              <a:rPr lang="en-US" altLang="zh-CN" sz="1600" dirty="0" smtClean="0"/>
              <a:t>ActionSupport</a:t>
            </a:r>
            <a:r>
              <a:rPr lang="zh-CN" altLang="en-US" sz="1600" dirty="0" smtClean="0"/>
              <a:t>方式</a:t>
            </a:r>
            <a:r>
              <a:rPr lang="en-US" altLang="zh-CN" sz="1600" dirty="0" smtClean="0"/>
              <a:t>)</a:t>
            </a:r>
            <a:endParaRPr lang="en-US" altLang="zh-CN" sz="16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文件上传拦截器</a:t>
            </a:r>
            <a:endParaRPr lang="zh-CN" altLang="en-US" dirty="0"/>
          </a:p>
        </p:txBody>
      </p:sp>
      <p:sp>
        <p:nvSpPr>
          <p:cNvPr id="3" name="内容占位符 2"/>
          <p:cNvSpPr>
            <a:spLocks noGrp="1"/>
          </p:cNvSpPr>
          <p:nvPr>
            <p:ph idx="1"/>
          </p:nvPr>
        </p:nvSpPr>
        <p:spPr/>
        <p:txBody>
          <a:bodyPr/>
          <a:lstStyle/>
          <a:p>
            <a:r>
              <a:rPr lang="zh-CN" altLang="en-US" dirty="0" smtClean="0"/>
              <a:t>文件大小限制：</a:t>
            </a:r>
            <a:endParaRPr lang="en-US" altLang="zh-CN" dirty="0" smtClean="0"/>
          </a:p>
          <a:p>
            <a:pPr lvl="1"/>
            <a:r>
              <a:rPr lang="zh-CN" altLang="en-US" dirty="0"/>
              <a:t>有两个</a:t>
            </a:r>
            <a:r>
              <a:rPr lang="zh-CN" altLang="en-US" dirty="0" smtClean="0"/>
              <a:t>单独限制文件大小的方式</a:t>
            </a:r>
            <a:endParaRPr lang="en-US" altLang="zh-CN" dirty="0" smtClean="0"/>
          </a:p>
          <a:p>
            <a:pPr lvl="1"/>
            <a:r>
              <a:rPr lang="zh-CN" altLang="en-US" sz="1400" dirty="0" smtClean="0"/>
              <a:t>首先</a:t>
            </a:r>
            <a:r>
              <a:rPr lang="zh-CN" altLang="en-US" sz="1400" dirty="0"/>
              <a:t>是</a:t>
            </a:r>
            <a:r>
              <a:rPr lang="en-US" altLang="zh-CN" sz="1400" dirty="0"/>
              <a:t>struts.multipart.maxsize</a:t>
            </a:r>
            <a:r>
              <a:rPr lang="zh-CN" altLang="en-US" sz="1400" dirty="0"/>
              <a:t>来自</a:t>
            </a:r>
            <a:r>
              <a:rPr lang="en-US" altLang="zh-CN" sz="1400" dirty="0"/>
              <a:t>Struts 2 default.properties</a:t>
            </a:r>
            <a:r>
              <a:rPr lang="zh-CN" altLang="en-US" sz="1400" dirty="0"/>
              <a:t>文件。此设置存在安全性的原因，以禁止恶意用户上传非常大的文件，以向您的服务器磁盘</a:t>
            </a:r>
            <a:r>
              <a:rPr lang="zh-CN" altLang="en-US" sz="1400" dirty="0" smtClean="0"/>
              <a:t>空间，</a:t>
            </a:r>
            <a:r>
              <a:rPr lang="zh-CN" altLang="en-US" sz="1400" u="sng" dirty="0" smtClean="0">
                <a:solidFill>
                  <a:srgbClr val="3333FF"/>
                </a:solidFill>
              </a:rPr>
              <a:t>对全局生效</a:t>
            </a:r>
            <a:r>
              <a:rPr lang="zh-CN" altLang="en-US" sz="1400" dirty="0" smtClean="0"/>
              <a:t>。</a:t>
            </a:r>
            <a:r>
              <a:rPr lang="zh-CN" altLang="en-US" sz="1400" dirty="0"/>
              <a:t>该设置默认</a:t>
            </a:r>
            <a:r>
              <a:rPr lang="zh-CN" altLang="en-US" sz="1400" dirty="0" smtClean="0"/>
              <a:t>为</a:t>
            </a:r>
            <a:r>
              <a:rPr lang="en-US" altLang="zh-CN" sz="1400" dirty="0" smtClean="0"/>
              <a:t>2M</a:t>
            </a:r>
            <a:r>
              <a:rPr lang="zh-CN" altLang="en-US" sz="1400" dirty="0" smtClean="0"/>
              <a:t>。</a:t>
            </a:r>
            <a:r>
              <a:rPr lang="zh-CN" altLang="en-US" sz="1400" u="sng" dirty="0" smtClean="0">
                <a:solidFill>
                  <a:srgbClr val="3333FF"/>
                </a:solidFill>
              </a:rPr>
              <a:t>如果同时上传多个文件也首先于此</a:t>
            </a:r>
            <a:r>
              <a:rPr lang="zh-CN" altLang="en-US" sz="1400" dirty="0" smtClean="0"/>
              <a:t>。拦截器的设置是用来确保一个特定的行动没有收到文件太大。</a:t>
            </a:r>
            <a:endParaRPr lang="en-US" altLang="zh-CN" sz="1400" dirty="0" smtClean="0"/>
          </a:p>
          <a:p>
            <a:pPr lvl="1"/>
            <a:r>
              <a:rPr lang="zh-CN" altLang="en-US" sz="1400" dirty="0"/>
              <a:t>拦截</a:t>
            </a:r>
            <a:r>
              <a:rPr lang="zh-CN" altLang="en-US" sz="1400" dirty="0" smtClean="0"/>
              <a:t>器拦截的大小用于要小于</a:t>
            </a:r>
            <a:r>
              <a:rPr lang="en-US" altLang="zh-CN" sz="1400" dirty="0" smtClean="0"/>
              <a:t>struts.multipart.maxsize</a:t>
            </a:r>
            <a:r>
              <a:rPr lang="zh-CN" altLang="en-US" sz="1400" dirty="0" smtClean="0"/>
              <a:t>的大小，满足</a:t>
            </a:r>
            <a:r>
              <a:rPr lang="en-US" altLang="zh-CN" sz="1400" dirty="0" smtClean="0"/>
              <a:t>maxSize</a:t>
            </a:r>
            <a:r>
              <a:rPr lang="zh-CN" altLang="en-US" sz="1400" dirty="0" smtClean="0"/>
              <a:t>的文件才能被拦截器所拦截。</a:t>
            </a:r>
            <a:endParaRPr lang="zh-CN" altLang="en-US" sz="1400" dirty="0"/>
          </a:p>
        </p:txBody>
      </p:sp>
      <p:pic>
        <p:nvPicPr>
          <p:cNvPr id="5" name="图片 4"/>
          <p:cNvPicPr>
            <a:picLocks noChangeAspect="1"/>
          </p:cNvPicPr>
          <p:nvPr/>
        </p:nvPicPr>
        <p:blipFill>
          <a:blip r:embed="rId1"/>
          <a:stretch>
            <a:fillRect/>
          </a:stretch>
        </p:blipFill>
        <p:spPr>
          <a:xfrm>
            <a:off x="918499" y="3260425"/>
            <a:ext cx="7263457" cy="3435247"/>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文件上传拦截器</a:t>
            </a:r>
            <a:endParaRPr lang="zh-CN" altLang="en-US" dirty="0"/>
          </a:p>
        </p:txBody>
      </p:sp>
      <p:sp>
        <p:nvSpPr>
          <p:cNvPr id="3" name="内容占位符 2"/>
          <p:cNvSpPr>
            <a:spLocks noGrp="1"/>
          </p:cNvSpPr>
          <p:nvPr>
            <p:ph idx="1"/>
          </p:nvPr>
        </p:nvSpPr>
        <p:spPr/>
        <p:txBody>
          <a:bodyPr/>
          <a:lstStyle/>
          <a:p>
            <a:r>
              <a:rPr lang="zh-CN" altLang="en-US" dirty="0"/>
              <a:t>文件大小限制：</a:t>
            </a:r>
            <a:endParaRPr lang="en-US" altLang="zh-CN" dirty="0"/>
          </a:p>
          <a:p>
            <a:pPr lvl="1"/>
            <a:r>
              <a:rPr lang="zh-CN" altLang="en-US" dirty="0"/>
              <a:t>有两种方法来限制上传文件类型，以声明方式和编程方式。来限制文件键入一个逗号分隔的列表</a:t>
            </a:r>
            <a:r>
              <a:rPr lang="en-US" altLang="zh-CN" dirty="0"/>
              <a:t>allowedtypes</a:t>
            </a:r>
            <a:r>
              <a:rPr lang="zh-CN" altLang="en-US" dirty="0"/>
              <a:t>可以被指定为一个</a:t>
            </a:r>
            <a:r>
              <a:rPr lang="en-US" altLang="zh-CN" dirty="0"/>
              <a:t>fileupload</a:t>
            </a:r>
            <a:r>
              <a:rPr lang="zh-CN" altLang="en-US" dirty="0"/>
              <a:t>拦截器参数，如下面的示例所示</a:t>
            </a:r>
            <a:r>
              <a:rPr lang="zh-CN" altLang="en-US" dirty="0" smtClean="0"/>
              <a:t>：</a:t>
            </a:r>
            <a:endParaRPr lang="en-US" altLang="zh-CN" dirty="0" smtClean="0"/>
          </a:p>
          <a:p>
            <a:pPr lvl="1"/>
            <a:endParaRPr lang="zh-CN" altLang="en-US" dirty="0"/>
          </a:p>
        </p:txBody>
      </p:sp>
      <p:pic>
        <p:nvPicPr>
          <p:cNvPr id="4" name="图片 3"/>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Layer>
                </a14:imgProps>
              </a:ext>
            </a:extLst>
          </a:blip>
          <a:stretch>
            <a:fillRect/>
          </a:stretch>
        </p:blipFill>
        <p:spPr>
          <a:xfrm>
            <a:off x="754990" y="2449778"/>
            <a:ext cx="7590476" cy="2466667"/>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上</a:t>
            </a:r>
            <a:r>
              <a:rPr lang="zh-CN" altLang="en-US" dirty="0" smtClean="0"/>
              <a:t>传错误提示</a:t>
            </a:r>
            <a:endParaRPr lang="zh-CN" altLang="en-US" dirty="0"/>
          </a:p>
        </p:txBody>
      </p:sp>
      <p:sp>
        <p:nvSpPr>
          <p:cNvPr id="3" name="内容占位符 2"/>
          <p:cNvSpPr>
            <a:spLocks noGrp="1"/>
          </p:cNvSpPr>
          <p:nvPr>
            <p:ph idx="1"/>
          </p:nvPr>
        </p:nvSpPr>
        <p:spPr/>
        <p:txBody>
          <a:bodyPr/>
          <a:lstStyle/>
          <a:p>
            <a:r>
              <a:rPr lang="zh-CN" altLang="en-US" dirty="0" smtClean="0"/>
              <a:t>错误提示</a:t>
            </a:r>
            <a:endParaRPr lang="en-US" altLang="zh-CN" dirty="0" smtClean="0"/>
          </a:p>
          <a:p>
            <a:pPr lvl="1"/>
            <a:r>
              <a:rPr lang="zh-CN" altLang="en-US" dirty="0" smtClean="0"/>
              <a:t>默认情况，当上传出现问题时会自动跳转到</a:t>
            </a:r>
            <a:r>
              <a:rPr lang="en-US" altLang="zh-CN" dirty="0" smtClean="0"/>
              <a:t>input</a:t>
            </a:r>
            <a:r>
              <a:rPr lang="zh-CN" altLang="en-US" dirty="0" smtClean="0"/>
              <a:t>视图（前提：继承了</a:t>
            </a:r>
            <a:r>
              <a:rPr lang="en-US" altLang="zh-CN" dirty="0" smtClean="0"/>
              <a:t>ActionSupport</a:t>
            </a:r>
            <a:r>
              <a:rPr lang="zh-CN" altLang="en-US" dirty="0" smtClean="0"/>
              <a:t>类）。此时可以在</a:t>
            </a:r>
            <a:r>
              <a:rPr lang="en-US" altLang="zh-CN" dirty="0" smtClean="0"/>
              <a:t>input</a:t>
            </a:r>
            <a:r>
              <a:rPr lang="zh-CN" altLang="en-US" dirty="0" smtClean="0"/>
              <a:t>对应的视图中通过：</a:t>
            </a:r>
            <a:r>
              <a:rPr lang="en-US" altLang="zh-CN" dirty="0"/>
              <a:t>&lt;s:fielderror</a:t>
            </a:r>
            <a:r>
              <a:rPr lang="en-US" altLang="zh-CN" dirty="0" smtClean="0"/>
              <a:t>/&gt;</a:t>
            </a:r>
            <a:r>
              <a:rPr lang="zh-CN" altLang="en-US" dirty="0" smtClean="0"/>
              <a:t>取出错误信息。错误信息不友好，所以需要重写错误信息。</a:t>
            </a:r>
            <a:endParaRPr lang="en-US" altLang="zh-CN" dirty="0" smtClean="0"/>
          </a:p>
          <a:p>
            <a:pPr lvl="1"/>
            <a:endParaRPr lang="en-US" altLang="zh-CN" dirty="0"/>
          </a:p>
          <a:p>
            <a:r>
              <a:rPr lang="zh-CN" altLang="en-US" dirty="0" smtClean="0"/>
              <a:t>重写错误信息：</a:t>
            </a:r>
            <a:endParaRPr lang="en-US" altLang="zh-CN" dirty="0" smtClean="0"/>
          </a:p>
          <a:p>
            <a:pPr lvl="1"/>
            <a:r>
              <a:rPr lang="zh-CN" altLang="en-US" dirty="0" smtClean="0"/>
              <a:t>错误信息默认在</a:t>
            </a:r>
            <a:r>
              <a:rPr lang="en-US" altLang="zh-CN" dirty="0"/>
              <a:t>/</a:t>
            </a:r>
            <a:r>
              <a:rPr lang="en-US" altLang="zh-CN" dirty="0" smtClean="0"/>
              <a:t>org/apache/struts2/struts-messages.properties</a:t>
            </a:r>
            <a:r>
              <a:rPr lang="zh-CN" altLang="en-US" dirty="0" smtClean="0"/>
              <a:t>中存储</a:t>
            </a:r>
            <a:endParaRPr lang="en-US" altLang="zh-CN" dirty="0" smtClean="0"/>
          </a:p>
          <a:p>
            <a:pPr lvl="1"/>
            <a:r>
              <a:rPr lang="en-US" altLang="zh-CN" dirty="0" smtClean="0"/>
              <a:t>{</a:t>
            </a:r>
            <a:r>
              <a:rPr lang="en-US" altLang="zh-CN" dirty="0"/>
              <a:t>0}:&lt;input type=“file” name=“uploadImage”&gt;</a:t>
            </a:r>
            <a:r>
              <a:rPr lang="zh-CN" altLang="en-US" dirty="0"/>
              <a:t>中</a:t>
            </a:r>
            <a:r>
              <a:rPr lang="en-US" altLang="zh-CN" dirty="0"/>
              <a:t>name</a:t>
            </a:r>
            <a:r>
              <a:rPr lang="zh-CN" altLang="en-US" dirty="0"/>
              <a:t>属性的值</a:t>
            </a:r>
            <a:endParaRPr lang="zh-CN" altLang="en-US" dirty="0"/>
          </a:p>
          <a:p>
            <a:pPr lvl="1"/>
            <a:r>
              <a:rPr lang="en-US" altLang="zh-CN" dirty="0" smtClean="0"/>
              <a:t>{</a:t>
            </a:r>
            <a:r>
              <a:rPr lang="en-US" altLang="zh-CN" dirty="0"/>
              <a:t>1}:</a:t>
            </a:r>
            <a:r>
              <a:rPr lang="zh-CN" altLang="en-US" dirty="0"/>
              <a:t>上传文件的名称</a:t>
            </a:r>
            <a:endParaRPr lang="zh-CN" altLang="en-US" dirty="0"/>
          </a:p>
          <a:p>
            <a:pPr lvl="1"/>
            <a:r>
              <a:rPr lang="en-US" altLang="zh-CN" dirty="0" smtClean="0"/>
              <a:t>{</a:t>
            </a:r>
            <a:r>
              <a:rPr lang="en-US" altLang="zh-CN" dirty="0"/>
              <a:t>2}:</a:t>
            </a:r>
            <a:r>
              <a:rPr lang="zh-CN" altLang="en-US" dirty="0"/>
              <a:t>上传文件保存到临时目录的名称</a:t>
            </a:r>
            <a:endParaRPr lang="zh-CN" altLang="en-US" dirty="0"/>
          </a:p>
          <a:p>
            <a:pPr lvl="1"/>
            <a:r>
              <a:rPr lang="en-US" altLang="zh-CN" dirty="0" smtClean="0"/>
              <a:t>{</a:t>
            </a:r>
            <a:r>
              <a:rPr lang="en-US" altLang="zh-CN" dirty="0"/>
              <a:t>3}:</a:t>
            </a:r>
            <a:r>
              <a:rPr lang="zh-CN" altLang="en-US" dirty="0"/>
              <a:t>上传文件的类型</a:t>
            </a:r>
            <a:r>
              <a:rPr lang="en-US" altLang="zh-CN" dirty="0"/>
              <a:t>(</a:t>
            </a:r>
            <a:r>
              <a:rPr lang="zh-CN" altLang="en-US" dirty="0"/>
              <a:t>对</a:t>
            </a:r>
            <a:r>
              <a:rPr lang="en-US" altLang="zh-CN" dirty="0"/>
              <a:t>struts.messages.error.file.too.large</a:t>
            </a:r>
            <a:r>
              <a:rPr lang="zh-CN" altLang="en-US" dirty="0"/>
              <a:t>是上传文件的大小</a:t>
            </a:r>
            <a:r>
              <a:rPr lang="en-US" altLang="zh-CN" dirty="0"/>
              <a:t>)</a:t>
            </a:r>
            <a:endParaRPr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自定义错误提示</a:t>
            </a:r>
            <a:endParaRPr lang="zh-CN" altLang="en-US" dirty="0"/>
          </a:p>
        </p:txBody>
      </p:sp>
      <p:sp>
        <p:nvSpPr>
          <p:cNvPr id="3" name="内容占位符 2"/>
          <p:cNvSpPr>
            <a:spLocks noGrp="1"/>
          </p:cNvSpPr>
          <p:nvPr>
            <p:ph idx="1"/>
          </p:nvPr>
        </p:nvSpPr>
        <p:spPr/>
        <p:txBody>
          <a:bodyPr/>
          <a:lstStyle/>
          <a:p>
            <a:r>
              <a:rPr lang="zh-CN" altLang="en-US" dirty="0" smtClean="0"/>
              <a:t>实现步骤</a:t>
            </a:r>
            <a:endParaRPr lang="en-US" altLang="zh-CN" dirty="0" smtClean="0"/>
          </a:p>
          <a:p>
            <a:pPr lvl="1"/>
            <a:r>
              <a:rPr lang="zh-CN" altLang="en-US" dirty="0" smtClean="0"/>
              <a:t>实现原理：让</a:t>
            </a:r>
            <a:r>
              <a:rPr lang="en-US" altLang="zh-CN" dirty="0" smtClean="0"/>
              <a:t>struts2</a:t>
            </a:r>
            <a:r>
              <a:rPr lang="zh-CN" altLang="en-US" dirty="0" smtClean="0"/>
              <a:t>在加载消息文件时加载自定义文件即可。</a:t>
            </a:r>
            <a:endParaRPr lang="en-US" altLang="zh-CN" dirty="0" smtClean="0"/>
          </a:p>
          <a:p>
            <a:pPr lvl="1"/>
            <a:r>
              <a:rPr lang="en-US" altLang="zh-CN" dirty="0" smtClean="0"/>
              <a:t>1.</a:t>
            </a:r>
            <a:r>
              <a:rPr lang="zh-CN" altLang="en-US" dirty="0" smtClean="0"/>
              <a:t>在</a:t>
            </a:r>
            <a:r>
              <a:rPr lang="en-US" altLang="zh-CN" dirty="0" smtClean="0"/>
              <a:t>src</a:t>
            </a:r>
            <a:r>
              <a:rPr lang="zh-CN" altLang="en-US" dirty="0" smtClean="0"/>
              <a:t>下新建</a:t>
            </a:r>
            <a:r>
              <a:rPr lang="en-US" altLang="zh-CN" dirty="0" smtClean="0"/>
              <a:t>struts_message.properties</a:t>
            </a:r>
            <a:r>
              <a:rPr lang="zh-CN" altLang="en-US" dirty="0" smtClean="0"/>
              <a:t>文件</a:t>
            </a:r>
            <a:r>
              <a:rPr lang="en-US" altLang="zh-CN" dirty="0" smtClean="0"/>
              <a:t>,</a:t>
            </a:r>
            <a:r>
              <a:rPr lang="zh-CN" altLang="en-US" dirty="0" smtClean="0"/>
              <a:t>自定义错误消息。</a:t>
            </a:r>
            <a:endParaRPr lang="en-US" altLang="zh-CN" dirty="0" smtClean="0"/>
          </a:p>
          <a:p>
            <a:pPr lvl="1"/>
            <a:r>
              <a:rPr lang="en-US" altLang="zh-CN" dirty="0" smtClean="0"/>
              <a:t>2.</a:t>
            </a:r>
            <a:r>
              <a:rPr lang="zh-CN" altLang="en-US" dirty="0" smtClean="0"/>
              <a:t>在</a:t>
            </a:r>
            <a:r>
              <a:rPr lang="en-US" altLang="zh-CN" dirty="0" smtClean="0"/>
              <a:t>struts.xml</a:t>
            </a:r>
            <a:r>
              <a:rPr lang="zh-CN" altLang="en-US" dirty="0" smtClean="0"/>
              <a:t>中重写常量，加载外部定制消息文件。</a:t>
            </a:r>
            <a:endParaRPr lang="en-US" altLang="zh-CN" dirty="0" smtClean="0"/>
          </a:p>
          <a:p>
            <a:pPr lvl="1"/>
            <a:r>
              <a:rPr lang="en-US" altLang="zh-CN" dirty="0"/>
              <a:t>&lt;!-- </a:t>
            </a:r>
            <a:r>
              <a:rPr lang="en-US" altLang="zh-CN" sz="1600" u="sng" dirty="0">
                <a:solidFill>
                  <a:srgbClr val="3333FF"/>
                </a:solidFill>
              </a:rPr>
              <a:t>Load custom default resource bundles </a:t>
            </a:r>
            <a:r>
              <a:rPr lang="zh-CN" altLang="en-US" sz="1600" u="sng" dirty="0" smtClean="0">
                <a:solidFill>
                  <a:srgbClr val="3333FF"/>
                </a:solidFill>
              </a:rPr>
              <a:t>，省略</a:t>
            </a:r>
            <a:r>
              <a:rPr lang="en-US" altLang="zh-CN" sz="1600" u="sng" dirty="0" smtClean="0">
                <a:solidFill>
                  <a:srgbClr val="3333FF"/>
                </a:solidFill>
              </a:rPr>
              <a:t>.properties</a:t>
            </a:r>
            <a:r>
              <a:rPr lang="zh-CN" altLang="en-US" sz="1600" u="sng" dirty="0" smtClean="0">
                <a:solidFill>
                  <a:srgbClr val="3333FF"/>
                </a:solidFill>
              </a:rPr>
              <a:t>后缀</a:t>
            </a:r>
            <a:r>
              <a:rPr lang="en-US" altLang="zh-CN" dirty="0" smtClean="0"/>
              <a:t>--&gt;</a:t>
            </a:r>
            <a:endParaRPr lang="en-US" altLang="zh-CN" dirty="0"/>
          </a:p>
          <a:p>
            <a:pPr lvl="1"/>
            <a:r>
              <a:rPr lang="en-US" altLang="zh-CN" dirty="0"/>
              <a:t>&lt;constant name="struts.custom.i18n.resources" value="struts-message</a:t>
            </a:r>
            <a:r>
              <a:rPr lang="en-US" altLang="zh-CN" dirty="0" smtClean="0"/>
              <a:t>"/&gt;</a:t>
            </a:r>
            <a:endParaRPr lang="en-US" altLang="zh-CN" dirty="0" smtClean="0"/>
          </a:p>
          <a:p>
            <a:pPr lvl="1"/>
            <a:r>
              <a:rPr lang="en-US" altLang="zh-CN" dirty="0" smtClean="0"/>
              <a:t>3.</a:t>
            </a:r>
            <a:r>
              <a:rPr lang="zh-CN" altLang="en-US" dirty="0" smtClean="0"/>
              <a:t>测试</a:t>
            </a:r>
            <a:endParaRPr lang="en-US" altLang="zh-CN" dirty="0" smtClean="0"/>
          </a:p>
          <a:p>
            <a:pPr lvl="2"/>
            <a:r>
              <a:rPr lang="zh-CN" altLang="en-US" dirty="0" smtClean="0"/>
              <a:t>在</a:t>
            </a:r>
            <a:r>
              <a:rPr lang="en-US" altLang="zh-CN" dirty="0" smtClean="0"/>
              <a:t>input</a:t>
            </a:r>
            <a:r>
              <a:rPr lang="zh-CN" altLang="en-US" dirty="0" smtClean="0"/>
              <a:t>对应的视图中取出错误信息</a:t>
            </a:r>
            <a:endParaRPr lang="en-US" altLang="zh-CN" dirty="0" smtClean="0"/>
          </a:p>
          <a:p>
            <a:pPr lvl="1"/>
            <a:endParaRPr lang="zh-CN" alt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多文件上</a:t>
            </a:r>
            <a:r>
              <a:rPr lang="zh-CN" altLang="en-US" dirty="0" smtClean="0"/>
              <a:t>传</a:t>
            </a:r>
            <a:endParaRPr lang="zh-CN" altLang="en-US" dirty="0"/>
          </a:p>
        </p:txBody>
      </p:sp>
      <p:pic>
        <p:nvPicPr>
          <p:cNvPr id="4" name="图片 3"/>
          <p:cNvPicPr>
            <a:picLocks noChangeAspect="1"/>
          </p:cNvPicPr>
          <p:nvPr/>
        </p:nvPicPr>
        <p:blipFill>
          <a:blip r:embed="rId1"/>
          <a:stretch>
            <a:fillRect/>
          </a:stretch>
        </p:blipFill>
        <p:spPr>
          <a:xfrm>
            <a:off x="1007495" y="1213570"/>
            <a:ext cx="6925809" cy="1382857"/>
          </a:xfrm>
          <a:prstGeom prst="rect">
            <a:avLst/>
          </a:prstGeom>
        </p:spPr>
      </p:pic>
      <p:pic>
        <p:nvPicPr>
          <p:cNvPr id="5" name="图片 4"/>
          <p:cNvPicPr>
            <a:picLocks noChangeAspect="1"/>
          </p:cNvPicPr>
          <p:nvPr/>
        </p:nvPicPr>
        <p:blipFill>
          <a:blip r:embed="rId2"/>
          <a:stretch>
            <a:fillRect/>
          </a:stretch>
        </p:blipFill>
        <p:spPr>
          <a:xfrm>
            <a:off x="1007494" y="2937728"/>
            <a:ext cx="6925809" cy="2884761"/>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文件下载</a:t>
            </a:r>
            <a:endParaRPr lang="zh-CN" altLang="en-US" dirty="0"/>
          </a:p>
        </p:txBody>
      </p:sp>
      <p:sp>
        <p:nvSpPr>
          <p:cNvPr id="3" name="内容占位符 2"/>
          <p:cNvSpPr>
            <a:spLocks noGrp="1"/>
          </p:cNvSpPr>
          <p:nvPr>
            <p:ph idx="1"/>
          </p:nvPr>
        </p:nvSpPr>
        <p:spPr/>
        <p:txBody>
          <a:bodyPr/>
          <a:lstStyle/>
          <a:p>
            <a:r>
              <a:rPr lang="zh-CN" altLang="en-US" dirty="0" smtClean="0"/>
              <a:t>设置：</a:t>
            </a:r>
            <a:endParaRPr lang="en-US" altLang="zh-CN" dirty="0" smtClean="0"/>
          </a:p>
          <a:p>
            <a:pPr lvl="1"/>
            <a:r>
              <a:rPr lang="en-US" altLang="zh-CN" dirty="0" smtClean="0">
                <a:latin typeface="华文中宋" panose="02010600040101010101" pitchFamily="2" charset="-122"/>
                <a:ea typeface="华文中宋" panose="02010600040101010101" pitchFamily="2" charset="-122"/>
              </a:rPr>
              <a:t>resultType</a:t>
            </a:r>
            <a:r>
              <a:rPr lang="zh-CN" altLang="en-US" dirty="0" smtClean="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stream </a:t>
            </a:r>
            <a:r>
              <a:rPr lang="en-US" altLang="zh-CN" dirty="0" smtClean="0">
                <a:latin typeface="华文中宋" panose="02010600040101010101" pitchFamily="2" charset="-122"/>
                <a:ea typeface="华文中宋" panose="02010600040101010101" pitchFamily="2" charset="-122"/>
              </a:rPr>
              <a:t>     org.apache.struts2.dispatcher.StreamResult</a:t>
            </a:r>
            <a:endParaRPr lang="en-US" altLang="zh-CN" dirty="0" smtClean="0">
              <a:latin typeface="华文中宋" panose="02010600040101010101" pitchFamily="2" charset="-122"/>
              <a:ea typeface="华文中宋" panose="02010600040101010101" pitchFamily="2" charset="-122"/>
            </a:endParaRPr>
          </a:p>
          <a:p>
            <a:pPr lvl="1"/>
            <a:r>
              <a:rPr lang="en-US" altLang="zh-CN" dirty="0"/>
              <a:t>Example: </a:t>
            </a:r>
            <a:endParaRPr lang="en-US" altLang="zh-CN" dirty="0"/>
          </a:p>
          <a:p>
            <a:pPr lvl="1"/>
            <a:r>
              <a:rPr lang="en-US" altLang="zh-CN" dirty="0"/>
              <a:t> &lt;result name="success" type="</a:t>
            </a:r>
            <a:r>
              <a:rPr lang="en-US" altLang="zh-CN" dirty="0">
                <a:solidFill>
                  <a:srgbClr val="3333FF"/>
                </a:solidFill>
              </a:rPr>
              <a:t>stream</a:t>
            </a:r>
            <a:r>
              <a:rPr lang="en-US" altLang="zh-CN" dirty="0"/>
              <a:t>"&gt;</a:t>
            </a:r>
            <a:endParaRPr lang="en-US" altLang="zh-CN" dirty="0"/>
          </a:p>
          <a:p>
            <a:pPr lvl="1"/>
            <a:r>
              <a:rPr lang="en-US" altLang="zh-CN" dirty="0"/>
              <a:t>   </a:t>
            </a:r>
            <a:r>
              <a:rPr lang="en-US" altLang="zh-CN" sz="1400" dirty="0"/>
              <a:t>&lt;param name="contentType"&gt;</a:t>
            </a:r>
            <a:r>
              <a:rPr lang="en-US" altLang="zh-CN" sz="1400" dirty="0">
                <a:solidFill>
                  <a:srgbClr val="3333FF"/>
                </a:solidFill>
              </a:rPr>
              <a:t>image/jpeg</a:t>
            </a:r>
            <a:r>
              <a:rPr lang="en-US" altLang="zh-CN" sz="1400" dirty="0"/>
              <a:t>&lt;/param&gt;</a:t>
            </a:r>
            <a:endParaRPr lang="en-US" altLang="zh-CN" sz="1400" dirty="0"/>
          </a:p>
          <a:p>
            <a:pPr lvl="1"/>
            <a:r>
              <a:rPr lang="en-US" altLang="zh-CN" sz="1400" dirty="0"/>
              <a:t>   &lt;param name="inputName"&gt;</a:t>
            </a:r>
            <a:r>
              <a:rPr lang="en-US" altLang="zh-CN" sz="1400" dirty="0">
                <a:solidFill>
                  <a:srgbClr val="3333FF"/>
                </a:solidFill>
              </a:rPr>
              <a:t>imageStream</a:t>
            </a:r>
            <a:r>
              <a:rPr lang="en-US" altLang="zh-CN" sz="1400" dirty="0"/>
              <a:t>&lt;/param&gt;</a:t>
            </a:r>
            <a:endParaRPr lang="en-US" altLang="zh-CN" sz="1400" dirty="0"/>
          </a:p>
          <a:p>
            <a:pPr lvl="1"/>
            <a:r>
              <a:rPr lang="en-US" altLang="zh-CN" sz="1400" dirty="0"/>
              <a:t>   &lt;param name="contentDisposition"&gt;</a:t>
            </a:r>
            <a:r>
              <a:rPr lang="en-US" altLang="zh-CN" sz="1400" dirty="0">
                <a:solidFill>
                  <a:srgbClr val="3333FF"/>
                </a:solidFill>
              </a:rPr>
              <a:t>attachment;filename="document.pdf</a:t>
            </a:r>
            <a:r>
              <a:rPr lang="en-US" altLang="zh-CN" sz="1400" dirty="0"/>
              <a:t>"&lt;/param&gt;</a:t>
            </a:r>
            <a:endParaRPr lang="en-US" altLang="zh-CN" sz="1400" dirty="0"/>
          </a:p>
          <a:p>
            <a:pPr lvl="1"/>
            <a:r>
              <a:rPr lang="en-US" altLang="zh-CN" sz="1400" dirty="0"/>
              <a:t>   &lt;param name="bufferSize"&gt;</a:t>
            </a:r>
            <a:r>
              <a:rPr lang="en-US" altLang="zh-CN" sz="1400" dirty="0">
                <a:solidFill>
                  <a:srgbClr val="3333FF"/>
                </a:solidFill>
              </a:rPr>
              <a:t>1024</a:t>
            </a:r>
            <a:r>
              <a:rPr lang="en-US" altLang="zh-CN" sz="1400" dirty="0"/>
              <a:t>&lt;/param&gt;</a:t>
            </a:r>
            <a:endParaRPr lang="en-US" altLang="zh-CN" sz="1400" dirty="0"/>
          </a:p>
          <a:p>
            <a:pPr lvl="1"/>
            <a:r>
              <a:rPr lang="en-US" altLang="zh-CN" dirty="0"/>
              <a:t> &lt;/result&gt;</a:t>
            </a:r>
            <a:endParaRPr lang="en-US" altLang="zh-CN" dirty="0"/>
          </a:p>
          <a:p>
            <a:pPr lvl="1"/>
            <a:r>
              <a:rPr lang="en-US" altLang="zh-CN" dirty="0"/>
              <a:t> </a:t>
            </a:r>
            <a:endParaRPr lang="zh-CN" alt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下载案例</a:t>
            </a:r>
            <a:r>
              <a:rPr lang="en-US" altLang="zh-CN" dirty="0" smtClean="0"/>
              <a:t>-</a:t>
            </a:r>
            <a:r>
              <a:rPr lang="zh-CN" altLang="en-US" dirty="0" smtClean="0"/>
              <a:t>图片</a:t>
            </a:r>
            <a:endParaRPr lang="zh-CN" altLang="en-US" dirty="0"/>
          </a:p>
        </p:txBody>
      </p:sp>
      <p:pic>
        <p:nvPicPr>
          <p:cNvPr id="4" name="图片 3"/>
          <p:cNvPicPr>
            <a:picLocks noChangeAspect="1"/>
          </p:cNvPicPr>
          <p:nvPr/>
        </p:nvPicPr>
        <p:blipFill>
          <a:blip r:embed="rId1"/>
          <a:stretch>
            <a:fillRect/>
          </a:stretch>
        </p:blipFill>
        <p:spPr>
          <a:xfrm>
            <a:off x="179962" y="810739"/>
            <a:ext cx="8828571" cy="3723809"/>
          </a:xfrm>
          <a:prstGeom prst="rect">
            <a:avLst/>
          </a:prstGeom>
        </p:spPr>
      </p:pic>
      <p:pic>
        <p:nvPicPr>
          <p:cNvPr id="5" name="图片 4"/>
          <p:cNvPicPr>
            <a:picLocks noChangeAspect="1"/>
          </p:cNvPicPr>
          <p:nvPr/>
        </p:nvPicPr>
        <p:blipFill>
          <a:blip r:embed="rId2"/>
          <a:stretch>
            <a:fillRect/>
          </a:stretch>
        </p:blipFill>
        <p:spPr>
          <a:xfrm>
            <a:off x="179962" y="4674734"/>
            <a:ext cx="8883116" cy="17835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编写</a:t>
            </a:r>
            <a:r>
              <a:rPr lang="en-US" altLang="zh-CN" dirty="0"/>
              <a:t>JSP</a:t>
            </a:r>
            <a:r>
              <a:rPr lang="zh-CN" altLang="en-US" dirty="0"/>
              <a:t>页面</a:t>
            </a:r>
            <a:endParaRPr lang="zh-CN" altLang="en-US" dirty="0"/>
          </a:p>
        </p:txBody>
      </p:sp>
      <p:sp>
        <p:nvSpPr>
          <p:cNvPr id="3" name="内容占位符 2"/>
          <p:cNvSpPr>
            <a:spLocks noGrp="1"/>
          </p:cNvSpPr>
          <p:nvPr>
            <p:ph idx="1"/>
          </p:nvPr>
        </p:nvSpPr>
        <p:spPr/>
        <p:txBody>
          <a:bodyPr/>
          <a:lstStyle/>
          <a:p>
            <a:r>
              <a:rPr lang="en-US" altLang="zh-CN" dirty="0" err="1"/>
              <a:t>helloword.jsp</a:t>
            </a:r>
            <a:r>
              <a:rPr lang="en-US" altLang="zh-CN" dirty="0"/>
              <a:t> </a:t>
            </a:r>
            <a:r>
              <a:rPr lang="zh-CN" altLang="en-US" dirty="0"/>
              <a:t>（发起请求页面）</a:t>
            </a:r>
            <a:endParaRPr lang="zh-CN" altLang="en-US" dirty="0"/>
          </a:p>
          <a:p>
            <a:pPr lvl="1"/>
            <a:r>
              <a:rPr lang="en-US" altLang="zh-CN" dirty="0"/>
              <a:t>&lt;</a:t>
            </a:r>
            <a:r>
              <a:rPr lang="en-US" altLang="zh-CN" dirty="0" smtClean="0"/>
              <a:t>a href=“${</a:t>
            </a:r>
            <a:r>
              <a:rPr lang="en-US" altLang="zh-CN" dirty="0" err="1"/>
              <a:t>pageContext.request.contextPath</a:t>
            </a:r>
            <a:r>
              <a:rPr lang="en-US" altLang="zh-CN" dirty="0" smtClean="0"/>
              <a:t>}/hello.action”&gt;</a:t>
            </a:r>
            <a:r>
              <a:rPr lang="zh-CN" altLang="en-US" dirty="0" smtClean="0"/>
              <a:t>访问</a:t>
            </a:r>
            <a:r>
              <a:rPr lang="en-US" altLang="zh-CN" dirty="0" smtClean="0"/>
              <a:t>&lt;/a&gt;</a:t>
            </a:r>
            <a:endParaRPr lang="en-US" altLang="zh-CN" dirty="0" smtClean="0"/>
          </a:p>
          <a:p>
            <a:pPr lvl="1"/>
            <a:r>
              <a:rPr lang="zh-CN" altLang="en-US" dirty="0"/>
              <a:t>添加对</a:t>
            </a:r>
            <a:r>
              <a:rPr lang="en-US" altLang="zh-CN" dirty="0"/>
              <a:t>Struts2 </a:t>
            </a:r>
            <a:r>
              <a:rPr lang="zh-CN" altLang="en-US" dirty="0"/>
              <a:t>框架的访问链接，默认情况下框架接受以</a:t>
            </a:r>
            <a:r>
              <a:rPr lang="en-US" altLang="zh-CN" dirty="0"/>
              <a:t>.action</a:t>
            </a:r>
            <a:r>
              <a:rPr lang="zh-CN" altLang="en-US" dirty="0"/>
              <a:t>请求，并进行处理</a:t>
            </a:r>
            <a:endParaRPr lang="zh-CN" altLang="en-US" dirty="0"/>
          </a:p>
          <a:p>
            <a:pPr lvl="1"/>
            <a:endParaRPr lang="zh-CN" altLang="en-US" dirty="0"/>
          </a:p>
          <a:p>
            <a:r>
              <a:rPr lang="en-US" altLang="zh-CN" dirty="0" err="1"/>
              <a:t>success.jsp</a:t>
            </a:r>
            <a:r>
              <a:rPr lang="en-US" altLang="zh-CN" dirty="0"/>
              <a:t>  </a:t>
            </a:r>
            <a:r>
              <a:rPr lang="zh-CN" altLang="en-US" dirty="0"/>
              <a:t>（结果页面）</a:t>
            </a:r>
            <a:endParaRPr lang="zh-CN" altLang="en-US" dirty="0"/>
          </a:p>
          <a:p>
            <a:pPr lvl="1"/>
            <a:r>
              <a:rPr lang="en-US" altLang="zh-CN" dirty="0"/>
              <a:t>&lt;h1&gt;</a:t>
            </a:r>
            <a:r>
              <a:rPr lang="zh-CN" altLang="en-US" dirty="0"/>
              <a:t>你好，</a:t>
            </a:r>
            <a:r>
              <a:rPr lang="en-US" altLang="zh-CN" dirty="0"/>
              <a:t>Struts2&lt;h1&gt;</a:t>
            </a:r>
            <a:endParaRPr lang="en-US" altLang="zh-CN" dirty="0"/>
          </a:p>
          <a:p>
            <a:pPr lvl="1"/>
            <a:r>
              <a:rPr lang="zh-CN" altLang="en-US" dirty="0"/>
              <a:t>结果页面显示 </a:t>
            </a:r>
            <a:r>
              <a:rPr lang="en-US" altLang="zh-CN" dirty="0"/>
              <a:t>struts2</a:t>
            </a:r>
            <a:r>
              <a:rPr lang="zh-CN" altLang="en-US" dirty="0"/>
              <a:t>框架访问成功</a:t>
            </a:r>
            <a:endParaRPr lang="zh-CN" altLang="en-US" dirty="0"/>
          </a:p>
          <a:p>
            <a:pPr lvl="1"/>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contentType</a:t>
            </a:r>
            <a:endParaRPr lang="zh-CN" altLang="en-US" dirty="0"/>
          </a:p>
        </p:txBody>
      </p:sp>
      <p:sp>
        <p:nvSpPr>
          <p:cNvPr id="3" name="内容占位符 2"/>
          <p:cNvSpPr>
            <a:spLocks noGrp="1"/>
          </p:cNvSpPr>
          <p:nvPr>
            <p:ph idx="1"/>
          </p:nvPr>
        </p:nvSpPr>
        <p:spPr/>
        <p:txBody>
          <a:bodyPr/>
          <a:lstStyle/>
          <a:p>
            <a:r>
              <a:rPr lang="en-US" altLang="zh-CN" dirty="0" smtClean="0"/>
              <a:t>contentType</a:t>
            </a:r>
            <a:endParaRPr lang="en-US" altLang="zh-CN" dirty="0" smtClean="0"/>
          </a:p>
          <a:p>
            <a:pPr lvl="1"/>
            <a:r>
              <a:rPr lang="en-US" altLang="zh-CN" dirty="0"/>
              <a:t>MIME </a:t>
            </a:r>
            <a:r>
              <a:rPr lang="zh-CN" altLang="en-US" dirty="0"/>
              <a:t>类型是描述消息内容类型的因特网标准。</a:t>
            </a:r>
            <a:endParaRPr lang="zh-CN" altLang="en-US" dirty="0"/>
          </a:p>
          <a:p>
            <a:pPr lvl="1"/>
            <a:r>
              <a:rPr lang="en-US" altLang="zh-CN" dirty="0"/>
              <a:t>MIME </a:t>
            </a:r>
            <a:r>
              <a:rPr lang="zh-CN" altLang="en-US" dirty="0"/>
              <a:t>消息能包含文本、图像、音频、视频以及其他应用程序专用的数据</a:t>
            </a:r>
            <a:r>
              <a:rPr lang="zh-CN" altLang="en-US" dirty="0" smtClean="0"/>
              <a:t>。</a:t>
            </a:r>
            <a:endParaRPr lang="en-US" altLang="zh-CN" dirty="0" smtClean="0"/>
          </a:p>
          <a:p>
            <a:pPr lvl="1"/>
            <a:r>
              <a:rPr lang="zh-CN" altLang="en-US" dirty="0" smtClean="0"/>
              <a:t>参加：</a:t>
            </a:r>
            <a:r>
              <a:rPr lang="en-US" altLang="zh-CN" dirty="0"/>
              <a:t>http://www.w3school.com.cn/media/media_mimeref.asp</a:t>
            </a:r>
            <a:endParaRPr lang="en-US" altLang="zh-CN" dirty="0"/>
          </a:p>
          <a:p>
            <a:endParaRPr lang="zh-CN" alt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OGNL</a:t>
            </a:r>
            <a:r>
              <a:rPr lang="zh-CN" altLang="en-US" dirty="0" smtClean="0"/>
              <a:t>简介</a:t>
            </a:r>
            <a:endParaRPr lang="zh-CN" altLang="en-US" dirty="0"/>
          </a:p>
        </p:txBody>
      </p:sp>
      <p:sp>
        <p:nvSpPr>
          <p:cNvPr id="3" name="内容占位符 2"/>
          <p:cNvSpPr>
            <a:spLocks noGrp="1"/>
          </p:cNvSpPr>
          <p:nvPr>
            <p:ph idx="1"/>
          </p:nvPr>
        </p:nvSpPr>
        <p:spPr/>
        <p:txBody>
          <a:bodyPr>
            <a:normAutofit lnSpcReduction="10000"/>
          </a:bodyPr>
          <a:lstStyle/>
          <a:p>
            <a:pPr>
              <a:lnSpc>
                <a:spcPct val="150000"/>
              </a:lnSpc>
            </a:pPr>
            <a:r>
              <a:rPr lang="en-US" altLang="zh-CN" b="1" dirty="0">
                <a:latin typeface="宋体" panose="02010600030101010101" pitchFamily="2" charset="-122"/>
                <a:ea typeface="宋体" panose="02010600030101010101" pitchFamily="2" charset="-122"/>
              </a:rPr>
              <a:t>OGNL</a:t>
            </a:r>
            <a:r>
              <a:rPr lang="zh-CN" altLang="en-US" dirty="0"/>
              <a:t>是</a:t>
            </a:r>
            <a:r>
              <a:rPr lang="en-US" altLang="zh-CN" b="1" dirty="0">
                <a:latin typeface="宋体" panose="02010600030101010101" pitchFamily="2" charset="-122"/>
                <a:ea typeface="宋体" panose="02010600030101010101" pitchFamily="2" charset="-122"/>
              </a:rPr>
              <a:t>Object Graphic </a:t>
            </a:r>
            <a:r>
              <a:rPr lang="en-US" altLang="zh-CN" b="1" dirty="0" smtClean="0">
                <a:latin typeface="宋体" panose="02010600030101010101" pitchFamily="2" charset="-122"/>
                <a:ea typeface="宋体" panose="02010600030101010101" pitchFamily="2" charset="-122"/>
              </a:rPr>
              <a:t>Navigation </a:t>
            </a:r>
            <a:r>
              <a:rPr lang="en-US" altLang="zh-CN" b="1" dirty="0">
                <a:latin typeface="宋体" panose="02010600030101010101" pitchFamily="2" charset="-122"/>
                <a:ea typeface="宋体" panose="02010600030101010101" pitchFamily="2" charset="-122"/>
              </a:rPr>
              <a:t>Language</a:t>
            </a:r>
            <a:r>
              <a:rPr lang="zh-CN" altLang="en-US" dirty="0"/>
              <a:t>（对象图导航语言</a:t>
            </a:r>
            <a:r>
              <a:rPr lang="zh-CN" altLang="en-US" dirty="0" smtClean="0"/>
              <a:t>）</a:t>
            </a:r>
            <a:endParaRPr lang="en-US" altLang="zh-CN" dirty="0" smtClean="0"/>
          </a:p>
          <a:p>
            <a:pPr lvl="1">
              <a:buClrTx/>
              <a:buFont typeface="Wingdings" panose="05000000000000000000" pitchFamily="2" charset="2"/>
              <a:buChar char="Ø"/>
            </a:pPr>
            <a:r>
              <a:rPr lang="en-US" altLang="zh-CN" sz="1600" dirty="0" smtClean="0"/>
              <a:t> OGNL</a:t>
            </a:r>
            <a:r>
              <a:rPr lang="zh-CN" altLang="en-US" sz="1600" dirty="0"/>
              <a:t>是一</a:t>
            </a:r>
            <a:r>
              <a:rPr lang="zh-CN" altLang="en-US" sz="1600" dirty="0" smtClean="0"/>
              <a:t>个</a:t>
            </a:r>
            <a:r>
              <a:rPr lang="en-US" altLang="zh-CN" sz="1600" dirty="0" smtClean="0"/>
              <a:t>Apache</a:t>
            </a:r>
            <a:r>
              <a:rPr lang="zh-CN" altLang="en-US" sz="1600" dirty="0" smtClean="0"/>
              <a:t>的开</a:t>
            </a:r>
            <a:r>
              <a:rPr lang="zh-CN" altLang="en-US" sz="1600" dirty="0"/>
              <a:t>源</a:t>
            </a:r>
            <a:r>
              <a:rPr lang="zh-CN" altLang="en-US" sz="1600" dirty="0" smtClean="0"/>
              <a:t>项目</a:t>
            </a:r>
            <a:r>
              <a:rPr lang="en-US" altLang="zh-CN" sz="1600" dirty="0" smtClean="0"/>
              <a:t>,</a:t>
            </a:r>
            <a:r>
              <a:rPr lang="zh-CN" altLang="en-US" sz="1600" dirty="0"/>
              <a:t>本</a:t>
            </a:r>
            <a:r>
              <a:rPr lang="zh-CN" altLang="en-US" sz="1600" dirty="0" smtClean="0"/>
              <a:t>质上与</a:t>
            </a:r>
            <a:r>
              <a:rPr lang="en-US" altLang="zh-CN" sz="1600" dirty="0"/>
              <a:t>Struts2</a:t>
            </a:r>
            <a:r>
              <a:rPr lang="zh-CN" altLang="en-US" sz="1600" dirty="0" smtClean="0"/>
              <a:t>并无关系。</a:t>
            </a:r>
            <a:endParaRPr lang="en-US" altLang="zh-CN" sz="1600" dirty="0" smtClean="0"/>
          </a:p>
          <a:p>
            <a:pPr lvl="1">
              <a:buClrTx/>
              <a:buFont typeface="Wingdings" panose="05000000000000000000" pitchFamily="2" charset="2"/>
              <a:buChar char="Ø"/>
            </a:pPr>
            <a:r>
              <a:rPr lang="en-US" altLang="zh-CN" sz="1600" dirty="0" smtClean="0"/>
              <a:t> OGNL</a:t>
            </a:r>
            <a:r>
              <a:rPr lang="zh-CN" altLang="en-US" sz="1600" dirty="0"/>
              <a:t>先在</a:t>
            </a:r>
            <a:r>
              <a:rPr lang="en-US" altLang="zh-CN" sz="1600" dirty="0"/>
              <a:t>WebWork</a:t>
            </a:r>
            <a:r>
              <a:rPr lang="zh-CN" altLang="en-US" sz="1600" dirty="0"/>
              <a:t>项目中得到应用，也是</a:t>
            </a:r>
            <a:r>
              <a:rPr lang="en-US" altLang="zh-CN" sz="1600" dirty="0" smtClean="0"/>
              <a:t>Struts2</a:t>
            </a:r>
            <a:r>
              <a:rPr lang="zh-CN" altLang="en-US" sz="1600" dirty="0"/>
              <a:t>框架视图默认的表达式</a:t>
            </a:r>
            <a:r>
              <a:rPr lang="zh-CN" altLang="en-US" sz="1600" dirty="0" smtClean="0"/>
              <a:t>语言。</a:t>
            </a:r>
            <a:endParaRPr lang="en-US" altLang="zh-CN" sz="1600" dirty="0" smtClean="0"/>
          </a:p>
          <a:p>
            <a:pPr lvl="1">
              <a:buClrTx/>
              <a:buFont typeface="Wingdings" panose="05000000000000000000" pitchFamily="2" charset="2"/>
              <a:buChar char="Ø"/>
            </a:pPr>
            <a:r>
              <a:rPr lang="zh-CN" altLang="en-US" sz="1600" dirty="0" smtClean="0"/>
              <a:t> 访问</a:t>
            </a:r>
            <a:r>
              <a:rPr lang="en-US" altLang="zh-CN" sz="1600" dirty="0"/>
              <a:t>OGNL</a:t>
            </a:r>
            <a:r>
              <a:rPr lang="zh-CN" altLang="en-US" sz="1600" dirty="0"/>
              <a:t>上下文（</a:t>
            </a:r>
            <a:r>
              <a:rPr lang="en-US" altLang="zh-CN" sz="1600" dirty="0"/>
              <a:t>OGNL context</a:t>
            </a:r>
            <a:r>
              <a:rPr lang="zh-CN" altLang="en-US" sz="1600" dirty="0"/>
              <a:t>）和</a:t>
            </a:r>
            <a:r>
              <a:rPr lang="en-US" altLang="zh-CN" sz="1600" dirty="0" smtClean="0"/>
              <a:t>ActionContext</a:t>
            </a:r>
            <a:r>
              <a:rPr lang="zh-CN" altLang="en-US" sz="1600" dirty="0" smtClean="0"/>
              <a:t>。</a:t>
            </a:r>
            <a:endParaRPr lang="en-US" altLang="zh-CN" sz="1600" dirty="0" smtClean="0"/>
          </a:p>
          <a:p>
            <a:pPr lvl="1">
              <a:buClrTx/>
              <a:buFont typeface="Wingdings" panose="05000000000000000000" pitchFamily="2" charset="2"/>
              <a:buChar char="Ø"/>
            </a:pPr>
            <a:r>
              <a:rPr lang="zh-CN" altLang="en-US" sz="1600" dirty="0" smtClean="0"/>
              <a:t> 是</a:t>
            </a:r>
            <a:r>
              <a:rPr lang="zh-CN" altLang="en-US" sz="1600" dirty="0"/>
              <a:t>一种强大的表达式</a:t>
            </a:r>
            <a:r>
              <a:rPr lang="zh-CN" altLang="en-US" sz="1600" dirty="0" smtClean="0"/>
              <a:t>语言。</a:t>
            </a:r>
            <a:endParaRPr lang="en-US" altLang="zh-CN" sz="1600" dirty="0" smtClean="0"/>
          </a:p>
          <a:p>
            <a:pPr marL="1200150" lvl="2" indent="-285750">
              <a:lnSpc>
                <a:spcPct val="150000"/>
              </a:lnSpc>
              <a:buFont typeface="Wingdings" panose="05000000000000000000" pitchFamily="2" charset="2"/>
              <a:buChar char="ü"/>
            </a:pPr>
            <a:r>
              <a:rPr lang="en-US" altLang="zh-CN" sz="1400" dirty="0"/>
              <a:t>OGNL</a:t>
            </a:r>
            <a:r>
              <a:rPr lang="zh-CN" altLang="en-US" sz="1400" dirty="0"/>
              <a:t>是将视图元素（例如</a:t>
            </a:r>
            <a:r>
              <a:rPr lang="en-US" altLang="zh-CN" sz="1400" dirty="0"/>
              <a:t>textfield</a:t>
            </a:r>
            <a:r>
              <a:rPr lang="zh-CN" altLang="en-US" sz="1400" dirty="0"/>
              <a:t>、</a:t>
            </a:r>
            <a:r>
              <a:rPr lang="en-US" altLang="zh-CN" sz="1400" dirty="0"/>
              <a:t>combobox</a:t>
            </a:r>
            <a:r>
              <a:rPr lang="zh-CN" altLang="en-US" sz="1400" dirty="0"/>
              <a:t>等）同模型对象绑定在一起的一种</a:t>
            </a:r>
            <a:r>
              <a:rPr lang="zh-CN" altLang="en-US" sz="1400" dirty="0" smtClean="0"/>
              <a:t>语言。</a:t>
            </a:r>
            <a:endParaRPr lang="en-US" altLang="zh-CN" sz="1400" dirty="0" smtClean="0"/>
          </a:p>
          <a:p>
            <a:pPr marL="1200150" lvl="2" indent="-285750">
              <a:lnSpc>
                <a:spcPct val="150000"/>
              </a:lnSpc>
              <a:buFont typeface="Wingdings" panose="05000000000000000000" pitchFamily="2" charset="2"/>
              <a:buChar char="ü"/>
            </a:pPr>
            <a:r>
              <a:rPr lang="zh-CN" altLang="en-US" sz="1400" dirty="0"/>
              <a:t>读取和设置</a:t>
            </a:r>
            <a:r>
              <a:rPr lang="en-US" altLang="zh-CN" sz="1400" dirty="0"/>
              <a:t>Java</a:t>
            </a:r>
            <a:r>
              <a:rPr lang="zh-CN" altLang="en-US" sz="1400" dirty="0"/>
              <a:t>对象的属性值，调用对象的方法，遍历整个对象的结构图，实现字段类型</a:t>
            </a:r>
            <a:r>
              <a:rPr lang="zh-CN" altLang="en-US" sz="1400" dirty="0" smtClean="0"/>
              <a:t>转换。</a:t>
            </a:r>
            <a:endParaRPr lang="en-US" altLang="zh-CN" sz="1400" dirty="0" smtClean="0"/>
          </a:p>
          <a:p>
            <a:pPr marL="1200150" lvl="2" indent="-285750">
              <a:lnSpc>
                <a:spcPct val="150000"/>
              </a:lnSpc>
              <a:buFont typeface="Wingdings" panose="05000000000000000000" pitchFamily="2" charset="2"/>
              <a:buChar char="ü"/>
            </a:pPr>
            <a:r>
              <a:rPr lang="zh-CN" altLang="en-US" sz="1400" dirty="0"/>
              <a:t>可以将</a:t>
            </a:r>
            <a:r>
              <a:rPr lang="en-US" altLang="zh-CN" sz="1400" dirty="0"/>
              <a:t>Web</a:t>
            </a:r>
            <a:r>
              <a:rPr lang="zh-CN" altLang="en-US" sz="1400" dirty="0"/>
              <a:t>页面元素同后台服务器业务对象对应起来</a:t>
            </a:r>
            <a:r>
              <a:rPr lang="zh-CN" altLang="en-US" sz="1400" dirty="0" smtClean="0"/>
              <a:t>。</a:t>
            </a:r>
            <a:endParaRPr lang="en-US" altLang="zh-CN" sz="1400" dirty="0" smtClean="0"/>
          </a:p>
          <a:p>
            <a:pPr marL="1200150" lvl="2" indent="-285750">
              <a:lnSpc>
                <a:spcPct val="150000"/>
              </a:lnSpc>
              <a:buFont typeface="Wingdings" panose="05000000000000000000" pitchFamily="2" charset="2"/>
              <a:buChar char="ü"/>
            </a:pPr>
            <a:r>
              <a:rPr lang="zh-CN" altLang="en-US" sz="1400" dirty="0"/>
              <a:t>比</a:t>
            </a:r>
            <a:r>
              <a:rPr lang="en-US" altLang="zh-CN" sz="1400" dirty="0"/>
              <a:t>JSTL</a:t>
            </a:r>
            <a:r>
              <a:rPr lang="zh-CN" altLang="en-US" sz="1400" dirty="0"/>
              <a:t>（</a:t>
            </a:r>
            <a:r>
              <a:rPr lang="en-US" altLang="zh-CN" sz="1400" dirty="0"/>
              <a:t>JSP</a:t>
            </a:r>
            <a:r>
              <a:rPr lang="zh-CN" altLang="en-US" sz="1400" dirty="0"/>
              <a:t>标准标签库）表达更加</a:t>
            </a:r>
            <a:r>
              <a:rPr lang="zh-CN" altLang="en-US" sz="1400" dirty="0" smtClean="0"/>
              <a:t>丰富。</a:t>
            </a:r>
            <a:endParaRPr lang="en-US" altLang="zh-CN" sz="1400" dirty="0" smtClean="0"/>
          </a:p>
          <a:p>
            <a:pPr lvl="1"/>
            <a:endParaRPr lang="en-US" altLang="zh-CN" dirty="0" smtClean="0"/>
          </a:p>
          <a:p>
            <a:pPr lvl="1"/>
            <a:r>
              <a:rPr lang="zh-CN" altLang="en-US" dirty="0" smtClean="0"/>
              <a:t>备注：</a:t>
            </a:r>
            <a:endParaRPr lang="en-US" altLang="zh-CN" dirty="0" smtClean="0"/>
          </a:p>
          <a:p>
            <a:pPr marL="1200150" lvl="2" indent="-285750">
              <a:lnSpc>
                <a:spcPct val="150000"/>
              </a:lnSpc>
              <a:buFont typeface="Arial" panose="020B0604020202020204" pitchFamily="34" charset="0"/>
              <a:buChar char="•"/>
            </a:pPr>
            <a:r>
              <a:rPr lang="zh-CN" altLang="en-US" sz="1400" dirty="0" smtClean="0"/>
              <a:t>如果在</a:t>
            </a:r>
            <a:r>
              <a:rPr lang="en-US" altLang="zh-CN" sz="1400" dirty="0" smtClean="0"/>
              <a:t>Struts2</a:t>
            </a:r>
            <a:r>
              <a:rPr lang="zh-CN" altLang="en-US" sz="1400" dirty="0" smtClean="0"/>
              <a:t>中使用</a:t>
            </a:r>
            <a:r>
              <a:rPr lang="en-US" altLang="zh-CN" sz="1400" dirty="0" smtClean="0"/>
              <a:t>OGNL</a:t>
            </a:r>
            <a:r>
              <a:rPr lang="zh-CN" altLang="en-US" sz="1400" dirty="0" smtClean="0"/>
              <a:t>表达式必须引入</a:t>
            </a:r>
            <a:r>
              <a:rPr lang="en-US" altLang="zh-CN" sz="1400" dirty="0" smtClean="0"/>
              <a:t>ognl</a:t>
            </a:r>
            <a:r>
              <a:rPr lang="zh-CN" altLang="en-US" sz="1400" dirty="0" smtClean="0"/>
              <a:t>的</a:t>
            </a:r>
            <a:r>
              <a:rPr lang="en-US" altLang="zh-CN" sz="1400" dirty="0" smtClean="0"/>
              <a:t>Jar</a:t>
            </a:r>
            <a:r>
              <a:rPr lang="zh-CN" altLang="en-US" sz="1400" dirty="0" smtClean="0"/>
              <a:t>文件。</a:t>
            </a:r>
            <a:endParaRPr lang="en-US" altLang="zh-CN" sz="1400" dirty="0" smtClean="0"/>
          </a:p>
          <a:p>
            <a:pPr marL="1200150" lvl="2" indent="-285750">
              <a:lnSpc>
                <a:spcPct val="150000"/>
              </a:lnSpc>
              <a:buFont typeface="Arial" panose="020B0604020202020204" pitchFamily="34" charset="0"/>
              <a:buChar char="•"/>
            </a:pPr>
            <a:r>
              <a:rPr lang="zh-CN" altLang="en-US" sz="1400" dirty="0" smtClean="0"/>
              <a:t>如果要在</a:t>
            </a:r>
            <a:r>
              <a:rPr lang="en-US" altLang="zh-CN" sz="1400" dirty="0" smtClean="0"/>
              <a:t>JSP</a:t>
            </a:r>
            <a:r>
              <a:rPr lang="zh-CN" altLang="en-US" sz="1400" dirty="0" smtClean="0"/>
              <a:t>中通过</a:t>
            </a:r>
            <a:r>
              <a:rPr lang="en-US" altLang="zh-CN" sz="1400" dirty="0" smtClean="0"/>
              <a:t>OGNL</a:t>
            </a:r>
            <a:r>
              <a:rPr lang="zh-CN" altLang="en-US" sz="1400" dirty="0" smtClean="0"/>
              <a:t>取值必须引入</a:t>
            </a:r>
            <a:r>
              <a:rPr lang="en-US" altLang="zh-CN" sz="1400" dirty="0" smtClean="0"/>
              <a:t>Struts</a:t>
            </a:r>
            <a:r>
              <a:rPr lang="zh-CN" altLang="en-US" sz="1400" dirty="0" smtClean="0"/>
              <a:t>的标签库</a:t>
            </a:r>
            <a:endParaRPr lang="en-US" altLang="zh-CN" sz="1400" dirty="0" smtClean="0"/>
          </a:p>
          <a:p>
            <a:pPr lvl="1"/>
            <a:endParaRPr lang="en-US" altLang="zh-CN" dirty="0" smtClean="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OGNL</a:t>
            </a:r>
            <a:r>
              <a:rPr lang="zh-CN" altLang="en-US" dirty="0" smtClean="0"/>
              <a:t>的</a:t>
            </a:r>
            <a:r>
              <a:rPr lang="en-US" altLang="zh-CN" dirty="0" smtClean="0"/>
              <a:t>API</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t>OgnlContext(Ognl</a:t>
            </a:r>
            <a:r>
              <a:rPr lang="zh-CN" altLang="en-US" dirty="0" smtClean="0"/>
              <a:t>上下文</a:t>
            </a:r>
            <a:r>
              <a:rPr lang="en-US" altLang="zh-CN" dirty="0" smtClean="0"/>
              <a:t>-Map</a:t>
            </a:r>
            <a:r>
              <a:rPr lang="zh-CN" altLang="en-US" dirty="0" smtClean="0"/>
              <a:t>接口</a:t>
            </a:r>
            <a:r>
              <a:rPr lang="en-US" altLang="zh-CN" dirty="0" smtClean="0"/>
              <a:t>)</a:t>
            </a:r>
            <a:endParaRPr lang="en-US" altLang="zh-CN" dirty="0" smtClean="0"/>
          </a:p>
          <a:p>
            <a:pPr lvl="1"/>
            <a:r>
              <a:rPr lang="en-US" altLang="zh-CN" sz="1400" dirty="0"/>
              <a:t>// </a:t>
            </a:r>
            <a:r>
              <a:rPr lang="zh-CN" altLang="en-US" sz="1400" dirty="0" smtClean="0"/>
              <a:t>放值</a:t>
            </a:r>
            <a:r>
              <a:rPr lang="en-US" altLang="zh-CN" sz="1400" dirty="0" smtClean="0"/>
              <a:t>-</a:t>
            </a:r>
            <a:r>
              <a:rPr lang="zh-CN" altLang="en-US" sz="1400" dirty="0" smtClean="0"/>
              <a:t>取值</a:t>
            </a:r>
            <a:endParaRPr lang="zh-CN" altLang="en-US" sz="1400" dirty="0"/>
          </a:p>
          <a:p>
            <a:pPr lvl="1"/>
            <a:r>
              <a:rPr lang="en-US" altLang="zh-CN" sz="1400" dirty="0"/>
              <a:t>LoginUser loginUser1 = new LoginUser("DaLong", "123");</a:t>
            </a:r>
            <a:endParaRPr lang="en-US" altLang="zh-CN" sz="1400" dirty="0"/>
          </a:p>
          <a:p>
            <a:pPr lvl="1"/>
            <a:r>
              <a:rPr lang="en-US" altLang="zh-CN" sz="1400" dirty="0"/>
              <a:t>context.put("myKey", "myValue");</a:t>
            </a:r>
            <a:endParaRPr lang="en-US" altLang="zh-CN" sz="1400" dirty="0"/>
          </a:p>
          <a:p>
            <a:pPr lvl="1"/>
            <a:r>
              <a:rPr lang="en-US" altLang="zh-CN" sz="1400" dirty="0"/>
              <a:t>context.setRoot(loginUser1</a:t>
            </a:r>
            <a:r>
              <a:rPr lang="en-US" altLang="zh-CN" sz="1400" dirty="0" smtClean="0"/>
              <a:t>);</a:t>
            </a:r>
            <a:endParaRPr lang="zh-CN" altLang="en-US" sz="1400" dirty="0"/>
          </a:p>
          <a:p>
            <a:pPr lvl="1"/>
            <a:r>
              <a:rPr lang="en-US" altLang="zh-CN" sz="1400" dirty="0"/>
              <a:t>System.out.println(context.get("myKey"));</a:t>
            </a:r>
            <a:endParaRPr lang="en-US" altLang="zh-CN" sz="1400" dirty="0"/>
          </a:p>
          <a:p>
            <a:pPr lvl="1"/>
            <a:r>
              <a:rPr lang="en-US" altLang="zh-CN" sz="1400" dirty="0"/>
              <a:t>System.out.println(context.getRoot</a:t>
            </a:r>
            <a:r>
              <a:rPr lang="en-US" altLang="zh-CN" sz="1400" dirty="0" smtClean="0"/>
              <a:t>());</a:t>
            </a:r>
            <a:endParaRPr lang="en-US" altLang="zh-CN" sz="1400" dirty="0" smtClean="0"/>
          </a:p>
          <a:p>
            <a:r>
              <a:rPr lang="en-US" altLang="zh-CN" dirty="0" smtClean="0"/>
              <a:t>Ognl</a:t>
            </a:r>
            <a:endParaRPr lang="en-US" altLang="zh-CN" dirty="0" smtClean="0"/>
          </a:p>
          <a:p>
            <a:pPr lvl="1"/>
            <a:r>
              <a:rPr lang="en-US" altLang="zh-CN" dirty="0"/>
              <a:t>This class provides static methods for parsing and interpreting OGNL expressions.</a:t>
            </a:r>
            <a:endParaRPr lang="en-US" altLang="zh-CN" dirty="0" smtClean="0"/>
          </a:p>
          <a:p>
            <a:pPr lvl="1"/>
            <a:r>
              <a:rPr lang="en-US" altLang="zh-CN" dirty="0" smtClean="0"/>
              <a:t> </a:t>
            </a:r>
            <a:r>
              <a:rPr lang="en-US" altLang="zh-CN" sz="1400" dirty="0" smtClean="0"/>
              <a:t>try </a:t>
            </a:r>
            <a:r>
              <a:rPr lang="en-US" altLang="zh-CN" sz="1400" dirty="0"/>
              <a:t>{</a:t>
            </a:r>
            <a:endParaRPr lang="en-US" altLang="zh-CN" sz="1400" dirty="0"/>
          </a:p>
          <a:p>
            <a:pPr lvl="1"/>
            <a:r>
              <a:rPr lang="en-US" altLang="zh-CN" sz="1400" dirty="0"/>
              <a:t>     </a:t>
            </a:r>
            <a:r>
              <a:rPr lang="en-US" altLang="zh-CN" sz="1400" dirty="0" smtClean="0"/>
              <a:t> </a:t>
            </a:r>
            <a:r>
              <a:rPr lang="en-US" altLang="zh-CN" sz="1400" dirty="0"/>
              <a:t>result = </a:t>
            </a:r>
            <a:r>
              <a:rPr lang="en-US" altLang="zh-CN" sz="1400" dirty="0" err="1"/>
              <a:t>Ognl.getValue</a:t>
            </a:r>
            <a:r>
              <a:rPr lang="en-US" altLang="zh-CN" sz="1400" dirty="0"/>
              <a:t>(expression, root);</a:t>
            </a:r>
            <a:endParaRPr lang="en-US" altLang="zh-CN" sz="1400" dirty="0"/>
          </a:p>
          <a:p>
            <a:pPr lvl="1"/>
            <a:r>
              <a:rPr lang="en-US" altLang="zh-CN" sz="1400" dirty="0"/>
              <a:t> </a:t>
            </a:r>
            <a:r>
              <a:rPr lang="en-US" altLang="zh-CN" sz="1400" dirty="0" smtClean="0"/>
              <a:t> </a:t>
            </a:r>
            <a:r>
              <a:rPr lang="en-US" altLang="zh-CN" sz="1400" dirty="0"/>
              <a:t>} catch (OgnlException ex) {</a:t>
            </a:r>
            <a:endParaRPr lang="en-US" altLang="zh-CN" sz="1400" dirty="0"/>
          </a:p>
          <a:p>
            <a:pPr lvl="1"/>
            <a:r>
              <a:rPr lang="en-US" altLang="zh-CN" sz="1400" dirty="0"/>
              <a:t>    </a:t>
            </a:r>
            <a:r>
              <a:rPr lang="en-US" altLang="zh-CN" sz="1400" dirty="0" smtClean="0"/>
              <a:t> </a:t>
            </a:r>
            <a:r>
              <a:rPr lang="en-US" altLang="zh-CN" sz="1400" dirty="0"/>
              <a:t>// Report error or recover</a:t>
            </a:r>
            <a:endParaRPr lang="en-US" altLang="zh-CN" sz="1400" dirty="0"/>
          </a:p>
          <a:p>
            <a:pPr lvl="1"/>
            <a:r>
              <a:rPr lang="en-US" altLang="zh-CN" sz="1400" dirty="0"/>
              <a:t> </a:t>
            </a:r>
            <a:r>
              <a:rPr lang="en-US" altLang="zh-CN" sz="1400" dirty="0" smtClean="0"/>
              <a:t> </a:t>
            </a:r>
            <a:r>
              <a:rPr lang="en-US" altLang="zh-CN" sz="1400" dirty="0"/>
              <a:t>}</a:t>
            </a:r>
            <a:endParaRPr lang="en-US" altLang="zh-CN" sz="1400" dirty="0"/>
          </a:p>
          <a:p>
            <a:endParaRPr lang="en-US" altLang="zh-CN" dirty="0" smtClean="0"/>
          </a:p>
          <a:p>
            <a:endParaRPr lang="zh-CN" alt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Struts2</a:t>
            </a:r>
            <a:r>
              <a:rPr lang="zh-CN" altLang="en-US" dirty="0" smtClean="0"/>
              <a:t>中的</a:t>
            </a:r>
            <a:r>
              <a:rPr lang="en-US" altLang="zh-CN" dirty="0" smtClean="0"/>
              <a:t>ValueStack</a:t>
            </a:r>
            <a:r>
              <a:rPr lang="zh-CN" altLang="en-US" dirty="0" smtClean="0"/>
              <a:t>（值栈）</a:t>
            </a:r>
            <a:endParaRPr lang="zh-CN" altLang="en-US" dirty="0"/>
          </a:p>
        </p:txBody>
      </p:sp>
      <p:sp>
        <p:nvSpPr>
          <p:cNvPr id="3" name="内容占位符 2"/>
          <p:cNvSpPr>
            <a:spLocks noGrp="1"/>
          </p:cNvSpPr>
          <p:nvPr>
            <p:ph idx="1"/>
          </p:nvPr>
        </p:nvSpPr>
        <p:spPr/>
        <p:txBody>
          <a:bodyPr/>
          <a:lstStyle/>
          <a:p>
            <a:pPr marL="177800" lvl="1" indent="0">
              <a:buNone/>
            </a:pPr>
            <a:r>
              <a:rPr lang="en-US" altLang="zh-CN" dirty="0" smtClean="0"/>
              <a:t>Struts2</a:t>
            </a:r>
            <a:r>
              <a:rPr lang="zh-CN" altLang="en-US" dirty="0" smtClean="0"/>
              <a:t>框架与</a:t>
            </a:r>
            <a:r>
              <a:rPr lang="en-US" altLang="zh-CN" dirty="0" smtClean="0"/>
              <a:t>OGNL</a:t>
            </a:r>
            <a:r>
              <a:rPr lang="zh-CN" altLang="en-US" dirty="0" smtClean="0"/>
              <a:t>表达式做到了完成结合，在</a:t>
            </a:r>
            <a:r>
              <a:rPr lang="en-US" altLang="zh-CN" dirty="0" smtClean="0"/>
              <a:t>Struts2</a:t>
            </a:r>
            <a:r>
              <a:rPr lang="zh-CN" altLang="en-US" dirty="0" smtClean="0"/>
              <a:t>框架中通过</a:t>
            </a:r>
            <a:r>
              <a:rPr lang="en-US" altLang="zh-CN" u="sng" dirty="0" smtClean="0">
                <a:solidFill>
                  <a:srgbClr val="3333FF"/>
                </a:solidFill>
              </a:rPr>
              <a:t>ValueStack</a:t>
            </a:r>
            <a:r>
              <a:rPr lang="zh-CN" altLang="en-US" u="sng" dirty="0" smtClean="0">
                <a:solidFill>
                  <a:srgbClr val="3333FF"/>
                </a:solidFill>
              </a:rPr>
              <a:t>接口的实现类</a:t>
            </a:r>
            <a:r>
              <a:rPr lang="en-US" altLang="zh-CN" u="sng" dirty="0">
                <a:solidFill>
                  <a:srgbClr val="3333FF"/>
                </a:solidFill>
              </a:rPr>
              <a:t>(</a:t>
            </a:r>
            <a:r>
              <a:rPr lang="en-US" altLang="zh-CN" u="sng" dirty="0" smtClean="0">
                <a:solidFill>
                  <a:srgbClr val="3333FF"/>
                </a:solidFill>
              </a:rPr>
              <a:t>OgnlValueStack)</a:t>
            </a:r>
            <a:r>
              <a:rPr lang="zh-CN" altLang="en-US" dirty="0" smtClean="0"/>
              <a:t>可以操作</a:t>
            </a:r>
            <a:r>
              <a:rPr lang="en-US" altLang="zh-CN" dirty="0" smtClean="0"/>
              <a:t>OGNL</a:t>
            </a:r>
            <a:r>
              <a:rPr lang="zh-CN" altLang="en-US" dirty="0" smtClean="0"/>
              <a:t>表达式。</a:t>
            </a:r>
            <a:endParaRPr lang="en-US" altLang="zh-CN" dirty="0" smtClean="0"/>
          </a:p>
          <a:p>
            <a:pPr marL="177800" lvl="1" indent="0">
              <a:buNone/>
            </a:pPr>
            <a:endParaRPr lang="en-US" altLang="zh-CN" dirty="0"/>
          </a:p>
          <a:p>
            <a:pPr marL="177800" lvl="1" indent="0">
              <a:buNone/>
            </a:pPr>
            <a:endParaRPr lang="zh-CN" altLang="en-US" dirty="0"/>
          </a:p>
        </p:txBody>
      </p:sp>
      <p:sp>
        <p:nvSpPr>
          <p:cNvPr id="4" name="Text Box 5"/>
          <p:cNvSpPr txBox="1">
            <a:spLocks noChangeArrowheads="1"/>
          </p:cNvSpPr>
          <p:nvPr/>
        </p:nvSpPr>
        <p:spPr bwMode="auto">
          <a:xfrm>
            <a:off x="461554" y="1813879"/>
            <a:ext cx="8353425" cy="1532723"/>
          </a:xfrm>
          <a:prstGeom prst="rect">
            <a:avLst/>
          </a:prstGeom>
          <a:noFill/>
          <a:ln w="9525" cmpd="sng">
            <a:solidFill>
              <a:srgbClr val="0000FF"/>
            </a:solidFill>
            <a:miter lim="800000"/>
          </a:ln>
          <a:effectLst/>
        </p:spPr>
        <p:txBody>
          <a:bodyPr lIns="91436" tIns="45718" rIns="91436" bIns="45718"/>
          <a:lstStyle>
            <a:defPPr>
              <a:defRPr lang="zh-CN"/>
            </a:defPPr>
            <a:lvl1pPr marL="342900" indent="-342900">
              <a:spcBef>
                <a:spcPct val="20000"/>
              </a:spcBef>
              <a:buClr>
                <a:schemeClr val="tx1"/>
              </a:buClr>
              <a:buSzPct val="70000"/>
              <a:buFont typeface="Wingdings" panose="05000000000000000000" pitchFamily="2" charset="2"/>
              <a:buChar char="l"/>
              <a:defRPr>
                <a:solidFill>
                  <a:schemeClr val="tx1"/>
                </a:solidFill>
                <a:latin typeface="宋体" panose="02010600030101010101" pitchFamily="2" charset="-122"/>
                <a:ea typeface="宋体" panose="02010600030101010101" pitchFamily="2" charset="-122"/>
              </a:defRPr>
            </a:lvl1pPr>
            <a:lvl2pPr marL="742950" lvl="1" indent="-285750">
              <a:spcBef>
                <a:spcPct val="20000"/>
              </a:spcBef>
              <a:buClr>
                <a:schemeClr val="tx1"/>
              </a:buClr>
              <a:buSzPct val="70000"/>
              <a:buFont typeface="Wingdings" panose="05000000000000000000" pitchFamily="2" charset="2"/>
              <a:buChar char="•"/>
              <a:defRPr sz="1500">
                <a:solidFill>
                  <a:schemeClr val="tx1"/>
                </a:solidFill>
                <a:latin typeface="宋体" panose="02010600030101010101" pitchFamily="2" charset="-122"/>
                <a:ea typeface="宋体" panose="02010600030101010101" pitchFamily="2" charset="-122"/>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600" dirty="0"/>
              <a:t> ValueStack(</a:t>
            </a:r>
            <a:r>
              <a:rPr lang="zh-CN" altLang="en-US" sz="1600" dirty="0"/>
              <a:t>值栈</a:t>
            </a:r>
            <a:r>
              <a:rPr lang="en-US" sz="1600" dirty="0"/>
              <a:t>): </a:t>
            </a:r>
            <a:r>
              <a:rPr lang="zh-CN" altLang="en-US" sz="1600" dirty="0">
                <a:solidFill>
                  <a:srgbClr val="3333FF"/>
                </a:solidFill>
              </a:rPr>
              <a:t>贯穿整个 </a:t>
            </a:r>
            <a:r>
              <a:rPr lang="en-US" sz="1600" dirty="0">
                <a:solidFill>
                  <a:srgbClr val="3333FF"/>
                </a:solidFill>
              </a:rPr>
              <a:t>Action </a:t>
            </a:r>
            <a:r>
              <a:rPr lang="zh-CN" altLang="en-US" sz="1600" dirty="0">
                <a:solidFill>
                  <a:srgbClr val="3333FF"/>
                </a:solidFill>
              </a:rPr>
              <a:t>的生命周期</a:t>
            </a:r>
            <a:r>
              <a:rPr lang="en-US" sz="1600" dirty="0">
                <a:solidFill>
                  <a:srgbClr val="3333FF"/>
                </a:solidFill>
              </a:rPr>
              <a:t>(</a:t>
            </a:r>
            <a:r>
              <a:rPr lang="zh-CN" altLang="en-US" sz="1600" dirty="0">
                <a:solidFill>
                  <a:srgbClr val="3333FF"/>
                </a:solidFill>
              </a:rPr>
              <a:t>每个 </a:t>
            </a:r>
            <a:r>
              <a:rPr lang="en-US" sz="1600" dirty="0">
                <a:solidFill>
                  <a:srgbClr val="3333FF"/>
                </a:solidFill>
              </a:rPr>
              <a:t>Action </a:t>
            </a:r>
            <a:r>
              <a:rPr lang="zh-CN" altLang="en-US" sz="1600" dirty="0">
                <a:solidFill>
                  <a:srgbClr val="3333FF"/>
                </a:solidFill>
              </a:rPr>
              <a:t>类的对象实例都拥有一 个</a:t>
            </a:r>
            <a:r>
              <a:rPr lang="en-US" sz="1600" dirty="0">
                <a:solidFill>
                  <a:srgbClr val="3333FF"/>
                </a:solidFill>
              </a:rPr>
              <a:t>ValueStack </a:t>
            </a:r>
            <a:r>
              <a:rPr lang="zh-CN" altLang="en-US" sz="1600" dirty="0">
                <a:solidFill>
                  <a:srgbClr val="3333FF"/>
                </a:solidFill>
              </a:rPr>
              <a:t>对象</a:t>
            </a:r>
            <a:r>
              <a:rPr lang="en-US" sz="1600" dirty="0">
                <a:solidFill>
                  <a:srgbClr val="3333FF"/>
                </a:solidFill>
              </a:rPr>
              <a:t>). </a:t>
            </a:r>
            <a:r>
              <a:rPr lang="zh-CN" altLang="en-US" sz="1600" dirty="0">
                <a:solidFill>
                  <a:srgbClr val="3333FF"/>
                </a:solidFill>
              </a:rPr>
              <a:t>相当于一个数据的中转站</a:t>
            </a:r>
            <a:r>
              <a:rPr lang="en-US" sz="1600" dirty="0">
                <a:solidFill>
                  <a:srgbClr val="3333FF"/>
                </a:solidFill>
              </a:rPr>
              <a:t>. </a:t>
            </a:r>
            <a:r>
              <a:rPr lang="zh-CN" altLang="en-US" sz="1600" dirty="0">
                <a:solidFill>
                  <a:srgbClr val="3333FF"/>
                </a:solidFill>
              </a:rPr>
              <a:t>在其中保存当前</a:t>
            </a:r>
            <a:r>
              <a:rPr lang="en-US" sz="1600" dirty="0">
                <a:solidFill>
                  <a:srgbClr val="3333FF"/>
                </a:solidFill>
              </a:rPr>
              <a:t>Action </a:t>
            </a:r>
            <a:r>
              <a:rPr lang="zh-CN" altLang="en-US" sz="1600" dirty="0">
                <a:solidFill>
                  <a:srgbClr val="3333FF"/>
                </a:solidFill>
              </a:rPr>
              <a:t>对象和其他</a:t>
            </a:r>
            <a:r>
              <a:rPr lang="zh-CN" altLang="en-US" sz="1600" dirty="0" smtClean="0">
                <a:solidFill>
                  <a:srgbClr val="3333FF"/>
                </a:solidFill>
              </a:rPr>
              <a:t>相关对象</a:t>
            </a:r>
            <a:r>
              <a:rPr lang="zh-CN" altLang="en-US" sz="1600" dirty="0">
                <a:solidFill>
                  <a:srgbClr val="3333FF"/>
                </a:solidFill>
              </a:rPr>
              <a:t>。</a:t>
            </a:r>
            <a:endParaRPr lang="en-US" sz="1600" dirty="0">
              <a:solidFill>
                <a:srgbClr val="3333FF"/>
              </a:solidFill>
            </a:endParaRPr>
          </a:p>
          <a:p>
            <a:r>
              <a:rPr lang="en-US" sz="1600" dirty="0"/>
              <a:t> Struts </a:t>
            </a:r>
            <a:r>
              <a:rPr lang="zh-CN" altLang="en-US" sz="1600" dirty="0"/>
              <a:t>框架把 </a:t>
            </a:r>
            <a:r>
              <a:rPr lang="en-US" sz="1600" dirty="0"/>
              <a:t>ValueStack </a:t>
            </a:r>
            <a:r>
              <a:rPr lang="zh-CN" altLang="en-US" sz="1600" dirty="0"/>
              <a:t>对象保存在名为 “</a:t>
            </a:r>
            <a:r>
              <a:rPr lang="en-US" sz="1600" dirty="0"/>
              <a:t>struts.valueStack” </a:t>
            </a:r>
            <a:r>
              <a:rPr lang="zh-CN" altLang="en-US" sz="1600" dirty="0"/>
              <a:t>的请求属性中</a:t>
            </a:r>
            <a:r>
              <a:rPr lang="en-US" sz="1600" dirty="0"/>
              <a:t>,request</a:t>
            </a:r>
            <a:r>
              <a:rPr lang="zh-CN" altLang="en-US" sz="1600" dirty="0"/>
              <a:t>中</a:t>
            </a:r>
            <a:endParaRPr lang="zh-CN" altLang="en-US" sz="1600" dirty="0"/>
          </a:p>
        </p:txBody>
      </p:sp>
      <p:sp>
        <p:nvSpPr>
          <p:cNvPr id="5" name="Rectangle 6"/>
          <p:cNvSpPr>
            <a:spLocks noChangeArrowheads="1"/>
          </p:cNvSpPr>
          <p:nvPr/>
        </p:nvSpPr>
        <p:spPr bwMode="auto">
          <a:xfrm>
            <a:off x="461553" y="3490137"/>
            <a:ext cx="8353425" cy="3205535"/>
          </a:xfrm>
          <a:prstGeom prst="rect">
            <a:avLst/>
          </a:prstGeom>
          <a:noFill/>
          <a:ln w="9525" cmpd="sng">
            <a:solidFill>
              <a:srgbClr val="0000FF"/>
            </a:solidFill>
            <a:miter lim="800000"/>
          </a:ln>
          <a:effectLst/>
        </p:spPr>
        <p:txBody>
          <a:bodyPr lIns="91436" tIns="45718" rIns="91436" bIns="45718"/>
          <a:lstStyle/>
          <a:p>
            <a:pPr marL="342900" indent="-342900">
              <a:spcBef>
                <a:spcPct val="20000"/>
              </a:spcBef>
              <a:buClr>
                <a:schemeClr val="tx1"/>
              </a:buClr>
              <a:buSzPct val="70000"/>
              <a:buFont typeface="Wingdings" panose="05000000000000000000" pitchFamily="2" charset="2"/>
              <a:buChar char="l"/>
            </a:pPr>
            <a:r>
              <a:rPr lang="zh-CN" altLang="en-US" sz="1600" dirty="0">
                <a:latin typeface="宋体" panose="02010600030101010101" pitchFamily="2" charset="-122"/>
                <a:ea typeface="宋体" panose="02010600030101010101" pitchFamily="2" charset="-122"/>
              </a:rPr>
              <a:t>在 </a:t>
            </a:r>
            <a:r>
              <a:rPr lang="en-US" sz="1600" dirty="0">
                <a:latin typeface="宋体" panose="02010600030101010101" pitchFamily="2" charset="-122"/>
                <a:ea typeface="宋体" panose="02010600030101010101" pitchFamily="2" charset="-122"/>
              </a:rPr>
              <a:t>ValueStack </a:t>
            </a:r>
            <a:r>
              <a:rPr lang="zh-CN" altLang="en-US" sz="1600" dirty="0">
                <a:latin typeface="宋体" panose="02010600030101010101" pitchFamily="2" charset="-122"/>
                <a:ea typeface="宋体" panose="02010600030101010101" pitchFamily="2" charset="-122"/>
              </a:rPr>
              <a:t>对象的内部有两个逻辑部分</a:t>
            </a:r>
            <a:r>
              <a:rPr lang="en-US" sz="1600" dirty="0">
                <a:latin typeface="宋体" panose="02010600030101010101" pitchFamily="2" charset="-122"/>
                <a:ea typeface="宋体" panose="02010600030101010101" pitchFamily="2" charset="-122"/>
              </a:rPr>
              <a:t>:</a:t>
            </a:r>
            <a:endParaRPr lang="en-US" sz="1600" dirty="0">
              <a:latin typeface="宋体" panose="02010600030101010101" pitchFamily="2" charset="-122"/>
              <a:ea typeface="宋体" panose="02010600030101010101" pitchFamily="2" charset="-122"/>
            </a:endParaRPr>
          </a:p>
          <a:p>
            <a:pPr marL="742950" lvl="1" indent="-285750">
              <a:spcBef>
                <a:spcPct val="20000"/>
              </a:spcBef>
              <a:buClr>
                <a:schemeClr val="tx1"/>
              </a:buClr>
              <a:buSzPct val="70000"/>
              <a:buFont typeface="Wingdings" panose="05000000000000000000" pitchFamily="2" charset="2"/>
              <a:buChar char="•"/>
            </a:pPr>
            <a:r>
              <a:rPr lang="en-US" sz="1600" dirty="0">
                <a:latin typeface="宋体" panose="02010600030101010101" pitchFamily="2" charset="-122"/>
                <a:ea typeface="宋体" panose="02010600030101010101" pitchFamily="2" charset="-122"/>
              </a:rPr>
              <a:t>ObjectStack: Struts  </a:t>
            </a:r>
            <a:r>
              <a:rPr lang="zh-CN" altLang="en-US" sz="1600" dirty="0" smtClean="0">
                <a:latin typeface="宋体" panose="02010600030101010101" pitchFamily="2" charset="-122"/>
                <a:ea typeface="宋体" panose="02010600030101010101" pitchFamily="2" charset="-122"/>
              </a:rPr>
              <a:t>把</a:t>
            </a:r>
            <a:r>
              <a:rPr lang="en-US" altLang="zh-CN" sz="1600" dirty="0" smtClean="0">
                <a:latin typeface="宋体" panose="02010600030101010101" pitchFamily="2" charset="-122"/>
                <a:ea typeface="宋体" panose="02010600030101010101" pitchFamily="2" charset="-122"/>
              </a:rPr>
              <a:t>Action</a:t>
            </a:r>
            <a:r>
              <a:rPr lang="zh-CN" altLang="en-US" sz="1600" dirty="0" smtClean="0">
                <a:latin typeface="宋体" panose="02010600030101010101" pitchFamily="2" charset="-122"/>
                <a:ea typeface="宋体" panose="02010600030101010101" pitchFamily="2" charset="-122"/>
              </a:rPr>
              <a:t>对象和</a:t>
            </a:r>
            <a:r>
              <a:rPr lang="zh-CN" altLang="en-US" sz="1600" dirty="0">
                <a:latin typeface="宋体" panose="02010600030101010101" pitchFamily="2" charset="-122"/>
                <a:ea typeface="宋体" panose="02010600030101010101" pitchFamily="2" charset="-122"/>
              </a:rPr>
              <a:t>相关对象压入 </a:t>
            </a:r>
            <a:r>
              <a:rPr lang="en-US" sz="1600" dirty="0">
                <a:latin typeface="宋体" panose="02010600030101010101" pitchFamily="2" charset="-122"/>
                <a:ea typeface="宋体" panose="02010600030101010101" pitchFamily="2" charset="-122"/>
              </a:rPr>
              <a:t>ObjectStack </a:t>
            </a:r>
            <a:r>
              <a:rPr lang="zh-CN" altLang="en-US" sz="1600" dirty="0" smtClean="0">
                <a:latin typeface="宋体" panose="02010600030101010101" pitchFamily="2" charset="-122"/>
                <a:ea typeface="宋体" panose="02010600030101010101" pitchFamily="2" charset="-122"/>
              </a:rPr>
              <a:t>中</a:t>
            </a:r>
            <a:r>
              <a:rPr lang="en-US" sz="1600" dirty="0" smtClean="0">
                <a:latin typeface="宋体" panose="02010600030101010101" pitchFamily="2" charset="-122"/>
                <a:ea typeface="宋体" panose="02010600030101010101" pitchFamily="2" charset="-122"/>
              </a:rPr>
              <a:t>—Lis</a:t>
            </a:r>
            <a:r>
              <a:rPr lang="en-US" altLang="zh-CN" sz="1600" dirty="0" smtClean="0">
                <a:latin typeface="宋体" panose="02010600030101010101" pitchFamily="2" charset="-122"/>
                <a:ea typeface="宋体" panose="02010600030101010101" pitchFamily="2" charset="-122"/>
              </a:rPr>
              <a:t>t</a:t>
            </a:r>
            <a:r>
              <a:rPr lang="zh-CN" altLang="en-US" sz="1600" dirty="0" smtClean="0">
                <a:latin typeface="宋体" panose="02010600030101010101" pitchFamily="2" charset="-122"/>
                <a:ea typeface="宋体" panose="02010600030101010101" pitchFamily="2" charset="-122"/>
              </a:rPr>
              <a:t>结构</a:t>
            </a:r>
            <a:endParaRPr lang="en-US" sz="1600" dirty="0">
              <a:latin typeface="宋体" panose="02010600030101010101" pitchFamily="2" charset="-122"/>
              <a:ea typeface="宋体" panose="02010600030101010101" pitchFamily="2" charset="-122"/>
            </a:endParaRPr>
          </a:p>
          <a:p>
            <a:pPr marL="742950" lvl="1" indent="-285750">
              <a:spcBef>
                <a:spcPct val="20000"/>
              </a:spcBef>
              <a:buClr>
                <a:schemeClr val="tx1"/>
              </a:buClr>
              <a:buSzPct val="70000"/>
              <a:buFont typeface="Wingdings" panose="05000000000000000000" pitchFamily="2" charset="2"/>
              <a:buChar char="•"/>
            </a:pPr>
            <a:r>
              <a:rPr lang="en-US" sz="1600" dirty="0" smtClean="0">
                <a:latin typeface="宋体" panose="02010600030101010101" pitchFamily="2" charset="-122"/>
                <a:ea typeface="宋体" panose="02010600030101010101" pitchFamily="2" charset="-122"/>
              </a:rPr>
              <a:t>ContextMap : Struts </a:t>
            </a:r>
            <a:r>
              <a:rPr lang="zh-CN" altLang="en-US" sz="1600" dirty="0">
                <a:latin typeface="宋体" panose="02010600030101010101" pitchFamily="2" charset="-122"/>
                <a:ea typeface="宋体" panose="02010600030101010101" pitchFamily="2" charset="-122"/>
              </a:rPr>
              <a:t>把各种各样的映射关系</a:t>
            </a:r>
            <a:r>
              <a:rPr lang="en-US"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一些 </a:t>
            </a:r>
            <a:r>
              <a:rPr lang="en-US" sz="1600" dirty="0">
                <a:latin typeface="宋体" panose="02010600030101010101" pitchFamily="2" charset="-122"/>
                <a:ea typeface="宋体" panose="02010600030101010101" pitchFamily="2" charset="-122"/>
              </a:rPr>
              <a:t>Map </a:t>
            </a:r>
            <a:r>
              <a:rPr lang="zh-CN" altLang="en-US" sz="1600" dirty="0">
                <a:latin typeface="宋体" panose="02010600030101010101" pitchFamily="2" charset="-122"/>
                <a:ea typeface="宋体" panose="02010600030101010101" pitchFamily="2" charset="-122"/>
              </a:rPr>
              <a:t>类型的对象</a:t>
            </a:r>
            <a:r>
              <a:rPr lang="en-US"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压入 </a:t>
            </a:r>
            <a:r>
              <a:rPr lang="en-US" sz="1600" dirty="0">
                <a:latin typeface="宋体" panose="02010600030101010101" pitchFamily="2" charset="-122"/>
                <a:ea typeface="宋体" panose="02010600030101010101" pitchFamily="2" charset="-122"/>
              </a:rPr>
              <a:t>ContextMap </a:t>
            </a:r>
            <a:r>
              <a:rPr lang="zh-CN" altLang="en-US" sz="1600" dirty="0">
                <a:latin typeface="宋体" panose="02010600030101010101" pitchFamily="2" charset="-122"/>
                <a:ea typeface="宋体" panose="02010600030101010101" pitchFamily="2" charset="-122"/>
              </a:rPr>
              <a:t>中</a:t>
            </a:r>
            <a:endParaRPr lang="zh-CN" altLang="en-US" sz="1600" dirty="0">
              <a:latin typeface="宋体" panose="02010600030101010101" pitchFamily="2" charset="-122"/>
              <a:ea typeface="宋体" panose="02010600030101010101" pitchFamily="2" charset="-122"/>
            </a:endParaRPr>
          </a:p>
          <a:p>
            <a:pPr marL="742950" lvl="1" indent="-285750">
              <a:spcBef>
                <a:spcPct val="20000"/>
              </a:spcBef>
              <a:buClr>
                <a:schemeClr val="tx1"/>
              </a:buClr>
              <a:buSzPct val="70000"/>
              <a:buFont typeface="Wingdings" panose="05000000000000000000" pitchFamily="2" charset="2"/>
              <a:buNone/>
            </a:pPr>
            <a:r>
              <a:rPr lang="en-US" sz="1600" b="1" dirty="0">
                <a:latin typeface="宋体" panose="02010600030101010101" pitchFamily="2" charset="-122"/>
                <a:ea typeface="宋体" panose="02010600030101010101" pitchFamily="2" charset="-122"/>
              </a:rPr>
              <a:t>Struts </a:t>
            </a:r>
            <a:r>
              <a:rPr lang="zh-CN" altLang="en-US" sz="1600" b="1" dirty="0">
                <a:latin typeface="宋体" panose="02010600030101010101" pitchFamily="2" charset="-122"/>
                <a:ea typeface="宋体" panose="02010600030101010101" pitchFamily="2" charset="-122"/>
              </a:rPr>
              <a:t>会把下面这些映射压入 </a:t>
            </a:r>
            <a:r>
              <a:rPr lang="en-US" sz="1600" b="1" dirty="0">
                <a:latin typeface="宋体" panose="02010600030101010101" pitchFamily="2" charset="-122"/>
                <a:ea typeface="宋体" panose="02010600030101010101" pitchFamily="2" charset="-122"/>
              </a:rPr>
              <a:t>ContextMap </a:t>
            </a:r>
            <a:r>
              <a:rPr lang="zh-CN" altLang="en-US" sz="1600" b="1" dirty="0">
                <a:latin typeface="宋体" panose="02010600030101010101" pitchFamily="2" charset="-122"/>
                <a:ea typeface="宋体" panose="02010600030101010101" pitchFamily="2" charset="-122"/>
              </a:rPr>
              <a:t>中</a:t>
            </a:r>
            <a:endParaRPr lang="zh-CN" altLang="en-US" sz="1600" b="1" dirty="0">
              <a:latin typeface="宋体" panose="02010600030101010101" pitchFamily="2" charset="-122"/>
              <a:ea typeface="宋体" panose="02010600030101010101" pitchFamily="2" charset="-122"/>
            </a:endParaRPr>
          </a:p>
          <a:p>
            <a:pPr marL="742950" lvl="1" indent="-285750">
              <a:spcBef>
                <a:spcPct val="20000"/>
              </a:spcBef>
              <a:buClr>
                <a:schemeClr val="tx1"/>
              </a:buClr>
              <a:buSzPct val="70000"/>
              <a:buFont typeface="Wingdings" panose="05000000000000000000" pitchFamily="2" charset="2"/>
              <a:buChar char="•"/>
            </a:pPr>
            <a:r>
              <a:rPr lang="en-US" sz="1600" dirty="0">
                <a:latin typeface="宋体" panose="02010600030101010101" pitchFamily="2" charset="-122"/>
                <a:ea typeface="宋体" panose="02010600030101010101" pitchFamily="2" charset="-122"/>
              </a:rPr>
              <a:t>parameters: </a:t>
            </a:r>
            <a:r>
              <a:rPr lang="zh-CN" altLang="en-US" sz="1600" dirty="0">
                <a:latin typeface="宋体" panose="02010600030101010101" pitchFamily="2" charset="-122"/>
                <a:ea typeface="宋体" panose="02010600030101010101" pitchFamily="2" charset="-122"/>
              </a:rPr>
              <a:t>该 </a:t>
            </a:r>
            <a:r>
              <a:rPr lang="en-US" sz="1600" dirty="0">
                <a:latin typeface="宋体" panose="02010600030101010101" pitchFamily="2" charset="-122"/>
                <a:ea typeface="宋体" panose="02010600030101010101" pitchFamily="2" charset="-122"/>
              </a:rPr>
              <a:t>Map </a:t>
            </a:r>
            <a:r>
              <a:rPr lang="zh-CN" altLang="en-US" sz="1600" dirty="0">
                <a:latin typeface="宋体" panose="02010600030101010101" pitchFamily="2" charset="-122"/>
                <a:ea typeface="宋体" panose="02010600030101010101" pitchFamily="2" charset="-122"/>
              </a:rPr>
              <a:t>中包含当前请求的请求参数</a:t>
            </a:r>
            <a:endParaRPr lang="zh-CN" altLang="en-US" sz="1600" dirty="0">
              <a:latin typeface="宋体" panose="02010600030101010101" pitchFamily="2" charset="-122"/>
              <a:ea typeface="宋体" panose="02010600030101010101" pitchFamily="2" charset="-122"/>
            </a:endParaRPr>
          </a:p>
          <a:p>
            <a:pPr marL="742950" lvl="1" indent="-285750">
              <a:spcBef>
                <a:spcPct val="20000"/>
              </a:spcBef>
              <a:buClr>
                <a:schemeClr val="tx1"/>
              </a:buClr>
              <a:buSzPct val="70000"/>
              <a:buFont typeface="Wingdings" panose="05000000000000000000" pitchFamily="2" charset="2"/>
              <a:buChar char="•"/>
            </a:pPr>
            <a:r>
              <a:rPr lang="en-US" sz="1600" dirty="0">
                <a:latin typeface="宋体" panose="02010600030101010101" pitchFamily="2" charset="-122"/>
                <a:ea typeface="宋体" panose="02010600030101010101" pitchFamily="2" charset="-122"/>
              </a:rPr>
              <a:t>request: </a:t>
            </a:r>
            <a:r>
              <a:rPr lang="zh-CN" altLang="en-US" sz="1600" dirty="0">
                <a:latin typeface="宋体" panose="02010600030101010101" pitchFamily="2" charset="-122"/>
                <a:ea typeface="宋体" panose="02010600030101010101" pitchFamily="2" charset="-122"/>
              </a:rPr>
              <a:t>该 </a:t>
            </a:r>
            <a:r>
              <a:rPr lang="en-US" sz="1600" dirty="0">
                <a:latin typeface="宋体" panose="02010600030101010101" pitchFamily="2" charset="-122"/>
                <a:ea typeface="宋体" panose="02010600030101010101" pitchFamily="2" charset="-122"/>
              </a:rPr>
              <a:t>Map </a:t>
            </a:r>
            <a:r>
              <a:rPr lang="zh-CN" altLang="en-US" sz="1600" dirty="0">
                <a:latin typeface="宋体" panose="02010600030101010101" pitchFamily="2" charset="-122"/>
                <a:ea typeface="宋体" panose="02010600030101010101" pitchFamily="2" charset="-122"/>
              </a:rPr>
              <a:t>中包含当前 </a:t>
            </a:r>
            <a:r>
              <a:rPr lang="en-US" sz="1600" dirty="0">
                <a:latin typeface="宋体" panose="02010600030101010101" pitchFamily="2" charset="-122"/>
                <a:ea typeface="宋体" panose="02010600030101010101" pitchFamily="2" charset="-122"/>
              </a:rPr>
              <a:t>request </a:t>
            </a:r>
            <a:r>
              <a:rPr lang="zh-CN" altLang="en-US" sz="1600" dirty="0">
                <a:latin typeface="宋体" panose="02010600030101010101" pitchFamily="2" charset="-122"/>
                <a:ea typeface="宋体" panose="02010600030101010101" pitchFamily="2" charset="-122"/>
              </a:rPr>
              <a:t>对象中的所有属性</a:t>
            </a:r>
            <a:endParaRPr lang="zh-CN" altLang="en-US" sz="1600" dirty="0">
              <a:latin typeface="宋体" panose="02010600030101010101" pitchFamily="2" charset="-122"/>
              <a:ea typeface="宋体" panose="02010600030101010101" pitchFamily="2" charset="-122"/>
            </a:endParaRPr>
          </a:p>
          <a:p>
            <a:pPr marL="742950" lvl="1" indent="-285750">
              <a:spcBef>
                <a:spcPct val="20000"/>
              </a:spcBef>
              <a:buClr>
                <a:schemeClr val="tx1"/>
              </a:buClr>
              <a:buSzPct val="70000"/>
              <a:buFont typeface="Wingdings" panose="05000000000000000000" pitchFamily="2" charset="2"/>
              <a:buChar char="•"/>
            </a:pPr>
            <a:r>
              <a:rPr lang="en-US" sz="1600" dirty="0">
                <a:latin typeface="宋体" panose="02010600030101010101" pitchFamily="2" charset="-122"/>
                <a:ea typeface="宋体" panose="02010600030101010101" pitchFamily="2" charset="-122"/>
              </a:rPr>
              <a:t>session: </a:t>
            </a:r>
            <a:r>
              <a:rPr lang="zh-CN" altLang="en-US" sz="1600" dirty="0">
                <a:latin typeface="宋体" panose="02010600030101010101" pitchFamily="2" charset="-122"/>
                <a:ea typeface="宋体" panose="02010600030101010101" pitchFamily="2" charset="-122"/>
              </a:rPr>
              <a:t>该 </a:t>
            </a:r>
            <a:r>
              <a:rPr lang="en-US" sz="1600" dirty="0">
                <a:latin typeface="宋体" panose="02010600030101010101" pitchFamily="2" charset="-122"/>
                <a:ea typeface="宋体" panose="02010600030101010101" pitchFamily="2" charset="-122"/>
              </a:rPr>
              <a:t>Map </a:t>
            </a:r>
            <a:r>
              <a:rPr lang="zh-CN" altLang="en-US" sz="1600" dirty="0">
                <a:latin typeface="宋体" panose="02010600030101010101" pitchFamily="2" charset="-122"/>
                <a:ea typeface="宋体" panose="02010600030101010101" pitchFamily="2" charset="-122"/>
              </a:rPr>
              <a:t>中包含当前 </a:t>
            </a:r>
            <a:r>
              <a:rPr lang="en-US" sz="1600" dirty="0">
                <a:latin typeface="宋体" panose="02010600030101010101" pitchFamily="2" charset="-122"/>
                <a:ea typeface="宋体" panose="02010600030101010101" pitchFamily="2" charset="-122"/>
              </a:rPr>
              <a:t>session </a:t>
            </a:r>
            <a:r>
              <a:rPr lang="zh-CN" altLang="en-US" sz="1600" dirty="0">
                <a:latin typeface="宋体" panose="02010600030101010101" pitchFamily="2" charset="-122"/>
                <a:ea typeface="宋体" panose="02010600030101010101" pitchFamily="2" charset="-122"/>
              </a:rPr>
              <a:t>对象中的所有属性</a:t>
            </a:r>
            <a:endParaRPr lang="zh-CN" altLang="en-US" sz="1600" dirty="0">
              <a:latin typeface="宋体" panose="02010600030101010101" pitchFamily="2" charset="-122"/>
              <a:ea typeface="宋体" panose="02010600030101010101" pitchFamily="2" charset="-122"/>
            </a:endParaRPr>
          </a:p>
          <a:p>
            <a:pPr marL="742950" lvl="1" indent="-285750">
              <a:spcBef>
                <a:spcPct val="20000"/>
              </a:spcBef>
              <a:buClr>
                <a:schemeClr val="tx1"/>
              </a:buClr>
              <a:buSzPct val="70000"/>
              <a:buFont typeface="Wingdings" panose="05000000000000000000" pitchFamily="2" charset="2"/>
              <a:buChar char="•"/>
            </a:pPr>
            <a:r>
              <a:rPr lang="en-US" sz="1600" dirty="0">
                <a:latin typeface="宋体" panose="02010600030101010101" pitchFamily="2" charset="-122"/>
                <a:ea typeface="宋体" panose="02010600030101010101" pitchFamily="2" charset="-122"/>
              </a:rPr>
              <a:t>application:</a:t>
            </a:r>
            <a:r>
              <a:rPr lang="zh-CN" altLang="en-US" sz="1600" dirty="0">
                <a:latin typeface="宋体" panose="02010600030101010101" pitchFamily="2" charset="-122"/>
                <a:ea typeface="宋体" panose="02010600030101010101" pitchFamily="2" charset="-122"/>
              </a:rPr>
              <a:t>该 </a:t>
            </a:r>
            <a:r>
              <a:rPr lang="en-US" sz="1600" dirty="0">
                <a:latin typeface="宋体" panose="02010600030101010101" pitchFamily="2" charset="-122"/>
                <a:ea typeface="宋体" panose="02010600030101010101" pitchFamily="2" charset="-122"/>
              </a:rPr>
              <a:t>Map </a:t>
            </a:r>
            <a:r>
              <a:rPr lang="zh-CN" altLang="en-US" sz="1600" dirty="0">
                <a:latin typeface="宋体" panose="02010600030101010101" pitchFamily="2" charset="-122"/>
                <a:ea typeface="宋体" panose="02010600030101010101" pitchFamily="2" charset="-122"/>
              </a:rPr>
              <a:t>中包含当前 </a:t>
            </a:r>
            <a:r>
              <a:rPr lang="en-US" sz="1600" dirty="0">
                <a:latin typeface="宋体" panose="02010600030101010101" pitchFamily="2" charset="-122"/>
                <a:ea typeface="宋体" panose="02010600030101010101" pitchFamily="2" charset="-122"/>
              </a:rPr>
              <a:t>application  </a:t>
            </a:r>
            <a:r>
              <a:rPr lang="zh-CN" altLang="en-US" sz="1600" dirty="0">
                <a:latin typeface="宋体" panose="02010600030101010101" pitchFamily="2" charset="-122"/>
                <a:ea typeface="宋体" panose="02010600030101010101" pitchFamily="2" charset="-122"/>
              </a:rPr>
              <a:t>对象中的所有属性</a:t>
            </a:r>
            <a:endParaRPr lang="zh-CN" altLang="en-US" sz="1600" dirty="0">
              <a:latin typeface="宋体" panose="02010600030101010101" pitchFamily="2" charset="-122"/>
              <a:ea typeface="宋体" panose="02010600030101010101" pitchFamily="2" charset="-122"/>
            </a:endParaRPr>
          </a:p>
          <a:p>
            <a:pPr marL="742950" lvl="1" indent="-285750">
              <a:spcBef>
                <a:spcPct val="20000"/>
              </a:spcBef>
              <a:buClr>
                <a:schemeClr val="tx1"/>
              </a:buClr>
              <a:buSzPct val="70000"/>
              <a:buFont typeface="Wingdings" panose="05000000000000000000" pitchFamily="2" charset="2"/>
              <a:buChar char="•"/>
            </a:pPr>
            <a:r>
              <a:rPr lang="en-US" sz="1600" dirty="0">
                <a:latin typeface="宋体" panose="02010600030101010101" pitchFamily="2" charset="-122"/>
                <a:ea typeface="宋体" panose="02010600030101010101" pitchFamily="2" charset="-122"/>
              </a:rPr>
              <a:t>attr: </a:t>
            </a:r>
            <a:r>
              <a:rPr lang="zh-CN" altLang="en-US" sz="1600" dirty="0">
                <a:latin typeface="宋体" panose="02010600030101010101" pitchFamily="2" charset="-122"/>
                <a:ea typeface="宋体" panose="02010600030101010101" pitchFamily="2" charset="-122"/>
              </a:rPr>
              <a:t>该 </a:t>
            </a:r>
            <a:r>
              <a:rPr lang="en-US" sz="1600" dirty="0">
                <a:latin typeface="宋体" panose="02010600030101010101" pitchFamily="2" charset="-122"/>
                <a:ea typeface="宋体" panose="02010600030101010101" pitchFamily="2" charset="-122"/>
              </a:rPr>
              <a:t>Map </a:t>
            </a:r>
            <a:r>
              <a:rPr lang="zh-CN" altLang="en-US" sz="1600" dirty="0">
                <a:latin typeface="宋体" panose="02010600030101010101" pitchFamily="2" charset="-122"/>
                <a:ea typeface="宋体" panose="02010600030101010101" pitchFamily="2" charset="-122"/>
              </a:rPr>
              <a:t>按如下顺序来检索某个属性</a:t>
            </a:r>
            <a:r>
              <a:rPr lang="en-US" sz="1600" dirty="0">
                <a:latin typeface="宋体" panose="02010600030101010101" pitchFamily="2" charset="-122"/>
                <a:ea typeface="宋体" panose="02010600030101010101" pitchFamily="2" charset="-122"/>
              </a:rPr>
              <a:t>: request, session, application</a:t>
            </a:r>
            <a:endParaRPr lang="en-US" sz="1600" dirty="0">
              <a:latin typeface="宋体" panose="02010600030101010101" pitchFamily="2" charset="-122"/>
              <a:ea typeface="宋体" panose="02010600030101010101" pitchFamily="2"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Struts2</a:t>
            </a:r>
            <a:r>
              <a:rPr lang="zh-CN" altLang="en-US" dirty="0"/>
              <a:t>中的</a:t>
            </a:r>
            <a:r>
              <a:rPr lang="en-US" altLang="zh-CN" dirty="0"/>
              <a:t>ValueStack</a:t>
            </a:r>
            <a:r>
              <a:rPr lang="zh-CN" altLang="en-US" dirty="0"/>
              <a:t>（值栈）</a:t>
            </a:r>
            <a:endParaRPr lang="zh-CN" altLang="en-US" dirty="0"/>
          </a:p>
        </p:txBody>
      </p:sp>
      <p:sp>
        <p:nvSpPr>
          <p:cNvPr id="3" name="内容占位符 2"/>
          <p:cNvSpPr>
            <a:spLocks noGrp="1"/>
          </p:cNvSpPr>
          <p:nvPr>
            <p:ph idx="1"/>
          </p:nvPr>
        </p:nvSpPr>
        <p:spPr/>
        <p:txBody>
          <a:bodyPr/>
          <a:lstStyle/>
          <a:p>
            <a:r>
              <a:rPr lang="en-US" altLang="zh-CN" dirty="0"/>
              <a:t>ValueStack</a:t>
            </a:r>
            <a:r>
              <a:rPr lang="zh-CN" altLang="en-US" dirty="0" smtClean="0"/>
              <a:t>获取</a:t>
            </a:r>
            <a:endParaRPr lang="en-US" altLang="zh-CN" dirty="0" smtClean="0"/>
          </a:p>
          <a:p>
            <a:pPr lvl="1">
              <a:lnSpc>
                <a:spcPct val="100000"/>
              </a:lnSpc>
            </a:pPr>
            <a:r>
              <a:rPr lang="en-US" altLang="zh-CN" sz="1600" dirty="0" smtClean="0"/>
              <a:t>ValueStack vs1 </a:t>
            </a:r>
            <a:r>
              <a:rPr lang="en-US" altLang="zh-CN" sz="1600" dirty="0"/>
              <a:t>= (ValueStack)  request.getAttribute("struts.valueStack</a:t>
            </a:r>
            <a:r>
              <a:rPr lang="en-US" altLang="zh-CN" sz="1600" dirty="0" smtClean="0"/>
              <a:t>");</a:t>
            </a:r>
            <a:endParaRPr lang="en-US" altLang="zh-CN" sz="1600" dirty="0" smtClean="0"/>
          </a:p>
          <a:p>
            <a:pPr lvl="1">
              <a:lnSpc>
                <a:spcPct val="100000"/>
              </a:lnSpc>
            </a:pPr>
            <a:r>
              <a:rPr lang="en-US" altLang="zh-CN" sz="1600" dirty="0"/>
              <a:t>ValueStack vs2 = </a:t>
            </a:r>
            <a:r>
              <a:rPr lang="en-US" altLang="zh-CN" sz="1600" dirty="0" smtClean="0"/>
              <a:t>ServletActionContext.getContext</a:t>
            </a:r>
            <a:r>
              <a:rPr lang="en-US" altLang="zh-CN" sz="1600" dirty="0"/>
              <a:t>().getValueStack</a:t>
            </a:r>
            <a:r>
              <a:rPr lang="en-US" altLang="zh-CN" sz="1600" dirty="0" smtClean="0"/>
              <a:t>();</a:t>
            </a:r>
            <a:endParaRPr lang="en-US" altLang="zh-CN" sz="1600" dirty="0" smtClean="0"/>
          </a:p>
          <a:p>
            <a:r>
              <a:rPr lang="zh-CN" altLang="en-US" dirty="0" smtClean="0"/>
              <a:t>断点调试</a:t>
            </a:r>
            <a:endParaRPr lang="en-US" altLang="zh-CN" dirty="0" smtClean="0"/>
          </a:p>
          <a:p>
            <a:pPr lvl="1"/>
            <a:endParaRPr lang="en-US" altLang="zh-CN" dirty="0" smtClean="0"/>
          </a:p>
          <a:p>
            <a:pPr lvl="1"/>
            <a:endParaRPr lang="zh-CN" altLang="en-US" dirty="0"/>
          </a:p>
        </p:txBody>
      </p:sp>
      <p:pic>
        <p:nvPicPr>
          <p:cNvPr id="5" name="图片 4"/>
          <p:cNvPicPr>
            <a:picLocks noChangeAspect="1"/>
          </p:cNvPicPr>
          <p:nvPr/>
        </p:nvPicPr>
        <p:blipFill>
          <a:blip r:embed="rId1">
            <a:grayscl/>
          </a:blip>
          <a:stretch>
            <a:fillRect/>
          </a:stretch>
        </p:blipFill>
        <p:spPr>
          <a:xfrm>
            <a:off x="3860955" y="2120963"/>
            <a:ext cx="5147579" cy="1645023"/>
          </a:xfrm>
          <a:prstGeom prst="rect">
            <a:avLst/>
          </a:prstGeom>
        </p:spPr>
      </p:pic>
      <p:pic>
        <p:nvPicPr>
          <p:cNvPr id="6" name="图片 5"/>
          <p:cNvPicPr>
            <a:picLocks noChangeAspect="1"/>
          </p:cNvPicPr>
          <p:nvPr/>
        </p:nvPicPr>
        <p:blipFill>
          <a:blip r:embed="rId2">
            <a:grayscl/>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923" y="3874923"/>
            <a:ext cx="6548603" cy="2983077"/>
          </a:xfrm>
          <a:prstGeom prst="rect">
            <a:avLst/>
          </a:prstGeom>
        </p:spPr>
      </p:pic>
      <p:sp>
        <p:nvSpPr>
          <p:cNvPr id="7" name="直角上箭头 6"/>
          <p:cNvSpPr/>
          <p:nvPr/>
        </p:nvSpPr>
        <p:spPr>
          <a:xfrm>
            <a:off x="5940615" y="4929326"/>
            <a:ext cx="2088688" cy="1435582"/>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Struts2</a:t>
            </a:r>
            <a:r>
              <a:rPr lang="zh-CN" altLang="en-US" dirty="0"/>
              <a:t>中的</a:t>
            </a:r>
            <a:r>
              <a:rPr lang="en-US" altLang="zh-CN" dirty="0"/>
              <a:t>ValueStack</a:t>
            </a:r>
            <a:r>
              <a:rPr lang="zh-CN" altLang="en-US" dirty="0"/>
              <a:t>（值栈）</a:t>
            </a:r>
            <a:endParaRPr lang="zh-CN" altLang="en-US" dirty="0"/>
          </a:p>
        </p:txBody>
      </p:sp>
      <p:sp>
        <p:nvSpPr>
          <p:cNvPr id="3" name="内容占位符 2"/>
          <p:cNvSpPr>
            <a:spLocks noGrp="1"/>
          </p:cNvSpPr>
          <p:nvPr>
            <p:ph idx="1"/>
          </p:nvPr>
        </p:nvSpPr>
        <p:spPr/>
        <p:txBody>
          <a:bodyPr/>
          <a:lstStyle/>
          <a:p>
            <a:pPr lvl="1"/>
            <a:r>
              <a:rPr lang="en-US" altLang="zh-CN" dirty="0" smtClean="0">
                <a:solidFill>
                  <a:srgbClr val="3333FF"/>
                </a:solidFill>
              </a:rPr>
              <a:t>root</a:t>
            </a:r>
            <a:r>
              <a:rPr lang="zh-CN" altLang="en-US" dirty="0" smtClean="0">
                <a:solidFill>
                  <a:srgbClr val="3333FF"/>
                </a:solidFill>
              </a:rPr>
              <a:t>（对象栈）：</a:t>
            </a:r>
            <a:endParaRPr lang="en-US" altLang="zh-CN" dirty="0" smtClean="0">
              <a:solidFill>
                <a:srgbClr val="3333FF"/>
              </a:solidFill>
            </a:endParaRPr>
          </a:p>
          <a:p>
            <a:pPr lvl="2">
              <a:lnSpc>
                <a:spcPct val="100000"/>
              </a:lnSpc>
            </a:pPr>
            <a:r>
              <a:rPr lang="en-US" altLang="zh-CN" dirty="0">
                <a:solidFill>
                  <a:srgbClr val="3333FF"/>
                </a:solidFill>
              </a:rPr>
              <a:t>CompoundRoot extends ArrayList </a:t>
            </a:r>
            <a:r>
              <a:rPr lang="en-US" altLang="zh-CN" dirty="0" smtClean="0">
                <a:solidFill>
                  <a:srgbClr val="3333FF"/>
                </a:solidFill>
              </a:rPr>
              <a:t>(</a:t>
            </a:r>
            <a:r>
              <a:rPr lang="zh-CN" altLang="en-US" dirty="0" smtClean="0">
                <a:solidFill>
                  <a:srgbClr val="3333FF"/>
                </a:solidFill>
              </a:rPr>
              <a:t>线性表</a:t>
            </a:r>
            <a:r>
              <a:rPr lang="en-US" altLang="zh-CN" dirty="0" smtClean="0">
                <a:solidFill>
                  <a:srgbClr val="3333FF"/>
                </a:solidFill>
              </a:rPr>
              <a:t>)</a:t>
            </a:r>
            <a:endParaRPr lang="en-US" altLang="zh-CN" dirty="0" smtClean="0">
              <a:solidFill>
                <a:srgbClr val="3333FF"/>
              </a:solidFill>
            </a:endParaRPr>
          </a:p>
          <a:p>
            <a:pPr lvl="1">
              <a:lnSpc>
                <a:spcPct val="100000"/>
              </a:lnSpc>
            </a:pPr>
            <a:r>
              <a:rPr lang="en-US" altLang="zh-CN" dirty="0"/>
              <a:t>c</a:t>
            </a:r>
            <a:r>
              <a:rPr lang="en-US" altLang="zh-CN" dirty="0" smtClean="0"/>
              <a:t>ontext:</a:t>
            </a:r>
            <a:endParaRPr lang="en-US" altLang="zh-CN" dirty="0" smtClean="0"/>
          </a:p>
          <a:p>
            <a:pPr lvl="2">
              <a:lnSpc>
                <a:spcPct val="100000"/>
              </a:lnSpc>
            </a:pPr>
            <a:r>
              <a:rPr lang="en-US" altLang="zh-CN" dirty="0" smtClean="0"/>
              <a:t>transient </a:t>
            </a:r>
            <a:r>
              <a:rPr lang="en-US" altLang="zh-CN" dirty="0"/>
              <a:t>Map&lt;String, Object</a:t>
            </a:r>
            <a:r>
              <a:rPr lang="en-US" altLang="zh-CN" dirty="0" smtClean="0"/>
              <a:t>&gt;</a:t>
            </a:r>
            <a:r>
              <a:rPr lang="en-US" altLang="zh-CN" sz="1500" dirty="0"/>
              <a:t>(</a:t>
            </a:r>
            <a:r>
              <a:rPr lang="zh-CN" altLang="en-US" sz="1500" dirty="0" smtClean="0"/>
              <a:t>被</a:t>
            </a:r>
            <a:r>
              <a:rPr lang="en-US" altLang="zh-CN" sz="1500" dirty="0"/>
              <a:t>transient</a:t>
            </a:r>
            <a:r>
              <a:rPr lang="zh-CN" altLang="en-US" sz="1500" dirty="0"/>
              <a:t>关键字修饰的变量不再能被</a:t>
            </a:r>
            <a:r>
              <a:rPr lang="zh-CN" altLang="en-US" sz="1500" dirty="0" smtClean="0"/>
              <a:t>序列化</a:t>
            </a:r>
            <a:r>
              <a:rPr lang="en-US" altLang="zh-CN" sz="1500" dirty="0" smtClean="0"/>
              <a:t>)</a:t>
            </a:r>
            <a:endParaRPr lang="en-US" altLang="zh-CN" sz="1500" dirty="0" smtClean="0"/>
          </a:p>
          <a:p>
            <a:r>
              <a:rPr lang="zh-CN" altLang="en-US" dirty="0" smtClean="0"/>
              <a:t>对象栈分析：</a:t>
            </a:r>
            <a:endParaRPr lang="en-US" altLang="zh-CN" dirty="0" smtClean="0"/>
          </a:p>
          <a:p>
            <a:pPr lvl="1"/>
            <a:r>
              <a:rPr lang="zh-CN" altLang="en-US" sz="1600" dirty="0">
                <a:solidFill>
                  <a:srgbClr val="3333FF"/>
                </a:solidFill>
              </a:rPr>
              <a:t>第一</a:t>
            </a:r>
            <a:r>
              <a:rPr lang="zh-CN" altLang="en-US" sz="1600" dirty="0" smtClean="0">
                <a:solidFill>
                  <a:srgbClr val="3333FF"/>
                </a:solidFill>
              </a:rPr>
              <a:t>个元素存储当前</a:t>
            </a:r>
            <a:r>
              <a:rPr lang="en-US" altLang="zh-CN" sz="1600" dirty="0" smtClean="0">
                <a:solidFill>
                  <a:srgbClr val="3333FF"/>
                </a:solidFill>
              </a:rPr>
              <a:t>Action</a:t>
            </a:r>
            <a:r>
              <a:rPr lang="zh-CN" altLang="en-US" sz="1600" dirty="0">
                <a:solidFill>
                  <a:srgbClr val="3333FF"/>
                </a:solidFill>
              </a:rPr>
              <a:t>实例</a:t>
            </a:r>
            <a:r>
              <a:rPr lang="en-US" altLang="zh-CN" sz="1600" dirty="0" smtClean="0">
                <a:solidFill>
                  <a:srgbClr val="3333FF"/>
                </a:solidFill>
              </a:rPr>
              <a:t>(</a:t>
            </a:r>
            <a:r>
              <a:rPr lang="zh-CN" altLang="en-US" sz="1400" dirty="0" smtClean="0"/>
              <a:t>及实例的成员变量需，添加</a:t>
            </a:r>
            <a:r>
              <a:rPr lang="en-US" altLang="zh-CN" sz="1400" dirty="0" smtClean="0"/>
              <a:t>getter</a:t>
            </a:r>
            <a:r>
              <a:rPr lang="zh-CN" altLang="en-US" sz="1400" dirty="0" smtClean="0"/>
              <a:t>方法</a:t>
            </a:r>
            <a:r>
              <a:rPr lang="en-US" altLang="zh-CN" sz="1600" dirty="0" smtClean="0">
                <a:solidFill>
                  <a:srgbClr val="3333FF"/>
                </a:solidFill>
              </a:rPr>
              <a:t>)</a:t>
            </a:r>
            <a:endParaRPr lang="en-US" altLang="zh-CN" sz="1600" dirty="0" smtClean="0">
              <a:solidFill>
                <a:srgbClr val="3333FF"/>
              </a:solidFill>
            </a:endParaRPr>
          </a:p>
          <a:p>
            <a:pPr lvl="1"/>
            <a:endParaRPr lang="en-US" altLang="zh-CN" sz="1600" dirty="0"/>
          </a:p>
          <a:p>
            <a:pPr lvl="1"/>
            <a:endParaRPr lang="en-US" altLang="zh-CN" sz="1600" dirty="0" smtClean="0"/>
          </a:p>
          <a:p>
            <a:pPr marL="177800" lvl="1" indent="0">
              <a:buNone/>
            </a:pPr>
            <a:endParaRPr lang="en-US" altLang="zh-CN" sz="1600" dirty="0" smtClean="0"/>
          </a:p>
          <a:p>
            <a:pPr lvl="1"/>
            <a:endParaRPr lang="en-US" altLang="zh-CN" sz="1600" dirty="0" smtClean="0"/>
          </a:p>
          <a:p>
            <a:pPr lvl="1"/>
            <a:r>
              <a:rPr lang="zh-CN" altLang="en-US" sz="1600" dirty="0" smtClean="0"/>
              <a:t>往对象栈添加</a:t>
            </a:r>
            <a:r>
              <a:rPr lang="zh-CN" altLang="en-US" sz="1600" dirty="0"/>
              <a:t>数据：</a:t>
            </a:r>
            <a:r>
              <a:rPr lang="zh-CN" altLang="en-US" sz="1400" dirty="0">
                <a:solidFill>
                  <a:srgbClr val="3333FF"/>
                </a:solidFill>
              </a:rPr>
              <a:t>对象栈是</a:t>
            </a:r>
            <a:r>
              <a:rPr lang="en-US" altLang="zh-CN" sz="1400" dirty="0">
                <a:solidFill>
                  <a:srgbClr val="3333FF"/>
                </a:solidFill>
              </a:rPr>
              <a:t>ArrayList</a:t>
            </a:r>
            <a:r>
              <a:rPr lang="zh-CN" altLang="en-US" sz="1400" dirty="0">
                <a:solidFill>
                  <a:srgbClr val="3333FF"/>
                </a:solidFill>
              </a:rPr>
              <a:t>集合，因此可以根据索引插入来改变插入数据的位置。</a:t>
            </a:r>
            <a:endParaRPr lang="zh-CN" altLang="en-US" sz="1400" dirty="0">
              <a:solidFill>
                <a:srgbClr val="3333FF"/>
              </a:solidFill>
            </a:endParaRPr>
          </a:p>
          <a:p>
            <a:pPr lvl="1"/>
            <a:endParaRPr lang="en-US" altLang="zh-CN" sz="1600" dirty="0" smtClean="0"/>
          </a:p>
          <a:p>
            <a:pPr lvl="1"/>
            <a:endParaRPr lang="zh-CN" altLang="en-US" dirty="0"/>
          </a:p>
        </p:txBody>
      </p:sp>
      <p:pic>
        <p:nvPicPr>
          <p:cNvPr id="5" name="图片 4"/>
          <p:cNvPicPr>
            <a:picLocks noChangeAspect="1"/>
          </p:cNvPicPr>
          <p:nvPr/>
        </p:nvPicPr>
        <p:blipFill>
          <a:blip r:embed="rId1"/>
          <a:stretch>
            <a:fillRect/>
          </a:stretch>
        </p:blipFill>
        <p:spPr>
          <a:xfrm>
            <a:off x="1837503" y="3398682"/>
            <a:ext cx="4693929" cy="1452541"/>
          </a:xfrm>
          <a:prstGeom prst="rect">
            <a:avLst/>
          </a:prstGeom>
        </p:spPr>
      </p:pic>
      <p:pic>
        <p:nvPicPr>
          <p:cNvPr id="6" name="图片 5"/>
          <p:cNvPicPr>
            <a:picLocks noChangeAspect="1"/>
          </p:cNvPicPr>
          <p:nvPr/>
        </p:nvPicPr>
        <p:blipFill>
          <a:blip r:embed="rId2"/>
          <a:stretch>
            <a:fillRect/>
          </a:stretch>
        </p:blipFill>
        <p:spPr>
          <a:xfrm>
            <a:off x="1837503" y="5461383"/>
            <a:ext cx="5179064" cy="81070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Struts2</a:t>
            </a:r>
            <a:r>
              <a:rPr lang="zh-CN" altLang="en-US" dirty="0"/>
              <a:t>中的</a:t>
            </a:r>
            <a:r>
              <a:rPr lang="en-US" altLang="zh-CN" dirty="0"/>
              <a:t>ValueStack</a:t>
            </a:r>
            <a:r>
              <a:rPr lang="zh-CN" altLang="en-US" dirty="0"/>
              <a:t>（值栈）</a:t>
            </a:r>
            <a:endParaRPr lang="zh-CN" altLang="en-US" dirty="0"/>
          </a:p>
        </p:txBody>
      </p:sp>
      <p:sp>
        <p:nvSpPr>
          <p:cNvPr id="3" name="内容占位符 2"/>
          <p:cNvSpPr>
            <a:spLocks noGrp="1"/>
          </p:cNvSpPr>
          <p:nvPr>
            <p:ph idx="1"/>
          </p:nvPr>
        </p:nvSpPr>
        <p:spPr/>
        <p:txBody>
          <a:bodyPr/>
          <a:lstStyle/>
          <a:p>
            <a:pPr lvl="1"/>
            <a:r>
              <a:rPr lang="en-US" altLang="zh-CN" dirty="0"/>
              <a:t>root</a:t>
            </a:r>
            <a:r>
              <a:rPr lang="zh-CN" altLang="en-US" dirty="0"/>
              <a:t>（对象栈）：</a:t>
            </a:r>
            <a:endParaRPr lang="en-US" altLang="zh-CN" dirty="0"/>
          </a:p>
          <a:p>
            <a:pPr lvl="2">
              <a:lnSpc>
                <a:spcPct val="100000"/>
              </a:lnSpc>
            </a:pPr>
            <a:r>
              <a:rPr lang="en-US" altLang="zh-CN" dirty="0"/>
              <a:t>CompoundRoot extends ArrayList (</a:t>
            </a:r>
            <a:r>
              <a:rPr lang="zh-CN" altLang="en-US" dirty="0"/>
              <a:t>线性表</a:t>
            </a:r>
            <a:r>
              <a:rPr lang="en-US" altLang="zh-CN" dirty="0"/>
              <a:t>)</a:t>
            </a:r>
            <a:endParaRPr lang="en-US" altLang="zh-CN" dirty="0"/>
          </a:p>
          <a:p>
            <a:pPr lvl="1">
              <a:lnSpc>
                <a:spcPct val="100000"/>
              </a:lnSpc>
            </a:pPr>
            <a:r>
              <a:rPr lang="en-US" altLang="zh-CN" dirty="0">
                <a:solidFill>
                  <a:srgbClr val="3333FF"/>
                </a:solidFill>
              </a:rPr>
              <a:t>context:</a:t>
            </a:r>
            <a:endParaRPr lang="en-US" altLang="zh-CN" dirty="0">
              <a:solidFill>
                <a:srgbClr val="3333FF"/>
              </a:solidFill>
            </a:endParaRPr>
          </a:p>
          <a:p>
            <a:pPr lvl="2">
              <a:lnSpc>
                <a:spcPct val="100000"/>
              </a:lnSpc>
            </a:pPr>
            <a:r>
              <a:rPr lang="en-US" altLang="zh-CN" dirty="0">
                <a:solidFill>
                  <a:srgbClr val="3333FF"/>
                </a:solidFill>
              </a:rPr>
              <a:t>transient Map&lt;String, Object&gt;</a:t>
            </a:r>
            <a:r>
              <a:rPr lang="en-US" altLang="zh-CN" sz="1500" dirty="0">
                <a:solidFill>
                  <a:srgbClr val="3333FF"/>
                </a:solidFill>
              </a:rPr>
              <a:t>(</a:t>
            </a:r>
            <a:r>
              <a:rPr lang="zh-CN" altLang="en-US" sz="1500" dirty="0">
                <a:solidFill>
                  <a:srgbClr val="3333FF"/>
                </a:solidFill>
              </a:rPr>
              <a:t>被</a:t>
            </a:r>
            <a:r>
              <a:rPr lang="en-US" altLang="zh-CN" sz="1500" dirty="0">
                <a:solidFill>
                  <a:srgbClr val="3333FF"/>
                </a:solidFill>
              </a:rPr>
              <a:t>transient</a:t>
            </a:r>
            <a:r>
              <a:rPr lang="zh-CN" altLang="en-US" sz="1500" dirty="0">
                <a:solidFill>
                  <a:srgbClr val="3333FF"/>
                </a:solidFill>
              </a:rPr>
              <a:t>关键字修饰的变量不再能被序列化</a:t>
            </a:r>
            <a:r>
              <a:rPr lang="en-US" altLang="zh-CN" sz="1500" dirty="0" smtClean="0">
                <a:solidFill>
                  <a:srgbClr val="3333FF"/>
                </a:solidFill>
              </a:rPr>
              <a:t>)</a:t>
            </a:r>
            <a:endParaRPr lang="en-US" altLang="zh-CN" sz="1500" dirty="0" smtClean="0">
              <a:solidFill>
                <a:srgbClr val="3333FF"/>
              </a:solidFill>
            </a:endParaRPr>
          </a:p>
          <a:p>
            <a:pPr>
              <a:lnSpc>
                <a:spcPct val="100000"/>
              </a:lnSpc>
            </a:pPr>
            <a:r>
              <a:rPr lang="en-US" altLang="zh-CN" dirty="0"/>
              <a:t>Map</a:t>
            </a:r>
            <a:r>
              <a:rPr lang="zh-CN" altLang="en-US" dirty="0"/>
              <a:t>栈分析</a:t>
            </a:r>
            <a:endParaRPr lang="zh-CN" altLang="en-US" dirty="0"/>
          </a:p>
          <a:p>
            <a:pPr lvl="1">
              <a:lnSpc>
                <a:spcPct val="100000"/>
              </a:lnSpc>
            </a:pPr>
            <a:r>
              <a:rPr lang="en-US" altLang="zh-CN" dirty="0"/>
              <a:t>Map</a:t>
            </a:r>
            <a:r>
              <a:rPr lang="zh-CN" altLang="en-US" dirty="0"/>
              <a:t>栈中主要存储的是域变量属性值。</a:t>
            </a:r>
            <a:endParaRPr lang="en-US" altLang="zh-CN" dirty="0"/>
          </a:p>
        </p:txBody>
      </p:sp>
      <p:sp>
        <p:nvSpPr>
          <p:cNvPr id="4" name="Text Box 13"/>
          <p:cNvSpPr txBox="1">
            <a:spLocks noChangeArrowheads="1"/>
          </p:cNvSpPr>
          <p:nvPr/>
        </p:nvSpPr>
        <p:spPr bwMode="auto">
          <a:xfrm>
            <a:off x="507514" y="3344865"/>
            <a:ext cx="8290005" cy="2191365"/>
          </a:xfrm>
          <a:prstGeom prst="rect">
            <a:avLst/>
          </a:prstGeom>
        </p:spPr>
        <p:style>
          <a:lnRef idx="1">
            <a:schemeClr val="accent1"/>
          </a:lnRef>
          <a:fillRef idx="3">
            <a:schemeClr val="accent1"/>
          </a:fillRef>
          <a:effectRef idx="2">
            <a:schemeClr val="accent1"/>
          </a:effectRef>
          <a:fontRef idx="minor">
            <a:schemeClr val="lt1"/>
          </a:fontRef>
        </p:style>
        <p:txBody>
          <a:bodyPr wrap="square" lIns="91436" tIns="45718" rIns="91436" bIns="45718">
            <a:spAutoFit/>
          </a:bodyPr>
          <a:lstStyle/>
          <a:p>
            <a:pPr>
              <a:lnSpc>
                <a:spcPct val="120000"/>
              </a:lnSpc>
              <a:spcBef>
                <a:spcPct val="20000"/>
              </a:spcBef>
            </a:pPr>
            <a:r>
              <a:rPr lang="en-US" sz="1600" b="1" dirty="0">
                <a:solidFill>
                  <a:schemeClr val="bg1"/>
                </a:solidFill>
                <a:latin typeface="宋体" panose="02010600030101010101" pitchFamily="2" charset="-122"/>
                <a:ea typeface="宋体" panose="02010600030101010101" pitchFamily="2" charset="-122"/>
              </a:rPr>
              <a:t>ContextMap: Struts </a:t>
            </a:r>
            <a:r>
              <a:rPr lang="zh-CN" altLang="en-US" sz="1600" b="1" dirty="0">
                <a:solidFill>
                  <a:schemeClr val="bg1"/>
                </a:solidFill>
                <a:latin typeface="宋体" panose="02010600030101010101" pitchFamily="2" charset="-122"/>
                <a:ea typeface="宋体" panose="02010600030101010101" pitchFamily="2" charset="-122"/>
              </a:rPr>
              <a:t>把各种各样的映射关系</a:t>
            </a:r>
            <a:r>
              <a:rPr lang="en-US" sz="1600" b="1" dirty="0">
                <a:solidFill>
                  <a:schemeClr val="bg1"/>
                </a:solidFill>
                <a:latin typeface="宋体" panose="02010600030101010101" pitchFamily="2" charset="-122"/>
                <a:ea typeface="宋体" panose="02010600030101010101" pitchFamily="2" charset="-122"/>
              </a:rPr>
              <a:t>(</a:t>
            </a:r>
            <a:r>
              <a:rPr lang="zh-CN" altLang="en-US" sz="1600" b="1" dirty="0">
                <a:solidFill>
                  <a:schemeClr val="bg1"/>
                </a:solidFill>
                <a:latin typeface="宋体" panose="02010600030101010101" pitchFamily="2" charset="-122"/>
                <a:ea typeface="宋体" panose="02010600030101010101" pitchFamily="2" charset="-122"/>
              </a:rPr>
              <a:t>一些 </a:t>
            </a:r>
            <a:r>
              <a:rPr lang="en-US" sz="1600" b="1" dirty="0">
                <a:solidFill>
                  <a:schemeClr val="bg1"/>
                </a:solidFill>
                <a:latin typeface="宋体" panose="02010600030101010101" pitchFamily="2" charset="-122"/>
                <a:ea typeface="宋体" panose="02010600030101010101" pitchFamily="2" charset="-122"/>
              </a:rPr>
              <a:t>Map </a:t>
            </a:r>
            <a:r>
              <a:rPr lang="zh-CN" altLang="en-US" sz="1600" b="1" dirty="0">
                <a:solidFill>
                  <a:schemeClr val="bg1"/>
                </a:solidFill>
                <a:latin typeface="宋体" panose="02010600030101010101" pitchFamily="2" charset="-122"/>
                <a:ea typeface="宋体" panose="02010600030101010101" pitchFamily="2" charset="-122"/>
              </a:rPr>
              <a:t>类型的对象</a:t>
            </a:r>
            <a:r>
              <a:rPr lang="en-US" sz="1600" b="1" dirty="0">
                <a:solidFill>
                  <a:schemeClr val="bg1"/>
                </a:solidFill>
                <a:latin typeface="宋体" panose="02010600030101010101" pitchFamily="2" charset="-122"/>
                <a:ea typeface="宋体" panose="02010600030101010101" pitchFamily="2" charset="-122"/>
              </a:rPr>
              <a:t>) </a:t>
            </a:r>
            <a:r>
              <a:rPr lang="zh-CN" altLang="en-US" sz="1600" b="1" dirty="0">
                <a:solidFill>
                  <a:schemeClr val="bg1"/>
                </a:solidFill>
                <a:latin typeface="宋体" panose="02010600030101010101" pitchFamily="2" charset="-122"/>
                <a:ea typeface="宋体" panose="02010600030101010101" pitchFamily="2" charset="-122"/>
              </a:rPr>
              <a:t>压入</a:t>
            </a:r>
            <a:r>
              <a:rPr lang="en-US" sz="1600" b="1" dirty="0">
                <a:solidFill>
                  <a:schemeClr val="bg1"/>
                </a:solidFill>
                <a:latin typeface="宋体" panose="02010600030101010101" pitchFamily="2" charset="-122"/>
                <a:ea typeface="宋体" panose="02010600030101010101" pitchFamily="2" charset="-122"/>
              </a:rPr>
              <a:t>ContextMap </a:t>
            </a:r>
            <a:r>
              <a:rPr lang="zh-CN" altLang="en-US" sz="1600" b="1" dirty="0">
                <a:solidFill>
                  <a:schemeClr val="bg1"/>
                </a:solidFill>
                <a:latin typeface="宋体" panose="02010600030101010101" pitchFamily="2" charset="-122"/>
                <a:ea typeface="宋体" panose="02010600030101010101" pitchFamily="2" charset="-122"/>
              </a:rPr>
              <a:t>中</a:t>
            </a:r>
            <a:r>
              <a:rPr lang="en-US" sz="1600" b="1" dirty="0">
                <a:solidFill>
                  <a:schemeClr val="bg1"/>
                </a:solidFill>
                <a:latin typeface="宋体" panose="02010600030101010101" pitchFamily="2" charset="-122"/>
                <a:ea typeface="宋体" panose="02010600030101010101" pitchFamily="2" charset="-122"/>
              </a:rPr>
              <a:t>. Struts </a:t>
            </a:r>
            <a:r>
              <a:rPr lang="zh-CN" altLang="en-US" sz="1600" b="1" dirty="0">
                <a:solidFill>
                  <a:schemeClr val="bg1"/>
                </a:solidFill>
                <a:latin typeface="宋体" panose="02010600030101010101" pitchFamily="2" charset="-122"/>
                <a:ea typeface="宋体" panose="02010600030101010101" pitchFamily="2" charset="-122"/>
              </a:rPr>
              <a:t>会把下面这些映射压入 </a:t>
            </a:r>
            <a:r>
              <a:rPr lang="en-US" sz="1600" b="1" dirty="0">
                <a:solidFill>
                  <a:schemeClr val="bg1"/>
                </a:solidFill>
                <a:latin typeface="宋体" panose="02010600030101010101" pitchFamily="2" charset="-122"/>
                <a:ea typeface="宋体" panose="02010600030101010101" pitchFamily="2" charset="-122"/>
              </a:rPr>
              <a:t>ContextMap </a:t>
            </a:r>
            <a:r>
              <a:rPr lang="zh-CN" altLang="en-US" sz="1600" b="1" dirty="0">
                <a:solidFill>
                  <a:schemeClr val="bg1"/>
                </a:solidFill>
                <a:latin typeface="宋体" panose="02010600030101010101" pitchFamily="2" charset="-122"/>
                <a:ea typeface="宋体" panose="02010600030101010101" pitchFamily="2" charset="-122"/>
              </a:rPr>
              <a:t>中</a:t>
            </a:r>
            <a:endParaRPr lang="zh-CN" altLang="en-US" sz="1600" b="1" dirty="0">
              <a:solidFill>
                <a:schemeClr val="bg1"/>
              </a:solidFill>
              <a:latin typeface="宋体" panose="02010600030101010101" pitchFamily="2" charset="-122"/>
              <a:ea typeface="宋体" panose="02010600030101010101" pitchFamily="2" charset="-122"/>
            </a:endParaRPr>
          </a:p>
          <a:p>
            <a:pPr lvl="1">
              <a:lnSpc>
                <a:spcPct val="120000"/>
              </a:lnSpc>
              <a:spcBef>
                <a:spcPct val="20000"/>
              </a:spcBef>
              <a:buFont typeface="Arial" panose="020B0604020202020204" pitchFamily="34" charset="0"/>
              <a:buChar char="–"/>
            </a:pPr>
            <a:r>
              <a:rPr lang="en-US" sz="1400" b="1" dirty="0">
                <a:solidFill>
                  <a:schemeClr val="bg1"/>
                </a:solidFill>
                <a:latin typeface="宋体" panose="02010600030101010101" pitchFamily="2" charset="-122"/>
                <a:ea typeface="宋体" panose="02010600030101010101" pitchFamily="2" charset="-122"/>
              </a:rPr>
              <a:t>parameters: </a:t>
            </a:r>
            <a:r>
              <a:rPr lang="zh-CN" altLang="en-US" sz="1400" b="1" dirty="0">
                <a:solidFill>
                  <a:schemeClr val="bg1"/>
                </a:solidFill>
                <a:latin typeface="宋体" panose="02010600030101010101" pitchFamily="2" charset="-122"/>
                <a:ea typeface="宋体" panose="02010600030101010101" pitchFamily="2" charset="-122"/>
              </a:rPr>
              <a:t>该 </a:t>
            </a:r>
            <a:r>
              <a:rPr lang="en-US" sz="1400" b="1" dirty="0">
                <a:solidFill>
                  <a:schemeClr val="bg1"/>
                </a:solidFill>
                <a:latin typeface="宋体" panose="02010600030101010101" pitchFamily="2" charset="-122"/>
                <a:ea typeface="宋体" panose="02010600030101010101" pitchFamily="2" charset="-122"/>
              </a:rPr>
              <a:t>Map </a:t>
            </a:r>
            <a:r>
              <a:rPr lang="zh-CN" altLang="en-US" sz="1400" b="1" dirty="0">
                <a:solidFill>
                  <a:schemeClr val="bg1"/>
                </a:solidFill>
                <a:latin typeface="宋体" panose="02010600030101010101" pitchFamily="2" charset="-122"/>
                <a:ea typeface="宋体" panose="02010600030101010101" pitchFamily="2" charset="-122"/>
              </a:rPr>
              <a:t>中包含当前请求的请求参数</a:t>
            </a:r>
            <a:endParaRPr lang="zh-CN" altLang="en-US" sz="1400" b="1" dirty="0">
              <a:solidFill>
                <a:schemeClr val="bg1"/>
              </a:solidFill>
              <a:latin typeface="宋体" panose="02010600030101010101" pitchFamily="2" charset="-122"/>
              <a:ea typeface="宋体" panose="02010600030101010101" pitchFamily="2" charset="-122"/>
            </a:endParaRPr>
          </a:p>
          <a:p>
            <a:pPr lvl="1">
              <a:lnSpc>
                <a:spcPct val="120000"/>
              </a:lnSpc>
              <a:spcBef>
                <a:spcPct val="20000"/>
              </a:spcBef>
              <a:buFont typeface="Arial" panose="020B0604020202020204" pitchFamily="34" charset="0"/>
              <a:buChar char="–"/>
            </a:pPr>
            <a:r>
              <a:rPr lang="en-US" sz="1400" b="1" dirty="0">
                <a:solidFill>
                  <a:schemeClr val="bg1"/>
                </a:solidFill>
                <a:latin typeface="宋体" panose="02010600030101010101" pitchFamily="2" charset="-122"/>
                <a:ea typeface="宋体" panose="02010600030101010101" pitchFamily="2" charset="-122"/>
              </a:rPr>
              <a:t>request: </a:t>
            </a:r>
            <a:r>
              <a:rPr lang="zh-CN" altLang="en-US" sz="1400" b="1" dirty="0">
                <a:solidFill>
                  <a:schemeClr val="bg1"/>
                </a:solidFill>
                <a:latin typeface="宋体" panose="02010600030101010101" pitchFamily="2" charset="-122"/>
                <a:ea typeface="宋体" panose="02010600030101010101" pitchFamily="2" charset="-122"/>
              </a:rPr>
              <a:t>该 </a:t>
            </a:r>
            <a:r>
              <a:rPr lang="en-US" sz="1400" b="1" dirty="0">
                <a:solidFill>
                  <a:schemeClr val="bg1"/>
                </a:solidFill>
                <a:latin typeface="宋体" panose="02010600030101010101" pitchFamily="2" charset="-122"/>
                <a:ea typeface="宋体" panose="02010600030101010101" pitchFamily="2" charset="-122"/>
              </a:rPr>
              <a:t>Map </a:t>
            </a:r>
            <a:r>
              <a:rPr lang="zh-CN" altLang="en-US" sz="1400" b="1" dirty="0">
                <a:solidFill>
                  <a:schemeClr val="bg1"/>
                </a:solidFill>
                <a:latin typeface="宋体" panose="02010600030101010101" pitchFamily="2" charset="-122"/>
                <a:ea typeface="宋体" panose="02010600030101010101" pitchFamily="2" charset="-122"/>
              </a:rPr>
              <a:t>中包含当前 </a:t>
            </a:r>
            <a:r>
              <a:rPr lang="en-US" sz="1400" b="1" dirty="0">
                <a:solidFill>
                  <a:schemeClr val="bg1"/>
                </a:solidFill>
                <a:latin typeface="宋体" panose="02010600030101010101" pitchFamily="2" charset="-122"/>
                <a:ea typeface="宋体" panose="02010600030101010101" pitchFamily="2" charset="-122"/>
              </a:rPr>
              <a:t>request </a:t>
            </a:r>
            <a:r>
              <a:rPr lang="zh-CN" altLang="en-US" sz="1400" b="1" dirty="0">
                <a:solidFill>
                  <a:schemeClr val="bg1"/>
                </a:solidFill>
                <a:latin typeface="宋体" panose="02010600030101010101" pitchFamily="2" charset="-122"/>
                <a:ea typeface="宋体" panose="02010600030101010101" pitchFamily="2" charset="-122"/>
              </a:rPr>
              <a:t>对象中的所有属性</a:t>
            </a:r>
            <a:endParaRPr lang="zh-CN" altLang="en-US" sz="1400" b="1" dirty="0">
              <a:solidFill>
                <a:schemeClr val="bg1"/>
              </a:solidFill>
              <a:latin typeface="宋体" panose="02010600030101010101" pitchFamily="2" charset="-122"/>
              <a:ea typeface="宋体" panose="02010600030101010101" pitchFamily="2" charset="-122"/>
            </a:endParaRPr>
          </a:p>
          <a:p>
            <a:pPr lvl="1">
              <a:lnSpc>
                <a:spcPct val="120000"/>
              </a:lnSpc>
              <a:spcBef>
                <a:spcPct val="20000"/>
              </a:spcBef>
              <a:buFont typeface="Arial" panose="020B0604020202020204" pitchFamily="34" charset="0"/>
              <a:buChar char="–"/>
            </a:pPr>
            <a:r>
              <a:rPr lang="en-US" sz="1400" b="1" dirty="0">
                <a:solidFill>
                  <a:schemeClr val="bg1"/>
                </a:solidFill>
                <a:latin typeface="宋体" panose="02010600030101010101" pitchFamily="2" charset="-122"/>
                <a:ea typeface="宋体" panose="02010600030101010101" pitchFamily="2" charset="-122"/>
              </a:rPr>
              <a:t>session: </a:t>
            </a:r>
            <a:r>
              <a:rPr lang="zh-CN" altLang="en-US" sz="1400" b="1" dirty="0">
                <a:solidFill>
                  <a:schemeClr val="bg1"/>
                </a:solidFill>
                <a:latin typeface="宋体" panose="02010600030101010101" pitchFamily="2" charset="-122"/>
                <a:ea typeface="宋体" panose="02010600030101010101" pitchFamily="2" charset="-122"/>
              </a:rPr>
              <a:t>该 </a:t>
            </a:r>
            <a:r>
              <a:rPr lang="en-US" sz="1400" b="1" dirty="0">
                <a:solidFill>
                  <a:schemeClr val="bg1"/>
                </a:solidFill>
                <a:latin typeface="宋体" panose="02010600030101010101" pitchFamily="2" charset="-122"/>
                <a:ea typeface="宋体" panose="02010600030101010101" pitchFamily="2" charset="-122"/>
              </a:rPr>
              <a:t>Map </a:t>
            </a:r>
            <a:r>
              <a:rPr lang="zh-CN" altLang="en-US" sz="1400" b="1" dirty="0">
                <a:solidFill>
                  <a:schemeClr val="bg1"/>
                </a:solidFill>
                <a:latin typeface="宋体" panose="02010600030101010101" pitchFamily="2" charset="-122"/>
                <a:ea typeface="宋体" panose="02010600030101010101" pitchFamily="2" charset="-122"/>
              </a:rPr>
              <a:t>中包含当前 </a:t>
            </a:r>
            <a:r>
              <a:rPr lang="en-US" sz="1400" b="1" dirty="0">
                <a:solidFill>
                  <a:schemeClr val="bg1"/>
                </a:solidFill>
                <a:latin typeface="宋体" panose="02010600030101010101" pitchFamily="2" charset="-122"/>
                <a:ea typeface="宋体" panose="02010600030101010101" pitchFamily="2" charset="-122"/>
              </a:rPr>
              <a:t>session </a:t>
            </a:r>
            <a:r>
              <a:rPr lang="zh-CN" altLang="en-US" sz="1400" b="1" dirty="0">
                <a:solidFill>
                  <a:schemeClr val="bg1"/>
                </a:solidFill>
                <a:latin typeface="宋体" panose="02010600030101010101" pitchFamily="2" charset="-122"/>
                <a:ea typeface="宋体" panose="02010600030101010101" pitchFamily="2" charset="-122"/>
              </a:rPr>
              <a:t>对象中的所有属性</a:t>
            </a:r>
            <a:endParaRPr lang="zh-CN" altLang="en-US" sz="1400" b="1" dirty="0">
              <a:solidFill>
                <a:schemeClr val="bg1"/>
              </a:solidFill>
              <a:latin typeface="宋体" panose="02010600030101010101" pitchFamily="2" charset="-122"/>
              <a:ea typeface="宋体" panose="02010600030101010101" pitchFamily="2" charset="-122"/>
            </a:endParaRPr>
          </a:p>
          <a:p>
            <a:pPr lvl="1">
              <a:lnSpc>
                <a:spcPct val="120000"/>
              </a:lnSpc>
              <a:spcBef>
                <a:spcPct val="20000"/>
              </a:spcBef>
              <a:buFont typeface="Arial" panose="020B0604020202020204" pitchFamily="34" charset="0"/>
              <a:buChar char="–"/>
            </a:pPr>
            <a:r>
              <a:rPr lang="en-US" sz="1400" b="1" dirty="0">
                <a:solidFill>
                  <a:schemeClr val="bg1"/>
                </a:solidFill>
                <a:latin typeface="宋体" panose="02010600030101010101" pitchFamily="2" charset="-122"/>
                <a:ea typeface="宋体" panose="02010600030101010101" pitchFamily="2" charset="-122"/>
              </a:rPr>
              <a:t>application:</a:t>
            </a:r>
            <a:r>
              <a:rPr lang="zh-CN" altLang="en-US" sz="1400" b="1" dirty="0">
                <a:solidFill>
                  <a:schemeClr val="bg1"/>
                </a:solidFill>
                <a:latin typeface="宋体" panose="02010600030101010101" pitchFamily="2" charset="-122"/>
                <a:ea typeface="宋体" panose="02010600030101010101" pitchFamily="2" charset="-122"/>
              </a:rPr>
              <a:t>该 </a:t>
            </a:r>
            <a:r>
              <a:rPr lang="en-US" sz="1400" b="1" dirty="0">
                <a:solidFill>
                  <a:schemeClr val="bg1"/>
                </a:solidFill>
                <a:latin typeface="宋体" panose="02010600030101010101" pitchFamily="2" charset="-122"/>
                <a:ea typeface="宋体" panose="02010600030101010101" pitchFamily="2" charset="-122"/>
              </a:rPr>
              <a:t>Map </a:t>
            </a:r>
            <a:r>
              <a:rPr lang="zh-CN" altLang="en-US" sz="1400" b="1" dirty="0">
                <a:solidFill>
                  <a:schemeClr val="bg1"/>
                </a:solidFill>
                <a:latin typeface="宋体" panose="02010600030101010101" pitchFamily="2" charset="-122"/>
                <a:ea typeface="宋体" panose="02010600030101010101" pitchFamily="2" charset="-122"/>
              </a:rPr>
              <a:t>中包含当前 </a:t>
            </a:r>
            <a:r>
              <a:rPr lang="en-US" sz="1400" b="1" dirty="0">
                <a:solidFill>
                  <a:schemeClr val="bg1"/>
                </a:solidFill>
                <a:latin typeface="宋体" panose="02010600030101010101" pitchFamily="2" charset="-122"/>
                <a:ea typeface="宋体" panose="02010600030101010101" pitchFamily="2" charset="-122"/>
              </a:rPr>
              <a:t>application  </a:t>
            </a:r>
            <a:r>
              <a:rPr lang="zh-CN" altLang="en-US" sz="1400" b="1" dirty="0">
                <a:solidFill>
                  <a:schemeClr val="bg1"/>
                </a:solidFill>
                <a:latin typeface="宋体" panose="02010600030101010101" pitchFamily="2" charset="-122"/>
                <a:ea typeface="宋体" panose="02010600030101010101" pitchFamily="2" charset="-122"/>
              </a:rPr>
              <a:t>对象中的所有属性</a:t>
            </a:r>
            <a:endParaRPr lang="zh-CN" altLang="en-US" sz="1400" b="1" dirty="0">
              <a:solidFill>
                <a:schemeClr val="bg1"/>
              </a:solidFill>
              <a:latin typeface="宋体" panose="02010600030101010101" pitchFamily="2" charset="-122"/>
              <a:ea typeface="宋体" panose="02010600030101010101" pitchFamily="2" charset="-122"/>
            </a:endParaRPr>
          </a:p>
          <a:p>
            <a:pPr lvl="1">
              <a:lnSpc>
                <a:spcPct val="120000"/>
              </a:lnSpc>
              <a:spcBef>
                <a:spcPct val="20000"/>
              </a:spcBef>
              <a:buFont typeface="Arial" panose="020B0604020202020204" pitchFamily="34" charset="0"/>
              <a:buChar char="–"/>
            </a:pPr>
            <a:r>
              <a:rPr lang="en-US" sz="1400" b="1" dirty="0">
                <a:solidFill>
                  <a:schemeClr val="bg1"/>
                </a:solidFill>
                <a:latin typeface="宋体" panose="02010600030101010101" pitchFamily="2" charset="-122"/>
                <a:ea typeface="宋体" panose="02010600030101010101" pitchFamily="2" charset="-122"/>
              </a:rPr>
              <a:t>attr: </a:t>
            </a:r>
            <a:r>
              <a:rPr lang="zh-CN" altLang="en-US" sz="1400" b="1" dirty="0">
                <a:solidFill>
                  <a:schemeClr val="bg1"/>
                </a:solidFill>
                <a:latin typeface="宋体" panose="02010600030101010101" pitchFamily="2" charset="-122"/>
                <a:ea typeface="宋体" panose="02010600030101010101" pitchFamily="2" charset="-122"/>
              </a:rPr>
              <a:t>该 </a:t>
            </a:r>
            <a:r>
              <a:rPr lang="en-US" sz="1400" b="1" dirty="0">
                <a:solidFill>
                  <a:schemeClr val="bg1"/>
                </a:solidFill>
                <a:latin typeface="宋体" panose="02010600030101010101" pitchFamily="2" charset="-122"/>
                <a:ea typeface="宋体" panose="02010600030101010101" pitchFamily="2" charset="-122"/>
              </a:rPr>
              <a:t>Map </a:t>
            </a:r>
            <a:r>
              <a:rPr lang="zh-CN" altLang="en-US" sz="1400" b="1" dirty="0">
                <a:solidFill>
                  <a:schemeClr val="bg1"/>
                </a:solidFill>
                <a:latin typeface="宋体" panose="02010600030101010101" pitchFamily="2" charset="-122"/>
                <a:ea typeface="宋体" panose="02010600030101010101" pitchFamily="2" charset="-122"/>
              </a:rPr>
              <a:t>按如下顺序来检索某个属性</a:t>
            </a:r>
            <a:r>
              <a:rPr lang="en-US" sz="1400" b="1" dirty="0">
                <a:solidFill>
                  <a:schemeClr val="bg1"/>
                </a:solidFill>
                <a:latin typeface="宋体" panose="02010600030101010101" pitchFamily="2" charset="-122"/>
                <a:ea typeface="宋体" panose="02010600030101010101" pitchFamily="2" charset="-122"/>
              </a:rPr>
              <a:t>: request, session,  application</a:t>
            </a:r>
            <a:endParaRPr lang="zh-CN" altLang="en-US" sz="1000" b="1" dirty="0">
              <a:solidFill>
                <a:schemeClr val="bg1"/>
              </a:solidFill>
              <a:latin typeface="宋体" panose="02010600030101010101" pitchFamily="2" charset="-122"/>
              <a:ea typeface="宋体" panose="02010600030101010101" pitchFamily="2"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值栈</a:t>
            </a:r>
            <a:r>
              <a:rPr lang="en-US" altLang="zh-CN" dirty="0"/>
              <a:t>ValueStack</a:t>
            </a:r>
            <a:r>
              <a:rPr lang="zh-CN" altLang="en-US" dirty="0"/>
              <a:t>的原理与生命周期</a:t>
            </a:r>
            <a:endParaRPr lang="zh-CN" altLang="en-US" dirty="0"/>
          </a:p>
        </p:txBody>
      </p:sp>
      <p:sp>
        <p:nvSpPr>
          <p:cNvPr id="3" name="内容占位符 2"/>
          <p:cNvSpPr>
            <a:spLocks noGrp="1"/>
          </p:cNvSpPr>
          <p:nvPr>
            <p:ph idx="1"/>
          </p:nvPr>
        </p:nvSpPr>
        <p:spPr/>
        <p:txBody>
          <a:bodyPr/>
          <a:lstStyle/>
          <a:p>
            <a:pPr lvl="1"/>
            <a:r>
              <a:rPr lang="en-US" altLang="zh-CN" dirty="0"/>
              <a:t>1</a:t>
            </a:r>
            <a:r>
              <a:rPr lang="zh-CN" altLang="en-US" dirty="0"/>
              <a:t>）</a:t>
            </a:r>
            <a:r>
              <a:rPr lang="en-US" altLang="zh-CN" dirty="0"/>
              <a:t>ValueStack</a:t>
            </a:r>
            <a:r>
              <a:rPr lang="zh-CN" altLang="en-US" dirty="0"/>
              <a:t>贯穿整个 </a:t>
            </a:r>
            <a:r>
              <a:rPr lang="en-US" altLang="zh-CN" dirty="0"/>
              <a:t>Action </a:t>
            </a:r>
            <a:r>
              <a:rPr lang="zh-CN" altLang="en-US" dirty="0"/>
              <a:t>的生命周期，保存在</a:t>
            </a:r>
            <a:r>
              <a:rPr lang="en-US" altLang="zh-CN" dirty="0"/>
              <a:t>request</a:t>
            </a:r>
            <a:r>
              <a:rPr lang="zh-CN" altLang="en-US" dirty="0"/>
              <a:t>域中，所以</a:t>
            </a:r>
            <a:r>
              <a:rPr lang="en-US" altLang="zh-CN" dirty="0"/>
              <a:t>ValueStack</a:t>
            </a:r>
            <a:r>
              <a:rPr lang="zh-CN" altLang="en-US" dirty="0"/>
              <a:t>和</a:t>
            </a:r>
            <a:r>
              <a:rPr lang="en-US" altLang="zh-CN" dirty="0"/>
              <a:t>request</a:t>
            </a:r>
            <a:r>
              <a:rPr lang="zh-CN" altLang="en-US" dirty="0"/>
              <a:t>的生命周期一样。当</a:t>
            </a:r>
            <a:r>
              <a:rPr lang="en-US" altLang="zh-CN" dirty="0"/>
              <a:t>Struts2</a:t>
            </a:r>
            <a:r>
              <a:rPr lang="zh-CN" altLang="en-US" dirty="0"/>
              <a:t>接受一个请求时，会迅速创建</a:t>
            </a:r>
            <a:r>
              <a:rPr lang="en-US" altLang="zh-CN" dirty="0"/>
              <a:t>ActionContext</a:t>
            </a:r>
            <a:r>
              <a:rPr lang="zh-CN" altLang="en-US" dirty="0"/>
              <a:t>，  </a:t>
            </a:r>
            <a:endParaRPr lang="zh-CN" altLang="en-US" dirty="0"/>
          </a:p>
          <a:p>
            <a:pPr lvl="1"/>
            <a:r>
              <a:rPr lang="en-US" altLang="zh-CN" dirty="0"/>
              <a:t>ValueStack</a:t>
            </a:r>
            <a:r>
              <a:rPr lang="zh-CN" altLang="en-US" dirty="0"/>
              <a:t>，</a:t>
            </a:r>
            <a:r>
              <a:rPr lang="en-US" altLang="zh-CN" dirty="0"/>
              <a:t>action</a:t>
            </a:r>
            <a:r>
              <a:rPr lang="zh-CN" altLang="en-US" dirty="0"/>
              <a:t>。然后把</a:t>
            </a:r>
            <a:r>
              <a:rPr lang="en-US" altLang="zh-CN" dirty="0"/>
              <a:t>action</a:t>
            </a:r>
            <a:r>
              <a:rPr lang="zh-CN" altLang="en-US" dirty="0"/>
              <a:t>存放进</a:t>
            </a:r>
            <a:r>
              <a:rPr lang="en-US" altLang="zh-CN" dirty="0"/>
              <a:t>ValueStack</a:t>
            </a:r>
            <a:r>
              <a:rPr lang="zh-CN" altLang="en-US" dirty="0"/>
              <a:t>，所以</a:t>
            </a:r>
            <a:r>
              <a:rPr lang="en-US" altLang="zh-CN" dirty="0"/>
              <a:t>action</a:t>
            </a:r>
            <a:r>
              <a:rPr lang="zh-CN" altLang="en-US" dirty="0"/>
              <a:t>的实例变量可以被</a:t>
            </a:r>
            <a:r>
              <a:rPr lang="en-US" altLang="zh-CN" dirty="0"/>
              <a:t>OGNL</a:t>
            </a:r>
            <a:r>
              <a:rPr lang="zh-CN" altLang="en-US" dirty="0"/>
              <a:t>访问。 请求来的时候，</a:t>
            </a:r>
            <a:r>
              <a:rPr lang="en-US" altLang="zh-CN" dirty="0"/>
              <a:t>action</a:t>
            </a:r>
            <a:r>
              <a:rPr lang="zh-CN" altLang="en-US" dirty="0"/>
              <a:t>、</a:t>
            </a:r>
            <a:r>
              <a:rPr lang="en-US" altLang="zh-CN" dirty="0"/>
              <a:t>ValueStack</a:t>
            </a:r>
            <a:r>
              <a:rPr lang="zh-CN" altLang="en-US" dirty="0"/>
              <a:t>的生命开始，请求结束，</a:t>
            </a:r>
            <a:r>
              <a:rPr lang="en-US" altLang="zh-CN" dirty="0"/>
              <a:t>action</a:t>
            </a:r>
            <a:r>
              <a:rPr lang="zh-CN" altLang="en-US" dirty="0"/>
              <a:t>、    </a:t>
            </a:r>
            <a:r>
              <a:rPr lang="en-US" altLang="zh-CN" dirty="0"/>
              <a:t>ValueStack</a:t>
            </a:r>
            <a:r>
              <a:rPr lang="zh-CN" altLang="en-US" dirty="0"/>
              <a:t>的生命结束；  </a:t>
            </a:r>
            <a:endParaRPr lang="zh-CN" altLang="en-US" dirty="0"/>
          </a:p>
          <a:p>
            <a:pPr lvl="1"/>
            <a:r>
              <a:rPr lang="en-US" altLang="zh-CN" dirty="0"/>
              <a:t>2</a:t>
            </a:r>
            <a:r>
              <a:rPr lang="zh-CN" altLang="en-US" dirty="0"/>
              <a:t>）</a:t>
            </a:r>
            <a:r>
              <a:rPr lang="en-US" altLang="zh-CN" dirty="0"/>
              <a:t>action</a:t>
            </a:r>
            <a:r>
              <a:rPr lang="zh-CN" altLang="en-US" dirty="0"/>
              <a:t>是多例的，和</a:t>
            </a:r>
            <a:r>
              <a:rPr lang="en-US" altLang="zh-CN" dirty="0"/>
              <a:t>Servlet</a:t>
            </a:r>
            <a:r>
              <a:rPr lang="zh-CN" altLang="en-US" dirty="0"/>
              <a:t>不一样，</a:t>
            </a:r>
            <a:r>
              <a:rPr lang="en-US" altLang="zh-CN" dirty="0"/>
              <a:t>Servelt</a:t>
            </a:r>
            <a:r>
              <a:rPr lang="zh-CN" altLang="en-US" dirty="0"/>
              <a:t>是单例的；  </a:t>
            </a:r>
            <a:endParaRPr lang="zh-CN" altLang="en-US" dirty="0"/>
          </a:p>
          <a:p>
            <a:pPr lvl="1"/>
            <a:r>
              <a:rPr lang="en-US" altLang="zh-CN" dirty="0"/>
              <a:t>3</a:t>
            </a:r>
            <a:r>
              <a:rPr lang="zh-CN" altLang="en-US" dirty="0"/>
              <a:t>）每个</a:t>
            </a:r>
            <a:r>
              <a:rPr lang="en-US" altLang="zh-CN" dirty="0"/>
              <a:t>action</a:t>
            </a:r>
            <a:r>
              <a:rPr lang="zh-CN" altLang="en-US" dirty="0"/>
              <a:t>的都有一个对应的值栈，值栈存放的数据类型是该</a:t>
            </a:r>
            <a:r>
              <a:rPr lang="en-US" altLang="zh-CN" dirty="0"/>
              <a:t>action</a:t>
            </a:r>
            <a:r>
              <a:rPr lang="zh-CN" altLang="en-US" dirty="0"/>
              <a:t>的实例，以及该</a:t>
            </a:r>
            <a:r>
              <a:rPr lang="en-US" altLang="zh-CN" dirty="0"/>
              <a:t>action</a:t>
            </a:r>
            <a:r>
              <a:rPr lang="zh-CN" altLang="en-US" dirty="0"/>
              <a:t>中的实例变量，</a:t>
            </a:r>
            <a:r>
              <a:rPr lang="en-US" altLang="zh-CN" dirty="0"/>
              <a:t>Action</a:t>
            </a:r>
            <a:r>
              <a:rPr lang="zh-CN" altLang="en-US" dirty="0"/>
              <a:t>对象默认保存在栈顶； </a:t>
            </a:r>
            <a:endParaRPr lang="zh-CN" alt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Struts2</a:t>
            </a:r>
            <a:r>
              <a:rPr lang="zh-CN" altLang="en-US" dirty="0"/>
              <a:t>中的</a:t>
            </a:r>
            <a:r>
              <a:rPr lang="en-US" altLang="zh-CN" dirty="0"/>
              <a:t>ValueStack</a:t>
            </a:r>
            <a:r>
              <a:rPr lang="zh-CN" altLang="en-US" dirty="0"/>
              <a:t>（值栈）</a:t>
            </a:r>
            <a:endParaRPr lang="zh-CN" altLang="en-US" dirty="0"/>
          </a:p>
        </p:txBody>
      </p:sp>
      <p:sp>
        <p:nvSpPr>
          <p:cNvPr id="5" name="内容占位符 4"/>
          <p:cNvSpPr>
            <a:spLocks noGrp="1"/>
          </p:cNvSpPr>
          <p:nvPr>
            <p:ph idx="1"/>
          </p:nvPr>
        </p:nvSpPr>
        <p:spPr/>
        <p:txBody>
          <a:bodyPr/>
          <a:lstStyle/>
          <a:p>
            <a:r>
              <a:rPr lang="en-US" altLang="zh-CN" dirty="0"/>
              <a:t>ValueStack</a:t>
            </a:r>
            <a:r>
              <a:rPr lang="zh-CN" altLang="en-US" dirty="0" smtClean="0"/>
              <a:t>总结：</a:t>
            </a:r>
            <a:endParaRPr lang="en-US" altLang="zh-CN" dirty="0" smtClean="0"/>
          </a:p>
          <a:p>
            <a:pPr lvl="1"/>
            <a:r>
              <a:rPr lang="zh-CN" altLang="en-US" sz="1600" dirty="0"/>
              <a:t>值栈以</a:t>
            </a:r>
            <a:r>
              <a:rPr lang="en-US" altLang="zh-CN" sz="1600" dirty="0"/>
              <a:t>struts.valueStack</a:t>
            </a:r>
            <a:r>
              <a:rPr lang="zh-CN" altLang="en-US" sz="1600" dirty="0"/>
              <a:t>的名字存储在</a:t>
            </a:r>
            <a:r>
              <a:rPr lang="en-US" altLang="zh-CN" sz="1600" dirty="0"/>
              <a:t>request</a:t>
            </a:r>
            <a:r>
              <a:rPr lang="zh-CN" altLang="en-US" sz="1600" dirty="0"/>
              <a:t>请求中，值栈主要包含两个栈：对象栈和</a:t>
            </a:r>
            <a:r>
              <a:rPr lang="en-US" altLang="zh-CN" sz="1600" dirty="0"/>
              <a:t>Map</a:t>
            </a:r>
            <a:r>
              <a:rPr lang="zh-CN" altLang="en-US" sz="1600" dirty="0"/>
              <a:t>栈。对象栈存储的是用户的基本数据和对象数据 </a:t>
            </a:r>
            <a:r>
              <a:rPr lang="en-US" altLang="zh-CN" sz="1600" dirty="0"/>
              <a:t>; Map</a:t>
            </a:r>
            <a:r>
              <a:rPr lang="zh-CN" altLang="en-US" sz="1600" dirty="0"/>
              <a:t>栈主要存储的是域对象属性。用户每次一个请求就一个</a:t>
            </a:r>
            <a:r>
              <a:rPr lang="en-US" altLang="zh-CN" sz="1600" dirty="0"/>
              <a:t>Action</a:t>
            </a:r>
            <a:r>
              <a:rPr lang="zh-CN" altLang="en-US" sz="1600" dirty="0"/>
              <a:t>实例，对应一个值栈对象。</a:t>
            </a:r>
            <a:endParaRPr lang="zh-CN" altLang="en-US" sz="1600" dirty="0"/>
          </a:p>
        </p:txBody>
      </p:sp>
      <p:pic>
        <p:nvPicPr>
          <p:cNvPr id="6" name="内容占位符 3"/>
          <p:cNvPicPr>
            <a:picLocks noChangeAspect="1"/>
          </p:cNvPicPr>
          <p:nvPr/>
        </p:nvPicPr>
        <p:blipFill>
          <a:blip r:embed="rId1">
            <a:extLst>
              <a:ext uri="{BEBA8EAE-BF5A-486C-A8C5-ECC9F3942E4B}">
                <a14:imgProps xmlns:a14="http://schemas.microsoft.com/office/drawing/2010/main">
                  <a14:imgLayer r:embed="rId2">
                    <a14:imgEffect>
                      <a14:colorTemperature colorTemp="7200"/>
                    </a14:imgEffect>
                  </a14:imgLayer>
                </a14:imgProps>
              </a:ext>
            </a:extLst>
          </a:blip>
          <a:stretch>
            <a:fillRect/>
          </a:stretch>
        </p:blipFill>
        <p:spPr>
          <a:xfrm>
            <a:off x="916894" y="2449778"/>
            <a:ext cx="7266667" cy="2466667"/>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理解</a:t>
            </a:r>
            <a:r>
              <a:rPr lang="en-US" altLang="zh-CN" dirty="0"/>
              <a:t>OGNL Context</a:t>
            </a:r>
            <a:endParaRPr lang="zh-CN" altLang="en-US" dirty="0"/>
          </a:p>
        </p:txBody>
      </p:sp>
      <p:sp>
        <p:nvSpPr>
          <p:cNvPr id="3" name="内容占位符 2"/>
          <p:cNvSpPr>
            <a:spLocks noGrp="1"/>
          </p:cNvSpPr>
          <p:nvPr>
            <p:ph idx="1"/>
          </p:nvPr>
        </p:nvSpPr>
        <p:spPr/>
        <p:txBody>
          <a:bodyPr/>
          <a:lstStyle/>
          <a:p>
            <a:pPr marL="177800" lvl="1" indent="0">
              <a:buNone/>
            </a:pPr>
            <a:r>
              <a:rPr lang="en-US" altLang="zh-CN" dirty="0"/>
              <a:t>OGNL Context</a:t>
            </a:r>
            <a:r>
              <a:rPr lang="zh-CN" altLang="en-US" dirty="0"/>
              <a:t>是</a:t>
            </a:r>
            <a:r>
              <a:rPr lang="en-US" altLang="zh-CN" dirty="0"/>
              <a:t>struts2</a:t>
            </a:r>
            <a:r>
              <a:rPr lang="zh-CN" altLang="en-US" dirty="0"/>
              <a:t>的数据</a:t>
            </a:r>
            <a:r>
              <a:rPr lang="zh-CN" altLang="en-US" dirty="0" smtClean="0"/>
              <a:t>中心，结构</a:t>
            </a:r>
            <a:r>
              <a:rPr lang="zh-CN" altLang="en-US" dirty="0"/>
              <a:t>示意图如下</a:t>
            </a:r>
            <a:r>
              <a:rPr lang="en-US" altLang="zh-CN" dirty="0"/>
              <a:t>:</a:t>
            </a:r>
            <a:endParaRPr lang="en-US" altLang="zh-CN" dirty="0"/>
          </a:p>
          <a:p>
            <a:endParaRPr lang="zh-CN" altLang="en-US" dirty="0"/>
          </a:p>
        </p:txBody>
      </p:sp>
      <p:sp>
        <p:nvSpPr>
          <p:cNvPr id="4" name="矩形 5"/>
          <p:cNvSpPr>
            <a:spLocks noChangeArrowheads="1"/>
          </p:cNvSpPr>
          <p:nvPr/>
        </p:nvSpPr>
        <p:spPr bwMode="auto">
          <a:xfrm>
            <a:off x="1542641" y="3433234"/>
            <a:ext cx="5976938" cy="431800"/>
          </a:xfrm>
          <a:prstGeom prst="rect">
            <a:avLst/>
          </a:prstGeom>
        </p:spPr>
        <p:style>
          <a:lnRef idx="2">
            <a:schemeClr val="dk1"/>
          </a:lnRef>
          <a:fillRef idx="1">
            <a:schemeClr val="lt1"/>
          </a:fillRef>
          <a:effectRef idx="0">
            <a:schemeClr val="dk1"/>
          </a:effectRef>
          <a:fontRef idx="minor">
            <a:schemeClr val="dk1"/>
          </a:fontRef>
        </p:style>
        <p:txBody>
          <a:bodyPr lIns="91436" tIns="45718" rIns="91436" bIns="45718"/>
          <a:lstStyle/>
          <a:p>
            <a:pPr marL="342900" indent="-342900" algn="ctr">
              <a:lnSpc>
                <a:spcPct val="90000"/>
              </a:lnSpc>
              <a:spcBef>
                <a:spcPct val="20000"/>
              </a:spcBef>
              <a:buClr>
                <a:schemeClr val="tx1"/>
              </a:buClr>
              <a:buSzPct val="70000"/>
              <a:buFont typeface="Wingdings" panose="05000000000000000000" pitchFamily="2" charset="2"/>
              <a:buNone/>
            </a:pPr>
            <a:r>
              <a:rPr lang="en-US" dirty="0">
                <a:latin typeface="宋体" panose="02010600030101010101" pitchFamily="2" charset="-122"/>
                <a:ea typeface="宋体" panose="02010600030101010101" pitchFamily="2" charset="-122"/>
              </a:rPr>
              <a:t>value stack (OgnlValueStack</a:t>
            </a:r>
            <a:r>
              <a:rPr lang="zh-CN" altLang="en-US" dirty="0">
                <a:latin typeface="宋体" panose="02010600030101010101" pitchFamily="2" charset="-122"/>
                <a:ea typeface="宋体" panose="02010600030101010101" pitchFamily="2" charset="-122"/>
              </a:rPr>
              <a:t>的</a:t>
            </a:r>
            <a:r>
              <a:rPr lang="en-US" dirty="0">
                <a:latin typeface="宋体" panose="02010600030101010101" pitchFamily="2" charset="-122"/>
                <a:ea typeface="宋体" panose="02010600030101010101" pitchFamily="2" charset="-122"/>
              </a:rPr>
              <a:t>root</a:t>
            </a:r>
            <a:r>
              <a:rPr lang="zh-CN" altLang="en-US" dirty="0">
                <a:latin typeface="宋体" panose="02010600030101010101" pitchFamily="2" charset="-122"/>
                <a:ea typeface="宋体" panose="02010600030101010101" pitchFamily="2" charset="-122"/>
              </a:rPr>
              <a:t>属性</a:t>
            </a:r>
            <a:r>
              <a:rPr lang="en-US" dirty="0">
                <a:latin typeface="宋体" panose="02010600030101010101" pitchFamily="2" charset="-122"/>
                <a:ea typeface="宋体" panose="02010600030101010101" pitchFamily="2" charset="-122"/>
              </a:rPr>
              <a:t>(List))</a:t>
            </a:r>
            <a:endParaRPr lang="en-US" dirty="0">
              <a:latin typeface="宋体" panose="02010600030101010101" pitchFamily="2" charset="-122"/>
              <a:ea typeface="宋体" panose="02010600030101010101" pitchFamily="2" charset="-122"/>
            </a:endParaRPr>
          </a:p>
        </p:txBody>
      </p:sp>
      <p:sp>
        <p:nvSpPr>
          <p:cNvPr id="5" name="矩形 6"/>
          <p:cNvSpPr>
            <a:spLocks noChangeArrowheads="1"/>
          </p:cNvSpPr>
          <p:nvPr/>
        </p:nvSpPr>
        <p:spPr bwMode="auto">
          <a:xfrm>
            <a:off x="750479" y="1563159"/>
            <a:ext cx="2305050" cy="360363"/>
          </a:xfrm>
          <a:prstGeom prst="rect">
            <a:avLst/>
          </a:prstGeom>
        </p:spPr>
        <p:style>
          <a:lnRef idx="2">
            <a:schemeClr val="dk1"/>
          </a:lnRef>
          <a:fillRef idx="1">
            <a:schemeClr val="lt1"/>
          </a:fillRef>
          <a:effectRef idx="0">
            <a:schemeClr val="dk1"/>
          </a:effectRef>
          <a:fontRef idx="minor">
            <a:schemeClr val="dk1"/>
          </a:fontRef>
        </p:style>
        <p:txBody>
          <a:bodyPr lIns="91436" tIns="45718" rIns="91436" bIns="45718"/>
          <a:lstStyle/>
          <a:p>
            <a:pPr marL="342900" indent="-342900" algn="ctr">
              <a:lnSpc>
                <a:spcPct val="90000"/>
              </a:lnSpc>
              <a:spcBef>
                <a:spcPct val="20000"/>
              </a:spcBef>
              <a:buClr>
                <a:schemeClr val="tx1"/>
              </a:buClr>
              <a:buSzPct val="70000"/>
              <a:buFont typeface="Wingdings" panose="05000000000000000000" pitchFamily="2" charset="2"/>
              <a:buNone/>
            </a:pPr>
            <a:r>
              <a:rPr lang="en-US" dirty="0">
                <a:latin typeface="宋体" panose="02010600030101010101" pitchFamily="2" charset="-122"/>
                <a:ea typeface="宋体" panose="02010600030101010101" pitchFamily="2" charset="-122"/>
              </a:rPr>
              <a:t>OGNL Context</a:t>
            </a:r>
            <a:endParaRPr lang="zh-CN" altLang="en-US" dirty="0">
              <a:latin typeface="宋体" panose="02010600030101010101" pitchFamily="2" charset="-122"/>
              <a:ea typeface="宋体" panose="02010600030101010101" pitchFamily="2" charset="-122"/>
            </a:endParaRPr>
          </a:p>
        </p:txBody>
      </p:sp>
      <p:sp>
        <p:nvSpPr>
          <p:cNvPr id="6" name="矩形 7"/>
          <p:cNvSpPr>
            <a:spLocks noChangeArrowheads="1"/>
          </p:cNvSpPr>
          <p:nvPr/>
        </p:nvSpPr>
        <p:spPr bwMode="auto">
          <a:xfrm>
            <a:off x="5717766" y="2714097"/>
            <a:ext cx="1657350" cy="357187"/>
          </a:xfrm>
          <a:prstGeom prst="rect">
            <a:avLst/>
          </a:prstGeom>
        </p:spPr>
        <p:style>
          <a:lnRef idx="2">
            <a:schemeClr val="dk1"/>
          </a:lnRef>
          <a:fillRef idx="1">
            <a:schemeClr val="lt1"/>
          </a:fillRef>
          <a:effectRef idx="0">
            <a:schemeClr val="dk1"/>
          </a:effectRef>
          <a:fontRef idx="minor">
            <a:schemeClr val="dk1"/>
          </a:fontRef>
        </p:style>
        <p:txBody>
          <a:bodyPr lIns="91436" tIns="45718" rIns="91436" bIns="45718"/>
          <a:lstStyle/>
          <a:p>
            <a:pPr marL="342900" indent="-342900" algn="ctr">
              <a:lnSpc>
                <a:spcPct val="90000"/>
              </a:lnSpc>
              <a:spcBef>
                <a:spcPct val="20000"/>
              </a:spcBef>
              <a:buClr>
                <a:schemeClr val="tx1"/>
              </a:buClr>
              <a:buSzPct val="70000"/>
              <a:buFont typeface="Wingdings" panose="05000000000000000000" pitchFamily="2" charset="2"/>
              <a:buNone/>
            </a:pPr>
            <a:r>
              <a:rPr lang="en-US">
                <a:latin typeface="宋体" panose="02010600030101010101" pitchFamily="2" charset="-122"/>
                <a:ea typeface="宋体" panose="02010600030101010101" pitchFamily="2" charset="-122"/>
              </a:rPr>
              <a:t>parameters</a:t>
            </a:r>
            <a:endParaRPr lang="zh-CN" altLang="en-US">
              <a:latin typeface="宋体" panose="02010600030101010101" pitchFamily="2" charset="-122"/>
              <a:ea typeface="宋体" panose="02010600030101010101" pitchFamily="2" charset="-122"/>
            </a:endParaRPr>
          </a:p>
        </p:txBody>
      </p:sp>
      <p:sp>
        <p:nvSpPr>
          <p:cNvPr id="7" name="矩形 8"/>
          <p:cNvSpPr>
            <a:spLocks noChangeArrowheads="1"/>
          </p:cNvSpPr>
          <p:nvPr/>
        </p:nvSpPr>
        <p:spPr bwMode="auto">
          <a:xfrm>
            <a:off x="893354" y="2714097"/>
            <a:ext cx="1081087" cy="357187"/>
          </a:xfrm>
          <a:prstGeom prst="rect">
            <a:avLst/>
          </a:prstGeom>
        </p:spPr>
        <p:style>
          <a:lnRef idx="2">
            <a:schemeClr val="dk1"/>
          </a:lnRef>
          <a:fillRef idx="1">
            <a:schemeClr val="lt1"/>
          </a:fillRef>
          <a:effectRef idx="0">
            <a:schemeClr val="dk1"/>
          </a:effectRef>
          <a:fontRef idx="minor">
            <a:schemeClr val="dk1"/>
          </a:fontRef>
        </p:style>
        <p:txBody>
          <a:bodyPr lIns="91436" tIns="45718" rIns="91436" bIns="45718"/>
          <a:lstStyle/>
          <a:p>
            <a:pPr marL="342900" indent="-342900" algn="ctr">
              <a:lnSpc>
                <a:spcPct val="90000"/>
              </a:lnSpc>
              <a:spcBef>
                <a:spcPct val="20000"/>
              </a:spcBef>
              <a:buClr>
                <a:schemeClr val="tx1"/>
              </a:buClr>
              <a:buSzPct val="70000"/>
              <a:buFont typeface="Wingdings" panose="05000000000000000000" pitchFamily="2" charset="2"/>
              <a:buNone/>
            </a:pPr>
            <a:r>
              <a:rPr lang="en-US">
                <a:latin typeface="宋体" panose="02010600030101010101" pitchFamily="2" charset="-122"/>
                <a:ea typeface="宋体" panose="02010600030101010101" pitchFamily="2" charset="-122"/>
              </a:rPr>
              <a:t>request</a:t>
            </a:r>
            <a:endParaRPr lang="zh-CN" altLang="en-US">
              <a:latin typeface="宋体" panose="02010600030101010101" pitchFamily="2" charset="-122"/>
              <a:ea typeface="宋体" panose="02010600030101010101" pitchFamily="2" charset="-122"/>
            </a:endParaRPr>
          </a:p>
        </p:txBody>
      </p:sp>
      <p:sp>
        <p:nvSpPr>
          <p:cNvPr id="8" name="矩形 9"/>
          <p:cNvSpPr>
            <a:spLocks noChangeArrowheads="1"/>
          </p:cNvSpPr>
          <p:nvPr/>
        </p:nvSpPr>
        <p:spPr bwMode="auto">
          <a:xfrm>
            <a:off x="2334804" y="2714097"/>
            <a:ext cx="1079500" cy="357187"/>
          </a:xfrm>
          <a:prstGeom prst="rect">
            <a:avLst/>
          </a:prstGeom>
        </p:spPr>
        <p:style>
          <a:lnRef idx="2">
            <a:schemeClr val="dk1"/>
          </a:lnRef>
          <a:fillRef idx="1">
            <a:schemeClr val="lt1"/>
          </a:fillRef>
          <a:effectRef idx="0">
            <a:schemeClr val="dk1"/>
          </a:effectRef>
          <a:fontRef idx="minor">
            <a:schemeClr val="dk1"/>
          </a:fontRef>
        </p:style>
        <p:txBody>
          <a:bodyPr lIns="91436" tIns="45718" rIns="91436" bIns="45718"/>
          <a:lstStyle/>
          <a:p>
            <a:pPr marL="342900" indent="-342900" algn="ctr">
              <a:lnSpc>
                <a:spcPct val="90000"/>
              </a:lnSpc>
              <a:spcBef>
                <a:spcPct val="20000"/>
              </a:spcBef>
              <a:buClr>
                <a:schemeClr val="tx1"/>
              </a:buClr>
              <a:buSzPct val="70000"/>
              <a:buFont typeface="Wingdings" panose="05000000000000000000" pitchFamily="2" charset="2"/>
              <a:buNone/>
            </a:pPr>
            <a:r>
              <a:rPr lang="en-US" dirty="0">
                <a:latin typeface="宋体" panose="02010600030101010101" pitchFamily="2" charset="-122"/>
                <a:ea typeface="宋体" panose="02010600030101010101" pitchFamily="2" charset="-122"/>
              </a:rPr>
              <a:t>session</a:t>
            </a:r>
            <a:endParaRPr lang="zh-CN" altLang="en-US" dirty="0">
              <a:latin typeface="宋体" panose="02010600030101010101" pitchFamily="2" charset="-122"/>
              <a:ea typeface="宋体" panose="02010600030101010101" pitchFamily="2" charset="-122"/>
            </a:endParaRPr>
          </a:p>
        </p:txBody>
      </p:sp>
      <p:sp>
        <p:nvSpPr>
          <p:cNvPr id="9" name="矩形 10"/>
          <p:cNvSpPr>
            <a:spLocks noChangeArrowheads="1"/>
          </p:cNvSpPr>
          <p:nvPr/>
        </p:nvSpPr>
        <p:spPr bwMode="auto">
          <a:xfrm>
            <a:off x="3774666" y="2714097"/>
            <a:ext cx="1800225" cy="357187"/>
          </a:xfrm>
          <a:prstGeom prst="rect">
            <a:avLst/>
          </a:prstGeom>
        </p:spPr>
        <p:style>
          <a:lnRef idx="2">
            <a:schemeClr val="dk1"/>
          </a:lnRef>
          <a:fillRef idx="1">
            <a:schemeClr val="lt1"/>
          </a:fillRef>
          <a:effectRef idx="0">
            <a:schemeClr val="dk1"/>
          </a:effectRef>
          <a:fontRef idx="minor">
            <a:schemeClr val="dk1"/>
          </a:fontRef>
        </p:style>
        <p:txBody>
          <a:bodyPr lIns="91436" tIns="45718" rIns="91436" bIns="45718"/>
          <a:lstStyle/>
          <a:p>
            <a:pPr marL="342900" indent="-342900" algn="ctr">
              <a:lnSpc>
                <a:spcPct val="90000"/>
              </a:lnSpc>
              <a:spcBef>
                <a:spcPct val="20000"/>
              </a:spcBef>
              <a:buClr>
                <a:schemeClr val="tx1"/>
              </a:buClr>
              <a:buSzPct val="70000"/>
              <a:buFont typeface="Wingdings" panose="05000000000000000000" pitchFamily="2" charset="2"/>
              <a:buNone/>
            </a:pPr>
            <a:r>
              <a:rPr lang="en-US">
                <a:latin typeface="宋体" panose="02010600030101010101" pitchFamily="2" charset="-122"/>
                <a:ea typeface="宋体" panose="02010600030101010101" pitchFamily="2" charset="-122"/>
              </a:rPr>
              <a:t>application</a:t>
            </a:r>
            <a:endParaRPr lang="zh-CN" altLang="en-US">
              <a:latin typeface="宋体" panose="02010600030101010101" pitchFamily="2" charset="-122"/>
              <a:ea typeface="宋体" panose="02010600030101010101" pitchFamily="2" charset="-122"/>
            </a:endParaRPr>
          </a:p>
        </p:txBody>
      </p:sp>
      <p:sp>
        <p:nvSpPr>
          <p:cNvPr id="10" name="矩形 11"/>
          <p:cNvSpPr>
            <a:spLocks noChangeArrowheads="1"/>
          </p:cNvSpPr>
          <p:nvPr/>
        </p:nvSpPr>
        <p:spPr bwMode="auto">
          <a:xfrm>
            <a:off x="7517991" y="2714097"/>
            <a:ext cx="649288" cy="357187"/>
          </a:xfrm>
          <a:prstGeom prst="rect">
            <a:avLst/>
          </a:prstGeom>
        </p:spPr>
        <p:style>
          <a:lnRef idx="2">
            <a:schemeClr val="dk1"/>
          </a:lnRef>
          <a:fillRef idx="1">
            <a:schemeClr val="lt1"/>
          </a:fillRef>
          <a:effectRef idx="0">
            <a:schemeClr val="dk1"/>
          </a:effectRef>
          <a:fontRef idx="minor">
            <a:schemeClr val="dk1"/>
          </a:fontRef>
        </p:style>
        <p:txBody>
          <a:bodyPr lIns="91436" tIns="45718" rIns="91436" bIns="45718"/>
          <a:lstStyle/>
          <a:p>
            <a:pPr marL="342900" indent="-342900" algn="ctr">
              <a:lnSpc>
                <a:spcPct val="90000"/>
              </a:lnSpc>
              <a:spcBef>
                <a:spcPct val="20000"/>
              </a:spcBef>
              <a:buClr>
                <a:schemeClr val="tx1"/>
              </a:buClr>
              <a:buSzPct val="70000"/>
              <a:buFont typeface="Wingdings" panose="05000000000000000000" pitchFamily="2" charset="2"/>
              <a:buNone/>
            </a:pPr>
            <a:r>
              <a:rPr lang="en-US" dirty="0">
                <a:latin typeface="宋体" panose="02010600030101010101" pitchFamily="2" charset="-122"/>
                <a:ea typeface="宋体" panose="02010600030101010101" pitchFamily="2" charset="-122"/>
              </a:rPr>
              <a:t>attr</a:t>
            </a:r>
            <a:endParaRPr lang="zh-CN" altLang="en-US" dirty="0">
              <a:latin typeface="宋体" panose="02010600030101010101" pitchFamily="2" charset="-122"/>
              <a:ea typeface="宋体" panose="02010600030101010101" pitchFamily="2" charset="-122"/>
            </a:endParaRPr>
          </a:p>
        </p:txBody>
      </p:sp>
      <p:sp>
        <p:nvSpPr>
          <p:cNvPr id="11" name="矩形 19"/>
          <p:cNvSpPr>
            <a:spLocks noChangeArrowheads="1"/>
          </p:cNvSpPr>
          <p:nvPr/>
        </p:nvSpPr>
        <p:spPr bwMode="auto">
          <a:xfrm>
            <a:off x="674278" y="4267196"/>
            <a:ext cx="8001000" cy="1077214"/>
          </a:xfrm>
          <a:prstGeom prst="rect">
            <a:avLst/>
          </a:prstGeom>
          <a:noFill/>
          <a:ln w="9525">
            <a:noFill/>
            <a:miter lim="800000"/>
          </a:ln>
        </p:spPr>
        <p:txBody>
          <a:bodyPr lIns="91436" tIns="45718" rIns="91436" bIns="45718">
            <a:spAutoFit/>
          </a:bodyPr>
          <a:lstStyle/>
          <a:p>
            <a:r>
              <a:rPr lang="zh-CN" altLang="en-US" sz="1600" dirty="0">
                <a:solidFill>
                  <a:srgbClr val="0000FF"/>
                </a:solidFill>
                <a:latin typeface="宋体" panose="02010600030101010101" pitchFamily="2" charset="-122"/>
                <a:ea typeface="宋体" panose="02010600030101010101" pitchFamily="2" charset="-122"/>
              </a:rPr>
              <a:t>当</a:t>
            </a:r>
            <a:r>
              <a:rPr lang="en-US" sz="1600" dirty="0">
                <a:solidFill>
                  <a:srgbClr val="0000FF"/>
                </a:solidFill>
                <a:latin typeface="宋体" panose="02010600030101010101" pitchFamily="2" charset="-122"/>
                <a:ea typeface="宋体" panose="02010600030101010101" pitchFamily="2" charset="-122"/>
              </a:rPr>
              <a:t>Struts2</a:t>
            </a:r>
            <a:r>
              <a:rPr lang="zh-CN" altLang="en-US" sz="1600" dirty="0">
                <a:solidFill>
                  <a:srgbClr val="0000FF"/>
                </a:solidFill>
                <a:latin typeface="宋体" panose="02010600030101010101" pitchFamily="2" charset="-122"/>
                <a:ea typeface="宋体" panose="02010600030101010101" pitchFamily="2" charset="-122"/>
              </a:rPr>
              <a:t>接受一个请求时，会迅速创建</a:t>
            </a:r>
            <a:r>
              <a:rPr lang="en-US" sz="1600" dirty="0" err="1">
                <a:solidFill>
                  <a:srgbClr val="0000FF"/>
                </a:solidFill>
                <a:latin typeface="宋体" panose="02010600030101010101" pitchFamily="2" charset="-122"/>
                <a:ea typeface="宋体" panose="02010600030101010101" pitchFamily="2" charset="-122"/>
              </a:rPr>
              <a:t>ActionContext，ValueStack，action</a:t>
            </a:r>
            <a:r>
              <a:rPr lang="en-US" sz="1600" dirty="0">
                <a:solidFill>
                  <a:srgbClr val="0000FF"/>
                </a:solidFill>
                <a:latin typeface="宋体" panose="02010600030101010101" pitchFamily="2" charset="-122"/>
                <a:ea typeface="宋体" panose="02010600030101010101" pitchFamily="2" charset="-122"/>
              </a:rPr>
              <a:t> </a:t>
            </a:r>
            <a:r>
              <a:rPr lang="zh-CN" altLang="en-US" sz="1600" dirty="0">
                <a:solidFill>
                  <a:srgbClr val="0000FF"/>
                </a:solidFill>
                <a:latin typeface="宋体" panose="02010600030101010101" pitchFamily="2" charset="-122"/>
                <a:ea typeface="宋体" panose="02010600030101010101" pitchFamily="2" charset="-122"/>
              </a:rPr>
              <a:t>。然后把</a:t>
            </a:r>
            <a:r>
              <a:rPr lang="en-US" sz="1600" dirty="0">
                <a:solidFill>
                  <a:srgbClr val="0000FF"/>
                </a:solidFill>
                <a:latin typeface="宋体" panose="02010600030101010101" pitchFamily="2" charset="-122"/>
                <a:ea typeface="宋体" panose="02010600030101010101" pitchFamily="2" charset="-122"/>
              </a:rPr>
              <a:t>action</a:t>
            </a:r>
            <a:r>
              <a:rPr lang="zh-CN" altLang="en-US" sz="1600" dirty="0">
                <a:solidFill>
                  <a:srgbClr val="0000FF"/>
                </a:solidFill>
                <a:latin typeface="宋体" panose="02010600030101010101" pitchFamily="2" charset="-122"/>
                <a:ea typeface="宋体" panose="02010600030101010101" pitchFamily="2" charset="-122"/>
              </a:rPr>
              <a:t>存放进</a:t>
            </a:r>
            <a:r>
              <a:rPr lang="en-US" sz="1600" dirty="0">
                <a:solidFill>
                  <a:srgbClr val="0000FF"/>
                </a:solidFill>
                <a:latin typeface="宋体" panose="02010600030101010101" pitchFamily="2" charset="-122"/>
                <a:ea typeface="宋体" panose="02010600030101010101" pitchFamily="2" charset="-122"/>
              </a:rPr>
              <a:t>ValueStack</a:t>
            </a:r>
            <a:r>
              <a:rPr lang="zh-CN" altLang="en-US" sz="1600" dirty="0">
                <a:solidFill>
                  <a:srgbClr val="0000FF"/>
                </a:solidFill>
                <a:latin typeface="宋体" panose="02010600030101010101" pitchFamily="2" charset="-122"/>
                <a:ea typeface="宋体" panose="02010600030101010101" pitchFamily="2" charset="-122"/>
              </a:rPr>
              <a:t>，所以</a:t>
            </a:r>
            <a:r>
              <a:rPr lang="en-US" sz="1600" dirty="0">
                <a:solidFill>
                  <a:srgbClr val="0000FF"/>
                </a:solidFill>
                <a:latin typeface="宋体" panose="02010600030101010101" pitchFamily="2" charset="-122"/>
                <a:ea typeface="宋体" panose="02010600030101010101" pitchFamily="2" charset="-122"/>
              </a:rPr>
              <a:t>action</a:t>
            </a:r>
            <a:r>
              <a:rPr lang="zh-CN" altLang="en-US" sz="1600" dirty="0">
                <a:solidFill>
                  <a:srgbClr val="0000FF"/>
                </a:solidFill>
                <a:latin typeface="宋体" panose="02010600030101010101" pitchFamily="2" charset="-122"/>
                <a:ea typeface="宋体" panose="02010600030101010101" pitchFamily="2" charset="-122"/>
              </a:rPr>
              <a:t>的实例变量可以被</a:t>
            </a:r>
            <a:r>
              <a:rPr lang="en-US" sz="1600" dirty="0">
                <a:solidFill>
                  <a:srgbClr val="0000FF"/>
                </a:solidFill>
                <a:latin typeface="宋体" panose="02010600030101010101" pitchFamily="2" charset="-122"/>
                <a:ea typeface="宋体" panose="02010600030101010101" pitchFamily="2" charset="-122"/>
              </a:rPr>
              <a:t>OGNL</a:t>
            </a:r>
            <a:r>
              <a:rPr lang="zh-CN" altLang="en-US" sz="1600" dirty="0">
                <a:solidFill>
                  <a:srgbClr val="0000FF"/>
                </a:solidFill>
                <a:latin typeface="宋体" panose="02010600030101010101" pitchFamily="2" charset="-122"/>
                <a:ea typeface="宋体" panose="02010600030101010101" pitchFamily="2" charset="-122"/>
              </a:rPr>
              <a:t>访问。 </a:t>
            </a:r>
            <a:endParaRPr lang="zh-CN" altLang="en-US" sz="1600" dirty="0">
              <a:solidFill>
                <a:srgbClr val="0000FF"/>
              </a:solidFill>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pPr>
            <a:r>
              <a:rPr lang="zh-CN" altLang="en-US" sz="1600" dirty="0">
                <a:solidFill>
                  <a:srgbClr val="0000FF"/>
                </a:solidFill>
                <a:latin typeface="宋体" panose="02010600030101010101" pitchFamily="2" charset="-122"/>
                <a:ea typeface="宋体" panose="02010600030101010101" pitchFamily="2" charset="-122"/>
              </a:rPr>
              <a:t>注意： </a:t>
            </a:r>
            <a:r>
              <a:rPr lang="en-US" sz="1600" dirty="0">
                <a:solidFill>
                  <a:srgbClr val="0000FF"/>
                </a:solidFill>
                <a:latin typeface="宋体" panose="02010600030101010101" pitchFamily="2" charset="-122"/>
                <a:ea typeface="宋体" panose="02010600030101010101" pitchFamily="2" charset="-122"/>
              </a:rPr>
              <a:t>Struts2</a:t>
            </a:r>
            <a:r>
              <a:rPr lang="zh-CN" altLang="en-US" sz="1600" dirty="0">
                <a:solidFill>
                  <a:srgbClr val="0000FF"/>
                </a:solidFill>
                <a:latin typeface="宋体" panose="02010600030101010101" pitchFamily="2" charset="-122"/>
                <a:ea typeface="宋体" panose="02010600030101010101" pitchFamily="2" charset="-122"/>
              </a:rPr>
              <a:t>中，</a:t>
            </a:r>
            <a:r>
              <a:rPr lang="en-US" sz="1600" dirty="0">
                <a:solidFill>
                  <a:srgbClr val="0000FF"/>
                </a:solidFill>
                <a:latin typeface="宋体" panose="02010600030101010101" pitchFamily="2" charset="-122"/>
                <a:ea typeface="宋体" panose="02010600030101010101" pitchFamily="2" charset="-122"/>
              </a:rPr>
              <a:t>OGNL</a:t>
            </a:r>
            <a:r>
              <a:rPr lang="zh-CN" altLang="en-US" sz="1600" dirty="0">
                <a:solidFill>
                  <a:srgbClr val="0000FF"/>
                </a:solidFill>
                <a:latin typeface="宋体" panose="02010600030101010101" pitchFamily="2" charset="-122"/>
                <a:ea typeface="宋体" panose="02010600030101010101" pitchFamily="2" charset="-122"/>
              </a:rPr>
              <a:t>表达式需要配合</a:t>
            </a:r>
            <a:r>
              <a:rPr lang="en-US" sz="1600" dirty="0">
                <a:solidFill>
                  <a:srgbClr val="0000FF"/>
                </a:solidFill>
                <a:latin typeface="宋体" panose="02010600030101010101" pitchFamily="2" charset="-122"/>
                <a:ea typeface="宋体" panose="02010600030101010101" pitchFamily="2" charset="-122"/>
              </a:rPr>
              <a:t>Struts</a:t>
            </a:r>
            <a:r>
              <a:rPr lang="zh-CN" altLang="en-US" sz="1600" dirty="0">
                <a:solidFill>
                  <a:srgbClr val="0000FF"/>
                </a:solidFill>
                <a:latin typeface="宋体" panose="02010600030101010101" pitchFamily="2" charset="-122"/>
                <a:ea typeface="宋体" panose="02010600030101010101" pitchFamily="2" charset="-122"/>
              </a:rPr>
              <a:t>标签才可以使用。如：</a:t>
            </a:r>
            <a:r>
              <a:rPr lang="en-US" sz="1600" dirty="0">
                <a:solidFill>
                  <a:srgbClr val="0000FF"/>
                </a:solidFill>
                <a:latin typeface="宋体" panose="02010600030101010101" pitchFamily="2" charset="-122"/>
                <a:ea typeface="宋体" panose="02010600030101010101" pitchFamily="2" charset="-122"/>
              </a:rPr>
              <a:t>&lt;s:property value="name"/&gt;</a:t>
            </a:r>
            <a:endParaRPr lang="zh-CN" altLang="en-US" sz="1600" dirty="0">
              <a:solidFill>
                <a:srgbClr val="0000FF"/>
              </a:solidFill>
              <a:latin typeface="宋体" panose="02010600030101010101" pitchFamily="2" charset="-122"/>
              <a:ea typeface="宋体" panose="02010600030101010101" pitchFamily="2" charset="-122"/>
            </a:endParaRPr>
          </a:p>
        </p:txBody>
      </p:sp>
      <p:sp>
        <p:nvSpPr>
          <p:cNvPr id="12" name="Rectangle 13"/>
          <p:cNvSpPr>
            <a:spLocks noChangeArrowheads="1"/>
          </p:cNvSpPr>
          <p:nvPr/>
        </p:nvSpPr>
        <p:spPr bwMode="auto">
          <a:xfrm>
            <a:off x="750479" y="2353734"/>
            <a:ext cx="7775575" cy="1655763"/>
          </a:xfrm>
          <a:prstGeom prst="rect">
            <a:avLst/>
          </a:prstGeom>
          <a:noFill/>
          <a:ln w="38100" cmpd="sng">
            <a:solidFill>
              <a:srgbClr val="FF0000"/>
            </a:solidFill>
            <a:miter lim="800000"/>
          </a:ln>
          <a:effectLst/>
        </p:spPr>
        <p:txBody>
          <a:bodyPr wrap="none" anchor="ctr"/>
          <a:lstStyle/>
          <a:p>
            <a:endParaRPr lang="zh-CN" altLang="en-US">
              <a:latin typeface="宋体" panose="02010600030101010101" pitchFamily="2" charset="-122"/>
              <a:ea typeface="宋体" panose="02010600030101010101" pitchFamily="2" charset="-122"/>
            </a:endParaRPr>
          </a:p>
        </p:txBody>
      </p:sp>
      <p:sp>
        <p:nvSpPr>
          <p:cNvPr id="13" name="Line 14"/>
          <p:cNvSpPr>
            <a:spLocks noChangeShapeType="1"/>
          </p:cNvSpPr>
          <p:nvPr/>
        </p:nvSpPr>
        <p:spPr bwMode="auto">
          <a:xfrm>
            <a:off x="1831566" y="1923522"/>
            <a:ext cx="0" cy="431800"/>
          </a:xfrm>
          <a:prstGeom prst="line">
            <a:avLst/>
          </a:prstGeom>
          <a:ln>
            <a:tailEnd type="triangle" w="med" len="med"/>
          </a:ln>
        </p:spPr>
        <p:style>
          <a:lnRef idx="2">
            <a:schemeClr val="dk1"/>
          </a:lnRef>
          <a:fillRef idx="1">
            <a:schemeClr val="lt1"/>
          </a:fillRef>
          <a:effectRef idx="0">
            <a:schemeClr val="dk1"/>
          </a:effectRef>
          <a:fontRef idx="minor">
            <a:schemeClr val="dk1"/>
          </a:fontRef>
        </p:style>
        <p:txBody>
          <a:bodyPr/>
          <a:lstStyle/>
          <a:p>
            <a:endParaRPr lang="zh-CN" altLang="en-US">
              <a:latin typeface="宋体" panose="02010600030101010101" pitchFamily="2" charset="-122"/>
              <a:ea typeface="宋体" panose="02010600030101010101" pitchFamily="2" charset="-122"/>
            </a:endParaRPr>
          </a:p>
        </p:txBody>
      </p:sp>
      <p:sp>
        <p:nvSpPr>
          <p:cNvPr id="14" name="Rectangle 15"/>
          <p:cNvSpPr>
            <a:spLocks noChangeArrowheads="1"/>
          </p:cNvSpPr>
          <p:nvPr/>
        </p:nvSpPr>
        <p:spPr bwMode="auto">
          <a:xfrm>
            <a:off x="821916" y="2498197"/>
            <a:ext cx="7561263" cy="720725"/>
          </a:xfrm>
          <a:prstGeom prst="rect">
            <a:avLst/>
          </a:prstGeom>
          <a:noFill/>
          <a:ln w="28575" cmpd="sng">
            <a:solidFill>
              <a:srgbClr val="0000FF"/>
            </a:solidFill>
            <a:miter lim="800000"/>
          </a:ln>
          <a:effectLst/>
        </p:spPr>
        <p:txBody>
          <a:bodyPr wrap="none" anchor="ctr"/>
          <a:lstStyle/>
          <a:p>
            <a:endParaRPr lang="zh-CN" altLang="en-US">
              <a:latin typeface="宋体" panose="02010600030101010101" pitchFamily="2" charset="-122"/>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编写</a:t>
            </a:r>
            <a:r>
              <a:rPr lang="en-US" altLang="zh-CN" dirty="0"/>
              <a:t>Action </a:t>
            </a:r>
            <a:r>
              <a:rPr lang="zh-CN" altLang="en-US" dirty="0"/>
              <a:t>服务器端处理</a:t>
            </a:r>
            <a:r>
              <a:rPr lang="zh-CN" altLang="en-US" dirty="0" smtClean="0"/>
              <a:t>逻辑</a:t>
            </a:r>
            <a:endParaRPr lang="zh-CN" altLang="en-US" dirty="0"/>
          </a:p>
        </p:txBody>
      </p:sp>
      <p:sp>
        <p:nvSpPr>
          <p:cNvPr id="3" name="内容占位符 2"/>
          <p:cNvSpPr>
            <a:spLocks noGrp="1"/>
          </p:cNvSpPr>
          <p:nvPr>
            <p:ph idx="1"/>
          </p:nvPr>
        </p:nvSpPr>
        <p:spPr/>
        <p:txBody>
          <a:bodyPr/>
          <a:lstStyle/>
          <a:p>
            <a:r>
              <a:rPr lang="en-US" altLang="zh-CN" dirty="0" smtClean="0"/>
              <a:t>Action</a:t>
            </a:r>
            <a:r>
              <a:rPr lang="zh-CN" altLang="en-US" dirty="0" smtClean="0"/>
              <a:t>类：</a:t>
            </a:r>
            <a:endParaRPr lang="en-US" altLang="zh-CN" dirty="0" smtClean="0"/>
          </a:p>
          <a:p>
            <a:pPr lvl="1"/>
            <a:r>
              <a:rPr lang="en-US" altLang="zh-CN" dirty="0" smtClean="0"/>
              <a:t>Struts2 </a:t>
            </a:r>
            <a:r>
              <a:rPr lang="zh-CN" altLang="en-US" dirty="0"/>
              <a:t>的</a:t>
            </a:r>
            <a:r>
              <a:rPr lang="en-US" altLang="zh-CN" dirty="0"/>
              <a:t>Action</a:t>
            </a:r>
            <a:r>
              <a:rPr lang="zh-CN" altLang="en-US" dirty="0"/>
              <a:t>类似以前编写的</a:t>
            </a:r>
            <a:r>
              <a:rPr lang="en-US" altLang="zh-CN" dirty="0"/>
              <a:t>Servlet</a:t>
            </a:r>
            <a:r>
              <a:rPr lang="zh-CN" altLang="en-US" dirty="0"/>
              <a:t>程序，可以处理用户提交</a:t>
            </a:r>
            <a:r>
              <a:rPr lang="zh-CN" altLang="en-US" dirty="0" smtClean="0"/>
              <a:t>请求</a:t>
            </a:r>
            <a:r>
              <a:rPr lang="en-US" altLang="zh-CN" dirty="0" smtClean="0"/>
              <a:t>,Struts2</a:t>
            </a:r>
            <a:r>
              <a:rPr lang="zh-CN" altLang="en-US" dirty="0" smtClean="0"/>
              <a:t>中实现</a:t>
            </a:r>
            <a:r>
              <a:rPr lang="en-US" altLang="zh-CN" dirty="0" smtClean="0"/>
              <a:t>Action</a:t>
            </a:r>
            <a:r>
              <a:rPr lang="zh-CN" altLang="en-US" dirty="0" smtClean="0"/>
              <a:t>类：</a:t>
            </a:r>
            <a:endParaRPr lang="en-US" altLang="zh-CN" dirty="0" smtClean="0"/>
          </a:p>
          <a:p>
            <a:pPr marL="520700" lvl="1" indent="-342900">
              <a:buClrTx/>
              <a:buFont typeface="+mj-lt"/>
              <a:buAutoNum type="arabicPeriod"/>
            </a:pPr>
            <a:r>
              <a:rPr lang="zh-CN" altLang="en-US" u="sng" dirty="0" smtClean="0">
                <a:solidFill>
                  <a:srgbClr val="3333FF"/>
                </a:solidFill>
              </a:rPr>
              <a:t>实现</a:t>
            </a:r>
            <a:r>
              <a:rPr lang="en-US" altLang="zh-CN" u="sng" dirty="0" smtClean="0">
                <a:solidFill>
                  <a:srgbClr val="3333FF"/>
                </a:solidFill>
              </a:rPr>
              <a:t>Action</a:t>
            </a:r>
            <a:r>
              <a:rPr lang="zh-CN" altLang="en-US" u="sng" dirty="0" smtClean="0">
                <a:solidFill>
                  <a:srgbClr val="3333FF"/>
                </a:solidFill>
              </a:rPr>
              <a:t>接口</a:t>
            </a:r>
            <a:endParaRPr lang="en-US" altLang="zh-CN" u="sng" dirty="0" smtClean="0">
              <a:solidFill>
                <a:srgbClr val="3333FF"/>
              </a:solidFill>
            </a:endParaRPr>
          </a:p>
          <a:p>
            <a:pPr marL="520700" lvl="1" indent="-342900">
              <a:buClrTx/>
              <a:buFont typeface="+mj-lt"/>
              <a:buAutoNum type="arabicPeriod"/>
            </a:pPr>
            <a:r>
              <a:rPr lang="zh-CN" altLang="en-US" u="sng" dirty="0" smtClean="0">
                <a:solidFill>
                  <a:srgbClr val="3333FF"/>
                </a:solidFill>
              </a:rPr>
              <a:t>继承</a:t>
            </a:r>
            <a:r>
              <a:rPr lang="en-US" altLang="zh-CN" u="sng" dirty="0" smtClean="0">
                <a:solidFill>
                  <a:srgbClr val="3333FF"/>
                </a:solidFill>
              </a:rPr>
              <a:t>ActionSupport</a:t>
            </a:r>
            <a:r>
              <a:rPr lang="zh-CN" altLang="en-US" u="sng" dirty="0" smtClean="0">
                <a:solidFill>
                  <a:srgbClr val="3333FF"/>
                </a:solidFill>
              </a:rPr>
              <a:t>类</a:t>
            </a:r>
            <a:endParaRPr lang="en-US" altLang="zh-CN" u="sng" dirty="0" smtClean="0">
              <a:solidFill>
                <a:srgbClr val="3333FF"/>
              </a:solidFill>
            </a:endParaRPr>
          </a:p>
          <a:p>
            <a:pPr marL="520700" lvl="1" indent="-342900">
              <a:buClrTx/>
              <a:buFont typeface="+mj-lt"/>
              <a:buAutoNum type="arabicPeriod"/>
            </a:pPr>
            <a:r>
              <a:rPr lang="en-US" altLang="zh-CN" u="sng" dirty="0" smtClean="0">
                <a:solidFill>
                  <a:srgbClr val="3333FF"/>
                </a:solidFill>
              </a:rPr>
              <a:t>POJO</a:t>
            </a:r>
            <a:r>
              <a:rPr lang="zh-CN" altLang="en-US" u="sng" dirty="0" smtClean="0">
                <a:solidFill>
                  <a:srgbClr val="3333FF"/>
                </a:solidFill>
              </a:rPr>
              <a:t>（</a:t>
            </a:r>
            <a:r>
              <a:rPr lang="en-US" altLang="zh-CN" u="sng" dirty="0">
                <a:solidFill>
                  <a:srgbClr val="3333FF"/>
                </a:solidFill>
              </a:rPr>
              <a:t>Plain Ordinary Java Object</a:t>
            </a:r>
            <a:r>
              <a:rPr lang="zh-CN" altLang="en-US" u="sng" dirty="0" smtClean="0">
                <a:solidFill>
                  <a:srgbClr val="3333FF"/>
                </a:solidFill>
              </a:rPr>
              <a:t>）</a:t>
            </a:r>
            <a:endParaRPr lang="en-US" altLang="zh-CN" u="sng" dirty="0" smtClean="0">
              <a:solidFill>
                <a:srgbClr val="3333FF"/>
              </a:solidFill>
            </a:endParaRPr>
          </a:p>
          <a:p>
            <a:pPr lvl="2"/>
            <a:r>
              <a:rPr lang="zh-CN" altLang="en-US" dirty="0" smtClean="0"/>
              <a:t>简单</a:t>
            </a:r>
            <a:r>
              <a:rPr lang="zh-CN" altLang="en-US" dirty="0"/>
              <a:t>的</a:t>
            </a:r>
            <a:r>
              <a:rPr lang="en-US" altLang="zh-CN" dirty="0"/>
              <a:t>Java</a:t>
            </a:r>
            <a:r>
              <a:rPr lang="zh-CN" altLang="en-US" dirty="0"/>
              <a:t>对象，实际就是普通</a:t>
            </a:r>
            <a:r>
              <a:rPr lang="en-US" altLang="zh-CN" dirty="0" smtClean="0"/>
              <a:t>JavaBean</a:t>
            </a:r>
            <a:endParaRPr lang="en-US" altLang="zh-CN" dirty="0" smtClean="0"/>
          </a:p>
          <a:p>
            <a:pPr lvl="2"/>
            <a:endParaRPr lang="zh-CN"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理解</a:t>
            </a:r>
            <a:r>
              <a:rPr lang="en-US" altLang="zh-CN" dirty="0" smtClean="0"/>
              <a:t>ActionContext</a:t>
            </a:r>
            <a:endParaRPr lang="zh-CN" altLang="en-US" dirty="0"/>
          </a:p>
        </p:txBody>
      </p:sp>
      <p:sp>
        <p:nvSpPr>
          <p:cNvPr id="4" name="Rectangle 4"/>
          <p:cNvSpPr>
            <a:spLocks noChangeArrowheads="1"/>
          </p:cNvSpPr>
          <p:nvPr/>
        </p:nvSpPr>
        <p:spPr bwMode="auto">
          <a:xfrm>
            <a:off x="827088" y="4508500"/>
            <a:ext cx="7705725" cy="369328"/>
          </a:xfrm>
          <a:prstGeom prst="rect">
            <a:avLst/>
          </a:prstGeom>
          <a:noFill/>
          <a:ln w="9525" cmpd="sng">
            <a:solidFill>
              <a:srgbClr val="0000FF"/>
            </a:solidFill>
            <a:miter lim="800000"/>
          </a:ln>
          <a:effectLst/>
        </p:spPr>
        <p:txBody>
          <a:bodyPr lIns="91436" tIns="45718" rIns="91436" bIns="45718">
            <a:spAutoFit/>
          </a:bodyPr>
          <a:lstStyle/>
          <a:p>
            <a:r>
              <a:rPr lang="en-US" b="1" dirty="0">
                <a:solidFill>
                  <a:srgbClr val="FF0000"/>
                </a:solidFill>
                <a:latin typeface="宋体" panose="02010600030101010101" pitchFamily="2" charset="-122"/>
                <a:ea typeface="宋体" panose="02010600030101010101" pitchFamily="2" charset="-122"/>
              </a:rPr>
              <a:t>ActionContext</a:t>
            </a:r>
            <a:r>
              <a:rPr lang="zh-CN" altLang="en-US" b="1" dirty="0">
                <a:solidFill>
                  <a:srgbClr val="FF0000"/>
                </a:solidFill>
                <a:latin typeface="宋体" panose="02010600030101010101" pitchFamily="2" charset="-122"/>
                <a:ea typeface="宋体" panose="02010600030101010101" pitchFamily="2" charset="-122"/>
              </a:rPr>
              <a:t>提供了对</a:t>
            </a:r>
            <a:r>
              <a:rPr lang="en-US" b="1" dirty="0">
                <a:solidFill>
                  <a:srgbClr val="FF0000"/>
                </a:solidFill>
                <a:latin typeface="宋体" panose="02010600030101010101" pitchFamily="2" charset="-122"/>
                <a:ea typeface="宋体" panose="02010600030101010101" pitchFamily="2" charset="-122"/>
              </a:rPr>
              <a:t>ognl</a:t>
            </a:r>
            <a:r>
              <a:rPr lang="zh-CN" altLang="en-US" b="1" dirty="0">
                <a:solidFill>
                  <a:srgbClr val="FF0000"/>
                </a:solidFill>
                <a:latin typeface="宋体" panose="02010600030101010101" pitchFamily="2" charset="-122"/>
                <a:ea typeface="宋体" panose="02010600030101010101" pitchFamily="2" charset="-122"/>
              </a:rPr>
              <a:t>上下文对象中数据操作的方法</a:t>
            </a:r>
            <a:r>
              <a:rPr lang="en-US" b="1" dirty="0">
                <a:solidFill>
                  <a:srgbClr val="FF0000"/>
                </a:solidFill>
                <a:latin typeface="宋体" panose="02010600030101010101" pitchFamily="2" charset="-122"/>
                <a:ea typeface="宋体" panose="02010600030101010101" pitchFamily="2" charset="-122"/>
              </a:rPr>
              <a:t>.</a:t>
            </a:r>
            <a:endParaRPr lang="zh-CN" altLang="en-US" b="1" dirty="0">
              <a:solidFill>
                <a:srgbClr val="FF0000"/>
              </a:solidFill>
              <a:latin typeface="宋体" panose="02010600030101010101" pitchFamily="2" charset="-122"/>
              <a:ea typeface="宋体" panose="02010600030101010101" pitchFamily="2" charset="-122"/>
            </a:endParaRPr>
          </a:p>
        </p:txBody>
      </p:sp>
      <p:sp>
        <p:nvSpPr>
          <p:cNvPr id="5" name="Rectangle 5"/>
          <p:cNvSpPr>
            <a:spLocks noChangeArrowheads="1"/>
          </p:cNvSpPr>
          <p:nvPr/>
        </p:nvSpPr>
        <p:spPr bwMode="auto">
          <a:xfrm>
            <a:off x="598664" y="1798158"/>
            <a:ext cx="8162572" cy="1582737"/>
          </a:xfrm>
          <a:prstGeom prst="rect">
            <a:avLst/>
          </a:prstGeom>
        </p:spPr>
        <p:style>
          <a:lnRef idx="2">
            <a:schemeClr val="accent1"/>
          </a:lnRef>
          <a:fillRef idx="1">
            <a:schemeClr val="lt1"/>
          </a:fillRef>
          <a:effectRef idx="0">
            <a:schemeClr val="accent1"/>
          </a:effectRef>
          <a:fontRef idx="minor">
            <a:schemeClr val="dk1"/>
          </a:fontRef>
        </p:style>
        <p:txBody>
          <a:bodyPr wrap="none" lIns="91436" tIns="45718" rIns="91436" bIns="45718" anchor="ctr"/>
          <a:lstStyle/>
          <a:p>
            <a:r>
              <a:rPr lang="zh-CN" altLang="en-US" sz="1400" b="1" dirty="0">
                <a:latin typeface="宋体" panose="02010600030101010101" pitchFamily="2" charset="-122"/>
                <a:ea typeface="宋体" panose="02010600030101010101" pitchFamily="2" charset="-122"/>
              </a:rPr>
              <a:t> </a:t>
            </a:r>
            <a:r>
              <a:rPr lang="en-US" sz="1400" b="1" dirty="0">
                <a:latin typeface="宋体" panose="02010600030101010101" pitchFamily="2" charset="-122"/>
                <a:ea typeface="宋体" panose="02010600030101010101" pitchFamily="2" charset="-122"/>
              </a:rPr>
              <a:t>ServletActionContext.getRequest().setAttribute("username", "username_request");</a:t>
            </a:r>
            <a:endParaRPr lang="en-US" sz="1400" b="1" dirty="0">
              <a:latin typeface="宋体" panose="02010600030101010101" pitchFamily="2" charset="-122"/>
              <a:ea typeface="宋体" panose="02010600030101010101" pitchFamily="2" charset="-122"/>
            </a:endParaRPr>
          </a:p>
          <a:p>
            <a:r>
              <a:rPr lang="en-US" sz="1400" b="1" dirty="0">
                <a:latin typeface="宋体" panose="02010600030101010101" pitchFamily="2" charset="-122"/>
                <a:ea typeface="宋体" panose="02010600030101010101" pitchFamily="2" charset="-122"/>
              </a:rPr>
              <a:t> ServletActionContext.getServletContext().setAttribute("username", "username_application");</a:t>
            </a:r>
            <a:endParaRPr lang="en-US" sz="1400" b="1" dirty="0">
              <a:latin typeface="宋体" panose="02010600030101010101" pitchFamily="2" charset="-122"/>
              <a:ea typeface="宋体" panose="02010600030101010101" pitchFamily="2" charset="-122"/>
            </a:endParaRPr>
          </a:p>
          <a:p>
            <a:r>
              <a:rPr lang="en-US" sz="1400" b="1" dirty="0">
                <a:latin typeface="宋体" panose="02010600030101010101" pitchFamily="2" charset="-122"/>
                <a:ea typeface="宋体" panose="02010600030101010101" pitchFamily="2" charset="-122"/>
              </a:rPr>
              <a:t> ServletActionContext.getContext().getSession().put("username", "username_session");</a:t>
            </a:r>
            <a:endParaRPr lang="en-US" sz="1400" b="1" dirty="0">
              <a:latin typeface="宋体" panose="02010600030101010101" pitchFamily="2" charset="-122"/>
              <a:ea typeface="宋体" panose="02010600030101010101" pitchFamily="2" charset="-122"/>
            </a:endParaRPr>
          </a:p>
          <a:p>
            <a:r>
              <a:rPr lang="en-US" sz="1400" b="1" dirty="0">
                <a:latin typeface="宋体" panose="02010600030101010101" pitchFamily="2" charset="-122"/>
                <a:ea typeface="宋体" panose="02010600030101010101" pitchFamily="2" charset="-122"/>
              </a:rPr>
              <a:t> </a:t>
            </a:r>
            <a:endParaRPr lang="en-US" sz="1400" b="1" dirty="0">
              <a:latin typeface="宋体" panose="02010600030101010101" pitchFamily="2" charset="-122"/>
              <a:ea typeface="宋体" panose="02010600030101010101" pitchFamily="2" charset="-122"/>
            </a:endParaRPr>
          </a:p>
          <a:p>
            <a:r>
              <a:rPr lang="en-US" sz="1400" b="1" dirty="0">
                <a:latin typeface="宋体" panose="02010600030101010101" pitchFamily="2" charset="-122"/>
                <a:ea typeface="宋体" panose="02010600030101010101" pitchFamily="2" charset="-122"/>
              </a:rPr>
              <a:t> ValueStack valueStack=ServletActionContext.getContext().getValueStack();</a:t>
            </a:r>
            <a:endParaRPr lang="en-US" sz="1400" b="1" dirty="0">
              <a:latin typeface="宋体" panose="02010600030101010101" pitchFamily="2" charset="-122"/>
              <a:ea typeface="宋体" panose="02010600030101010101" pitchFamily="2" charset="-122"/>
            </a:endParaRPr>
          </a:p>
          <a:p>
            <a:r>
              <a:rPr lang="en-US" sz="1400" b="1" dirty="0">
                <a:latin typeface="宋体" panose="02010600030101010101" pitchFamily="2" charset="-122"/>
                <a:ea typeface="宋体" panose="02010600030101010101" pitchFamily="2" charset="-122"/>
              </a:rPr>
              <a:t> System.out.println("valueStack       "+valueStack);</a:t>
            </a:r>
            <a:endParaRPr lang="en-US" sz="1400" b="1" dirty="0">
              <a:latin typeface="宋体" panose="02010600030101010101" pitchFamily="2" charset="-122"/>
              <a:ea typeface="宋体" panose="02010600030101010101" pitchFamily="2" charset="-122"/>
            </a:endParaRPr>
          </a:p>
          <a:p>
            <a:r>
              <a:rPr lang="en-US" sz="1400" b="1" dirty="0">
                <a:latin typeface="宋体" panose="02010600030101010101" pitchFamily="2" charset="-122"/>
                <a:ea typeface="宋体" panose="02010600030101010101" pitchFamily="2" charset="-122"/>
              </a:rPr>
              <a:t> valueStack.set("username", "username_valueStack");</a:t>
            </a:r>
            <a:endParaRPr lang="zh-CN" altLang="en-US" sz="1400" b="1" dirty="0">
              <a:latin typeface="宋体" panose="02010600030101010101" pitchFamily="2" charset="-122"/>
              <a:ea typeface="宋体" panose="02010600030101010101" pitchFamily="2" charset="-122"/>
            </a:endParaRPr>
          </a:p>
        </p:txBody>
      </p:sp>
      <p:sp>
        <p:nvSpPr>
          <p:cNvPr id="6" name="Line 6"/>
          <p:cNvSpPr>
            <a:spLocks noChangeShapeType="1"/>
          </p:cNvSpPr>
          <p:nvPr/>
        </p:nvSpPr>
        <p:spPr bwMode="auto">
          <a:xfrm flipV="1">
            <a:off x="4679950" y="3429000"/>
            <a:ext cx="0" cy="1079500"/>
          </a:xfrm>
          <a:prstGeom prst="line">
            <a:avLst/>
          </a:prstGeom>
          <a:noFill/>
          <a:ln w="9525" cmpd="sng">
            <a:solidFill>
              <a:schemeClr val="tx1"/>
            </a:solidFill>
            <a:round/>
            <a:tailEnd type="triangle" w="med" len="med"/>
          </a:ln>
          <a:effectLst/>
        </p:spPr>
        <p:txBody>
          <a:bodyPr/>
          <a:lstStyle/>
          <a:p>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OGNL</a:t>
            </a:r>
            <a:r>
              <a:rPr lang="zh-CN" altLang="en-US" dirty="0"/>
              <a:t>表达式之</a:t>
            </a:r>
            <a:r>
              <a:rPr lang="en-US" altLang="zh-CN" dirty="0"/>
              <a:t>#</a:t>
            </a:r>
            <a:r>
              <a:rPr lang="zh-CN" altLang="en-US" dirty="0"/>
              <a:t>号</a:t>
            </a:r>
            <a:endParaRPr lang="zh-CN" altLang="en-US" dirty="0"/>
          </a:p>
        </p:txBody>
      </p:sp>
      <p:sp>
        <p:nvSpPr>
          <p:cNvPr id="3" name="内容占位符 2"/>
          <p:cNvSpPr>
            <a:spLocks noGrp="1"/>
          </p:cNvSpPr>
          <p:nvPr>
            <p:ph idx="1"/>
          </p:nvPr>
        </p:nvSpPr>
        <p:spPr/>
        <p:txBody>
          <a:bodyPr>
            <a:normAutofit/>
          </a:bodyPr>
          <a:lstStyle/>
          <a:p>
            <a:r>
              <a:rPr lang="zh-CN" altLang="en-US" dirty="0" smtClean="0"/>
              <a:t>用法一：</a:t>
            </a:r>
            <a:endParaRPr lang="en-US" altLang="zh-CN" dirty="0" smtClean="0"/>
          </a:p>
          <a:p>
            <a:pPr lvl="1"/>
            <a:r>
              <a:rPr lang="zh-CN" altLang="en-US" dirty="0" smtClean="0"/>
              <a:t>如果</a:t>
            </a:r>
            <a:r>
              <a:rPr lang="zh-CN" altLang="en-US" dirty="0"/>
              <a:t>访问其他</a:t>
            </a:r>
            <a:r>
              <a:rPr lang="en-US" altLang="zh-CN" dirty="0"/>
              <a:t>Context</a:t>
            </a:r>
            <a:r>
              <a:rPr lang="zh-CN" altLang="en-US" dirty="0"/>
              <a:t>中的对象，由于不是根对象，在访问时，需要加</a:t>
            </a:r>
            <a:r>
              <a:rPr lang="en-US" altLang="zh-CN" dirty="0"/>
              <a:t>#</a:t>
            </a:r>
            <a:r>
              <a:rPr lang="zh-CN" altLang="en-US" dirty="0"/>
              <a:t>前缀</a:t>
            </a:r>
            <a:r>
              <a:rPr lang="zh-CN" altLang="en-US" dirty="0" smtClean="0"/>
              <a:t>。</a:t>
            </a:r>
            <a:endParaRPr lang="en-US" altLang="zh-CN" dirty="0" smtClean="0"/>
          </a:p>
          <a:p>
            <a:pPr lvl="1">
              <a:lnSpc>
                <a:spcPct val="150000"/>
              </a:lnSpc>
            </a:pPr>
            <a:r>
              <a:rPr lang="en-US" altLang="zh-CN" sz="1400" dirty="0" smtClean="0"/>
              <a:t>—</a:t>
            </a:r>
            <a:r>
              <a:rPr lang="en-US" altLang="zh-CN" sz="1600" dirty="0" smtClean="0">
                <a:solidFill>
                  <a:srgbClr val="3333FF"/>
                </a:solidFill>
              </a:rPr>
              <a:t>application</a:t>
            </a:r>
            <a:r>
              <a:rPr lang="zh-CN" altLang="en-US" sz="1600" dirty="0" smtClean="0">
                <a:solidFill>
                  <a:srgbClr val="3333FF"/>
                </a:solidFill>
              </a:rPr>
              <a:t>对象</a:t>
            </a:r>
            <a:r>
              <a:rPr lang="zh-CN" altLang="en-US" sz="1600" dirty="0" smtClean="0"/>
              <a:t>：</a:t>
            </a:r>
            <a:r>
              <a:rPr lang="zh-CN" altLang="en-US" sz="1400" dirty="0" smtClean="0"/>
              <a:t>用于</a:t>
            </a:r>
            <a:r>
              <a:rPr lang="zh-CN" altLang="en-US" sz="1400" dirty="0"/>
              <a:t>访问</a:t>
            </a:r>
            <a:r>
              <a:rPr lang="en-US" altLang="zh-CN" sz="1400" dirty="0" smtClean="0"/>
              <a:t>ServletContext</a:t>
            </a:r>
            <a:r>
              <a:rPr lang="zh-CN" altLang="en-US" sz="1400" dirty="0" smtClean="0"/>
              <a:t>，例如</a:t>
            </a:r>
            <a:r>
              <a:rPr lang="en-US" altLang="zh-CN" sz="1400" dirty="0" smtClean="0"/>
              <a:t>#application.userName</a:t>
            </a:r>
            <a:r>
              <a:rPr lang="zh-CN" altLang="en-US" sz="1400" dirty="0" smtClean="0"/>
              <a:t>。</a:t>
            </a:r>
            <a:endParaRPr lang="zh-CN" altLang="en-US" sz="1400" dirty="0"/>
          </a:p>
          <a:p>
            <a:pPr lvl="1">
              <a:lnSpc>
                <a:spcPct val="150000"/>
              </a:lnSpc>
            </a:pPr>
            <a:r>
              <a:rPr lang="en-US" altLang="zh-CN" sz="1400" dirty="0" smtClean="0"/>
              <a:t>—</a:t>
            </a:r>
            <a:r>
              <a:rPr lang="en-US" altLang="zh-CN" sz="1600" dirty="0" smtClean="0">
                <a:solidFill>
                  <a:srgbClr val="3333FF"/>
                </a:solidFill>
              </a:rPr>
              <a:t>session</a:t>
            </a:r>
            <a:r>
              <a:rPr lang="zh-CN" altLang="en-US" sz="1600" dirty="0" smtClean="0">
                <a:solidFill>
                  <a:srgbClr val="3333FF"/>
                </a:solidFill>
              </a:rPr>
              <a:t>对象</a:t>
            </a:r>
            <a:r>
              <a:rPr lang="zh-CN" altLang="en-US" sz="1600" dirty="0" smtClean="0"/>
              <a:t>：</a:t>
            </a:r>
            <a:r>
              <a:rPr lang="zh-CN" altLang="en-US" sz="1400" dirty="0" smtClean="0"/>
              <a:t>用来</a:t>
            </a:r>
            <a:r>
              <a:rPr lang="zh-CN" altLang="en-US" sz="1400" dirty="0"/>
              <a:t>访问</a:t>
            </a:r>
            <a:r>
              <a:rPr lang="en-US" altLang="zh-CN" sz="1400" dirty="0"/>
              <a:t>HttpSession</a:t>
            </a:r>
            <a:r>
              <a:rPr lang="zh-CN" altLang="en-US" sz="1400" dirty="0"/>
              <a:t>，例如</a:t>
            </a:r>
            <a:r>
              <a:rPr lang="en-US" altLang="zh-CN" sz="1400" dirty="0"/>
              <a:t>#</a:t>
            </a:r>
            <a:r>
              <a:rPr lang="en-US" altLang="zh-CN" sz="1400" dirty="0" smtClean="0"/>
              <a:t>session.userName</a:t>
            </a:r>
            <a:r>
              <a:rPr lang="zh-CN" altLang="en-US" sz="1400" dirty="0" smtClean="0"/>
              <a:t>。</a:t>
            </a:r>
            <a:endParaRPr lang="zh-CN" altLang="en-US" sz="1400" dirty="0"/>
          </a:p>
          <a:p>
            <a:pPr lvl="1">
              <a:lnSpc>
                <a:spcPct val="150000"/>
              </a:lnSpc>
            </a:pPr>
            <a:r>
              <a:rPr lang="en-US" altLang="zh-CN" sz="1400" dirty="0" smtClean="0"/>
              <a:t>—</a:t>
            </a:r>
            <a:r>
              <a:rPr lang="en-US" altLang="zh-CN" sz="1600" dirty="0" smtClean="0">
                <a:solidFill>
                  <a:srgbClr val="3333FF"/>
                </a:solidFill>
              </a:rPr>
              <a:t>request</a:t>
            </a:r>
            <a:r>
              <a:rPr lang="zh-CN" altLang="en-US" sz="1600" dirty="0" smtClean="0">
                <a:solidFill>
                  <a:srgbClr val="3333FF"/>
                </a:solidFill>
              </a:rPr>
              <a:t>对象</a:t>
            </a:r>
            <a:r>
              <a:rPr lang="en-US" altLang="zh-CN" sz="1600" dirty="0" smtClean="0"/>
              <a:t>:</a:t>
            </a:r>
            <a:r>
              <a:rPr lang="zh-CN" altLang="en-US" sz="1400" dirty="0" smtClean="0"/>
              <a:t>用来</a:t>
            </a:r>
            <a:r>
              <a:rPr lang="zh-CN" altLang="en-US" sz="1400" dirty="0"/>
              <a:t>访问</a:t>
            </a:r>
            <a:r>
              <a:rPr lang="en-US" altLang="zh-CN" sz="1400" dirty="0"/>
              <a:t>HttpServletRequest</a:t>
            </a:r>
            <a:r>
              <a:rPr lang="zh-CN" altLang="en-US" sz="1400" dirty="0"/>
              <a:t>属性（</a:t>
            </a:r>
            <a:r>
              <a:rPr lang="en-US" altLang="zh-CN" sz="1400" dirty="0"/>
              <a:t>attribute</a:t>
            </a:r>
            <a:r>
              <a:rPr lang="zh-CN" altLang="en-US" sz="1400" dirty="0"/>
              <a:t>）的</a:t>
            </a:r>
            <a:r>
              <a:rPr lang="en-US" altLang="zh-CN" sz="1400" dirty="0"/>
              <a:t>Map</a:t>
            </a:r>
            <a:r>
              <a:rPr lang="zh-CN" altLang="en-US" sz="1400" dirty="0"/>
              <a:t>，例如</a:t>
            </a:r>
            <a:r>
              <a:rPr lang="en-US" altLang="zh-CN" sz="1400" dirty="0"/>
              <a:t>#request.userName</a:t>
            </a:r>
            <a:r>
              <a:rPr lang="zh-CN" altLang="en-US" sz="1400" dirty="0"/>
              <a:t>或者</a:t>
            </a:r>
            <a:r>
              <a:rPr lang="en-US" altLang="zh-CN" sz="1400" dirty="0"/>
              <a:t>#request</a:t>
            </a:r>
            <a:r>
              <a:rPr lang="en-US" altLang="zh-CN" sz="1400" dirty="0" smtClean="0"/>
              <a:t>[‘userName’]</a:t>
            </a:r>
            <a:r>
              <a:rPr lang="zh-CN" altLang="en-US" sz="1400" dirty="0" smtClean="0"/>
              <a:t>。</a:t>
            </a:r>
            <a:endParaRPr lang="en-US" altLang="zh-CN" sz="1400" dirty="0" smtClean="0"/>
          </a:p>
          <a:p>
            <a:pPr lvl="1">
              <a:lnSpc>
                <a:spcPct val="150000"/>
              </a:lnSpc>
            </a:pPr>
            <a:r>
              <a:rPr lang="en-US" altLang="zh-CN" sz="1400" dirty="0" smtClean="0"/>
              <a:t>—</a:t>
            </a:r>
            <a:r>
              <a:rPr lang="en-US" altLang="zh-CN" sz="1600" dirty="0" smtClean="0">
                <a:solidFill>
                  <a:srgbClr val="3333FF"/>
                </a:solidFill>
              </a:rPr>
              <a:t>parameters</a:t>
            </a:r>
            <a:r>
              <a:rPr lang="zh-CN" altLang="en-US" sz="1600" dirty="0" smtClean="0">
                <a:solidFill>
                  <a:srgbClr val="3333FF"/>
                </a:solidFill>
              </a:rPr>
              <a:t>对象</a:t>
            </a:r>
            <a:r>
              <a:rPr lang="en-US" altLang="zh-CN" sz="1600" dirty="0"/>
              <a:t>:</a:t>
            </a:r>
            <a:r>
              <a:rPr lang="zh-CN" altLang="en-US" sz="1400" dirty="0" smtClean="0"/>
              <a:t>用于</a:t>
            </a:r>
            <a:r>
              <a:rPr lang="zh-CN" altLang="en-US" sz="1400" dirty="0"/>
              <a:t>访问</a:t>
            </a:r>
            <a:r>
              <a:rPr lang="en-US" altLang="zh-CN" sz="1400" dirty="0"/>
              <a:t>HTTP</a:t>
            </a:r>
            <a:r>
              <a:rPr lang="zh-CN" altLang="en-US" sz="1400" dirty="0"/>
              <a:t>的请求参数，例如</a:t>
            </a:r>
            <a:r>
              <a:rPr lang="en-US" altLang="zh-CN" sz="1400" dirty="0"/>
              <a:t>#parameters.userName</a:t>
            </a:r>
            <a:r>
              <a:rPr lang="zh-CN" altLang="en-US" sz="1400" dirty="0"/>
              <a:t>或者</a:t>
            </a:r>
            <a:r>
              <a:rPr lang="en-US" altLang="zh-CN" sz="1400" dirty="0"/>
              <a:t>#parameters['userName']</a:t>
            </a:r>
            <a:r>
              <a:rPr lang="zh-CN" altLang="en-US" sz="1400" dirty="0"/>
              <a:t>，相当于调用</a:t>
            </a:r>
            <a:r>
              <a:rPr lang="en-US" altLang="zh-CN" sz="1400" dirty="0"/>
              <a:t>request.getParameter("username")</a:t>
            </a:r>
            <a:r>
              <a:rPr lang="zh-CN" altLang="en-US" sz="1400" dirty="0"/>
              <a:t>。</a:t>
            </a:r>
            <a:endParaRPr lang="zh-CN" altLang="en-US" sz="1400" dirty="0"/>
          </a:p>
          <a:p>
            <a:pPr lvl="1">
              <a:lnSpc>
                <a:spcPct val="150000"/>
              </a:lnSpc>
            </a:pPr>
            <a:r>
              <a:rPr lang="en-US" altLang="zh-CN" sz="1400" dirty="0" smtClean="0"/>
              <a:t>—</a:t>
            </a:r>
            <a:r>
              <a:rPr lang="en-US" altLang="zh-CN" sz="1600" dirty="0" smtClean="0">
                <a:solidFill>
                  <a:srgbClr val="3333FF"/>
                </a:solidFill>
              </a:rPr>
              <a:t>attr</a:t>
            </a:r>
            <a:r>
              <a:rPr lang="zh-CN" altLang="en-US" sz="1600" dirty="0" smtClean="0">
                <a:solidFill>
                  <a:srgbClr val="3333FF"/>
                </a:solidFill>
              </a:rPr>
              <a:t>对象</a:t>
            </a:r>
            <a:r>
              <a:rPr lang="zh-CN" altLang="en-US" sz="1600" dirty="0"/>
              <a:t>：</a:t>
            </a:r>
            <a:r>
              <a:rPr lang="zh-CN" altLang="en-US" sz="1400" dirty="0" smtClean="0"/>
              <a:t>用于</a:t>
            </a:r>
            <a:r>
              <a:rPr lang="zh-CN" altLang="en-US" sz="1400" dirty="0"/>
              <a:t>按</a:t>
            </a:r>
            <a:r>
              <a:rPr lang="en-US" altLang="zh-CN" sz="1400" dirty="0"/>
              <a:t>page-request-session-application</a:t>
            </a:r>
            <a:r>
              <a:rPr lang="zh-CN" altLang="en-US" sz="1400" dirty="0"/>
              <a:t>顺序访问其属性</a:t>
            </a:r>
            <a:r>
              <a:rPr lang="zh-CN" altLang="en-US" sz="1400" dirty="0" smtClean="0"/>
              <a:t>。</a:t>
            </a:r>
            <a:endParaRPr lang="en-US" altLang="zh-CN" sz="1400" dirty="0" smtClean="0"/>
          </a:p>
          <a:p>
            <a:pPr lvl="1">
              <a:lnSpc>
                <a:spcPct val="150000"/>
              </a:lnSpc>
            </a:pPr>
            <a:r>
              <a:rPr lang="en-US" altLang="zh-CN" sz="1400" dirty="0" smtClean="0"/>
              <a:t> </a:t>
            </a:r>
            <a:endParaRPr lang="zh-CN" altLang="en-US" sz="1400" dirty="0"/>
          </a:p>
        </p:txBody>
      </p:sp>
      <p:sp>
        <p:nvSpPr>
          <p:cNvPr id="4" name="TextBox 4"/>
          <p:cNvSpPr txBox="1">
            <a:spLocks noChangeArrowheads="1"/>
          </p:cNvSpPr>
          <p:nvPr/>
        </p:nvSpPr>
        <p:spPr bwMode="auto">
          <a:xfrm>
            <a:off x="761822" y="5065713"/>
            <a:ext cx="8174037" cy="339725"/>
          </a:xfrm>
          <a:prstGeom prst="rect">
            <a:avLst/>
          </a:prstGeom>
          <a:noFill/>
          <a:ln w="9525">
            <a:noFill/>
            <a:miter lim="800000"/>
          </a:ln>
        </p:spPr>
        <p:txBody>
          <a:bodyPr lIns="91436" tIns="45718" rIns="91436" bIns="45718">
            <a:spAutoFit/>
          </a:bodyPr>
          <a:lstStyle/>
          <a:p>
            <a:pPr>
              <a:lnSpc>
                <a:spcPct val="90000"/>
              </a:lnSpc>
              <a:spcBef>
                <a:spcPct val="20000"/>
              </a:spcBef>
              <a:buClr>
                <a:schemeClr val="tx1"/>
              </a:buClr>
              <a:buSzPct val="70000"/>
              <a:buFont typeface="Wingdings" panose="05000000000000000000" pitchFamily="2" charset="2"/>
              <a:buNone/>
            </a:pPr>
            <a:r>
              <a:rPr lang="zh-CN" altLang="en-US" sz="1800" b="1" dirty="0" smtClean="0">
                <a:solidFill>
                  <a:srgbClr val="0000FF"/>
                </a:solidFill>
                <a:latin typeface="宋体" panose="02010600030101010101" pitchFamily="2" charset="-122"/>
                <a:ea typeface="宋体" panose="02010600030101010101" pitchFamily="2" charset="-122"/>
              </a:rPr>
              <a:t>访问</a:t>
            </a:r>
            <a:r>
              <a:rPr lang="en-US" sz="1800" b="1" dirty="0" smtClean="0">
                <a:solidFill>
                  <a:srgbClr val="0000FF"/>
                </a:solidFill>
                <a:latin typeface="宋体" panose="02010600030101010101" pitchFamily="2" charset="-122"/>
                <a:ea typeface="宋体" panose="02010600030101010101" pitchFamily="2" charset="-122"/>
              </a:rPr>
              <a:t>OGNL</a:t>
            </a:r>
            <a:r>
              <a:rPr lang="zh-CN" altLang="en-US" sz="1800" b="1" dirty="0" smtClean="0">
                <a:solidFill>
                  <a:srgbClr val="0000FF"/>
                </a:solidFill>
                <a:latin typeface="宋体" panose="02010600030101010101" pitchFamily="2" charset="-122"/>
                <a:ea typeface="宋体" panose="02010600030101010101" pitchFamily="2" charset="-122"/>
              </a:rPr>
              <a:t>上下文和</a:t>
            </a:r>
            <a:r>
              <a:rPr lang="en-US" sz="1800" b="1" dirty="0" smtClean="0">
                <a:solidFill>
                  <a:srgbClr val="0000FF"/>
                </a:solidFill>
                <a:latin typeface="宋体" panose="02010600030101010101" pitchFamily="2" charset="-122"/>
                <a:ea typeface="宋体" panose="02010600030101010101" pitchFamily="2" charset="-122"/>
              </a:rPr>
              <a:t>Action</a:t>
            </a:r>
            <a:r>
              <a:rPr lang="zh-CN" altLang="en-US" sz="1800" b="1" dirty="0" smtClean="0">
                <a:solidFill>
                  <a:srgbClr val="0000FF"/>
                </a:solidFill>
                <a:latin typeface="宋体" panose="02010600030101010101" pitchFamily="2" charset="-122"/>
                <a:ea typeface="宋体" panose="02010600030101010101" pitchFamily="2" charset="-122"/>
              </a:rPr>
              <a:t>上下文，</a:t>
            </a:r>
            <a:r>
              <a:rPr lang="en-US" sz="1800" b="1" dirty="0" smtClean="0">
                <a:solidFill>
                  <a:srgbClr val="0000FF"/>
                </a:solidFill>
                <a:latin typeface="宋体" panose="02010600030101010101" pitchFamily="2" charset="-122"/>
                <a:ea typeface="宋体" panose="02010600030101010101" pitchFamily="2" charset="-122"/>
              </a:rPr>
              <a:t>#</a:t>
            </a:r>
            <a:r>
              <a:rPr lang="zh-CN" altLang="en-US" sz="1800" b="1" dirty="0" smtClean="0">
                <a:solidFill>
                  <a:srgbClr val="0000FF"/>
                </a:solidFill>
                <a:latin typeface="宋体" panose="02010600030101010101" pitchFamily="2" charset="-122"/>
                <a:ea typeface="宋体" panose="02010600030101010101" pitchFamily="2" charset="-122"/>
              </a:rPr>
              <a:t>相当</a:t>
            </a:r>
            <a:r>
              <a:rPr lang="en-US" sz="1800" b="1" dirty="0" err="1" smtClean="0">
                <a:solidFill>
                  <a:srgbClr val="0000FF"/>
                </a:solidFill>
                <a:latin typeface="宋体" panose="02010600030101010101" pitchFamily="2" charset="-122"/>
                <a:ea typeface="宋体" panose="02010600030101010101" pitchFamily="2" charset="-122"/>
              </a:rPr>
              <a:t>ActionContext.getContext</a:t>
            </a:r>
            <a:r>
              <a:rPr lang="en-US" sz="1800" b="1" dirty="0" smtClean="0">
                <a:solidFill>
                  <a:srgbClr val="0000FF"/>
                </a:solidFill>
                <a:latin typeface="宋体" panose="02010600030101010101" pitchFamily="2" charset="-122"/>
                <a:ea typeface="宋体" panose="02010600030101010101" pitchFamily="2" charset="-122"/>
              </a:rPr>
              <a:t>()</a:t>
            </a:r>
            <a:endParaRPr lang="zh-CN" altLang="en-US" sz="1800" b="1" dirty="0">
              <a:solidFill>
                <a:srgbClr val="0000FF"/>
              </a:solidFill>
              <a:latin typeface="宋体" panose="02010600030101010101" pitchFamily="2" charset="-122"/>
              <a:ea typeface="宋体" panose="02010600030101010101" pitchFamily="2"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OGNL</a:t>
            </a:r>
            <a:r>
              <a:rPr lang="zh-CN" altLang="en-US" dirty="0"/>
              <a:t>表达式之</a:t>
            </a:r>
            <a:r>
              <a:rPr lang="en-US" altLang="zh-CN" dirty="0"/>
              <a:t>#</a:t>
            </a:r>
            <a:r>
              <a:rPr lang="zh-CN" altLang="en-US" dirty="0"/>
              <a:t>号</a:t>
            </a:r>
            <a:endParaRPr lang="zh-CN" altLang="en-US" dirty="0"/>
          </a:p>
        </p:txBody>
      </p:sp>
      <p:sp>
        <p:nvSpPr>
          <p:cNvPr id="3" name="内容占位符 2"/>
          <p:cNvSpPr>
            <a:spLocks noGrp="1"/>
          </p:cNvSpPr>
          <p:nvPr>
            <p:ph idx="1"/>
          </p:nvPr>
        </p:nvSpPr>
        <p:spPr/>
        <p:txBody>
          <a:bodyPr/>
          <a:lstStyle/>
          <a:p>
            <a:r>
              <a:rPr lang="zh-CN" altLang="en-US" dirty="0" smtClean="0"/>
              <a:t>用法二：</a:t>
            </a:r>
            <a:endParaRPr lang="en-US" altLang="zh-CN" dirty="0" smtClean="0"/>
          </a:p>
          <a:p>
            <a:pPr lvl="1"/>
            <a:r>
              <a:rPr lang="en-US" altLang="zh-CN" dirty="0"/>
              <a:t>OGNL</a:t>
            </a:r>
            <a:r>
              <a:rPr lang="zh-CN" altLang="en-US" dirty="0"/>
              <a:t>会设定一个根对象（</a:t>
            </a:r>
            <a:r>
              <a:rPr lang="en-US" altLang="zh-CN" dirty="0"/>
              <a:t>root</a:t>
            </a:r>
            <a:r>
              <a:rPr lang="zh-CN" altLang="en-US" dirty="0"/>
              <a:t>对象），在</a:t>
            </a:r>
            <a:r>
              <a:rPr lang="en-US" altLang="zh-CN" dirty="0"/>
              <a:t>Struts2</a:t>
            </a:r>
            <a:r>
              <a:rPr lang="zh-CN" altLang="en-US" dirty="0"/>
              <a:t>中根对象就是</a:t>
            </a:r>
            <a:r>
              <a:rPr lang="en-US" altLang="zh-CN" dirty="0"/>
              <a:t>ValueStack</a:t>
            </a:r>
            <a:r>
              <a:rPr lang="zh-CN" altLang="en-US" dirty="0"/>
              <a:t>（值栈） 。如果要访问根对象（即</a:t>
            </a:r>
            <a:r>
              <a:rPr lang="en-US" altLang="zh-CN" dirty="0"/>
              <a:t>ValueStack</a:t>
            </a:r>
            <a:r>
              <a:rPr lang="zh-CN" altLang="en-US" dirty="0"/>
              <a:t>）中对象的属性，则可以省略</a:t>
            </a:r>
            <a:endParaRPr lang="zh-CN" altLang="en-US" dirty="0"/>
          </a:p>
          <a:p>
            <a:pPr lvl="1"/>
            <a:r>
              <a:rPr lang="en-US" altLang="zh-CN" dirty="0"/>
              <a:t>#</a:t>
            </a:r>
            <a:r>
              <a:rPr lang="zh-CN" altLang="en-US" dirty="0"/>
              <a:t>命名对象，直接访问该对象的属性即可。</a:t>
            </a:r>
            <a:r>
              <a:rPr lang="en-US" altLang="zh-CN" dirty="0" smtClean="0"/>
              <a:t> </a:t>
            </a:r>
            <a:endParaRPr lang="zh-CN" altLang="en-US" dirty="0"/>
          </a:p>
        </p:txBody>
      </p:sp>
      <p:sp>
        <p:nvSpPr>
          <p:cNvPr id="5" name="Rectangle 6"/>
          <p:cNvSpPr>
            <a:spLocks noChangeArrowheads="1"/>
          </p:cNvSpPr>
          <p:nvPr/>
        </p:nvSpPr>
        <p:spPr bwMode="auto">
          <a:xfrm>
            <a:off x="625928" y="2753201"/>
            <a:ext cx="7848600" cy="1859821"/>
          </a:xfrm>
          <a:prstGeom prst="rect">
            <a:avLst/>
          </a:prstGeom>
          <a:noFill/>
          <a:ln w="9525" cmpd="sng">
            <a:solidFill>
              <a:srgbClr val="0000FF"/>
            </a:solidFill>
            <a:miter lim="800000"/>
          </a:ln>
          <a:effectLst/>
        </p:spPr>
        <p:txBody>
          <a:bodyPr wrap="none" lIns="91436" tIns="45718" rIns="91436" bIns="45718" anchor="ctr"/>
          <a:lstStyle/>
          <a:p>
            <a:r>
              <a:rPr lang="en-US" sz="1400" b="1" dirty="0">
                <a:solidFill>
                  <a:srgbClr val="0000FF"/>
                </a:solidFill>
                <a:latin typeface="宋体" panose="02010600030101010101" pitchFamily="2" charset="-122"/>
                <a:ea typeface="宋体" panose="02010600030101010101" pitchFamily="2" charset="-122"/>
              </a:rPr>
              <a:t>Action</a:t>
            </a:r>
            <a:r>
              <a:rPr lang="zh-CN" altLang="en-US" sz="1400" b="1" dirty="0">
                <a:solidFill>
                  <a:srgbClr val="0000FF"/>
                </a:solidFill>
                <a:latin typeface="宋体" panose="02010600030101010101" pitchFamily="2" charset="-122"/>
                <a:ea typeface="宋体" panose="02010600030101010101" pitchFamily="2" charset="-122"/>
              </a:rPr>
              <a:t>中代码</a:t>
            </a:r>
            <a:r>
              <a:rPr lang="en-US" sz="1400" b="1" dirty="0">
                <a:solidFill>
                  <a:srgbClr val="0000FF"/>
                </a:solidFill>
                <a:latin typeface="宋体" panose="02010600030101010101" pitchFamily="2" charset="-122"/>
                <a:ea typeface="宋体" panose="02010600030101010101" pitchFamily="2" charset="-122"/>
              </a:rPr>
              <a:t>: </a:t>
            </a:r>
            <a:endParaRPr lang="en-US" sz="1400" b="1" dirty="0">
              <a:solidFill>
                <a:srgbClr val="0000FF"/>
              </a:solidFill>
              <a:latin typeface="宋体" panose="02010600030101010101" pitchFamily="2" charset="-122"/>
              <a:ea typeface="宋体" panose="02010600030101010101" pitchFamily="2" charset="-122"/>
            </a:endParaRPr>
          </a:p>
          <a:p>
            <a:r>
              <a:rPr lang="en-US" sz="1600" b="1" dirty="0">
                <a:latin typeface="Times New Roman" panose="02020603050405020304" pitchFamily="18" charset="0"/>
              </a:rPr>
              <a:t>  ValueStack valueStack=ServletActionContext.getContext().getValueStack();</a:t>
            </a:r>
            <a:endParaRPr lang="en-US" sz="1600" b="1" dirty="0">
              <a:latin typeface="Times New Roman" panose="02020603050405020304" pitchFamily="18" charset="0"/>
            </a:endParaRPr>
          </a:p>
          <a:p>
            <a:r>
              <a:rPr lang="en-US" sz="1600" b="1" dirty="0">
                <a:latin typeface="Times New Roman" panose="02020603050405020304" pitchFamily="18" charset="0"/>
              </a:rPr>
              <a:t>  </a:t>
            </a:r>
            <a:r>
              <a:rPr lang="en-US" sz="1600" b="1" dirty="0" err="1">
                <a:latin typeface="Times New Roman" panose="02020603050405020304" pitchFamily="18" charset="0"/>
              </a:rPr>
              <a:t>valueStack.set</a:t>
            </a:r>
            <a:r>
              <a:rPr lang="en-US" sz="1600" b="1" dirty="0">
                <a:latin typeface="Times New Roman" panose="02020603050405020304" pitchFamily="18" charset="0"/>
              </a:rPr>
              <a:t>("username", "</a:t>
            </a:r>
            <a:r>
              <a:rPr lang="en-US" sz="1600" b="1" dirty="0" err="1">
                <a:latin typeface="Times New Roman" panose="02020603050405020304" pitchFamily="18" charset="0"/>
              </a:rPr>
              <a:t>username_valueStack</a:t>
            </a:r>
            <a:r>
              <a:rPr lang="en-US" sz="1600" b="1" dirty="0">
                <a:latin typeface="Times New Roman" panose="02020603050405020304" pitchFamily="18" charset="0"/>
              </a:rPr>
              <a:t>");</a:t>
            </a:r>
            <a:endParaRPr lang="en-US" sz="1600" b="1" dirty="0">
              <a:latin typeface="Times New Roman" panose="02020603050405020304" pitchFamily="18" charset="0"/>
            </a:endParaRPr>
          </a:p>
          <a:p>
            <a:r>
              <a:rPr lang="en-US" sz="1600" b="1" dirty="0">
                <a:solidFill>
                  <a:srgbClr val="0000FF"/>
                </a:solidFill>
                <a:latin typeface="Times New Roman" panose="02020603050405020304" pitchFamily="18" charset="0"/>
              </a:rPr>
              <a:t> </a:t>
            </a:r>
            <a:endParaRPr lang="en-US" sz="1600" b="1" dirty="0">
              <a:solidFill>
                <a:srgbClr val="0000FF"/>
              </a:solidFill>
              <a:latin typeface="Times New Roman" panose="02020603050405020304" pitchFamily="18" charset="0"/>
            </a:endParaRPr>
          </a:p>
          <a:p>
            <a:r>
              <a:rPr lang="en-US" sz="1600" b="1" dirty="0">
                <a:solidFill>
                  <a:srgbClr val="0000FF"/>
                </a:solidFill>
                <a:latin typeface="宋体" panose="02010600030101010101" pitchFamily="2" charset="-122"/>
                <a:ea typeface="宋体" panose="02010600030101010101" pitchFamily="2" charset="-122"/>
              </a:rPr>
              <a:t>Jsp</a:t>
            </a:r>
            <a:r>
              <a:rPr lang="zh-CN" altLang="en-US" sz="1600" b="1" dirty="0">
                <a:solidFill>
                  <a:srgbClr val="0000FF"/>
                </a:solidFill>
                <a:latin typeface="宋体" panose="02010600030101010101" pitchFamily="2" charset="-122"/>
                <a:ea typeface="宋体" panose="02010600030101010101" pitchFamily="2" charset="-122"/>
              </a:rPr>
              <a:t>页面</a:t>
            </a:r>
            <a:r>
              <a:rPr lang="en-US" sz="1600" b="1" dirty="0">
                <a:solidFill>
                  <a:srgbClr val="0000FF"/>
                </a:solidFill>
                <a:latin typeface="宋体" panose="02010600030101010101" pitchFamily="2" charset="-122"/>
                <a:ea typeface="宋体" panose="02010600030101010101" pitchFamily="2" charset="-122"/>
              </a:rPr>
              <a:t>:</a:t>
            </a:r>
            <a:endParaRPr lang="en-US" sz="1600" b="1" dirty="0">
              <a:solidFill>
                <a:srgbClr val="0000FF"/>
              </a:solidFill>
              <a:latin typeface="宋体" panose="02010600030101010101" pitchFamily="2" charset="-122"/>
              <a:ea typeface="宋体" panose="02010600030101010101" pitchFamily="2" charset="-122"/>
            </a:endParaRPr>
          </a:p>
          <a:p>
            <a:r>
              <a:rPr lang="en-US" sz="1600" b="1" dirty="0">
                <a:latin typeface="Times New Roman" panose="02020603050405020304" pitchFamily="18" charset="0"/>
              </a:rPr>
              <a:t>    valueStack:&lt;s:property value="username"/&gt;</a:t>
            </a:r>
            <a:endParaRPr lang="en-US" sz="1600" b="1" dirty="0">
              <a:latin typeface="Times New Roman" panose="02020603050405020304" pitchFamily="18" charset="0"/>
            </a:endParaRPr>
          </a:p>
          <a:p>
            <a:endParaRPr lang="zh-CN" altLang="en-US" sz="1400" b="1" dirty="0">
              <a:latin typeface="Times New Roman" panose="02020603050405020304" pitchFamily="18"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OGNL</a:t>
            </a:r>
            <a:r>
              <a:rPr lang="zh-CN" altLang="en-US" dirty="0"/>
              <a:t>表达式之</a:t>
            </a:r>
            <a:r>
              <a:rPr lang="en-US" altLang="zh-CN" dirty="0"/>
              <a:t>#</a:t>
            </a:r>
            <a:r>
              <a:rPr lang="zh-CN" altLang="en-US" dirty="0"/>
              <a:t>号</a:t>
            </a:r>
            <a:endParaRPr lang="zh-CN" altLang="en-US" dirty="0"/>
          </a:p>
        </p:txBody>
      </p:sp>
      <p:sp>
        <p:nvSpPr>
          <p:cNvPr id="3" name="内容占位符 2"/>
          <p:cNvSpPr>
            <a:spLocks noGrp="1"/>
          </p:cNvSpPr>
          <p:nvPr>
            <p:ph idx="1"/>
          </p:nvPr>
        </p:nvSpPr>
        <p:spPr/>
        <p:txBody>
          <a:bodyPr/>
          <a:lstStyle/>
          <a:p>
            <a:r>
              <a:rPr lang="zh-CN" altLang="en-US" dirty="0"/>
              <a:t>构造</a:t>
            </a:r>
            <a:r>
              <a:rPr lang="en-US" altLang="zh-CN" dirty="0" smtClean="0"/>
              <a:t>Map</a:t>
            </a:r>
            <a:r>
              <a:rPr lang="zh-CN" altLang="en-US" dirty="0" smtClean="0"/>
              <a:t>，</a:t>
            </a:r>
            <a:endParaRPr lang="en-US" altLang="zh-CN" dirty="0" smtClean="0"/>
          </a:p>
          <a:p>
            <a:pPr lvl="1"/>
            <a:r>
              <a:rPr lang="zh-CN" altLang="en-US" dirty="0" smtClean="0"/>
              <a:t>如</a:t>
            </a:r>
            <a:r>
              <a:rPr lang="en-US" altLang="zh-CN" dirty="0"/>
              <a:t>#{‘foo1’:‘bar1’, ‘foo2’:‘bar2</a:t>
            </a:r>
            <a:r>
              <a:rPr lang="en-US" altLang="zh-CN" dirty="0" smtClean="0"/>
              <a:t>’}</a:t>
            </a:r>
            <a:endParaRPr lang="en-US" altLang="zh-CN" dirty="0" smtClean="0"/>
          </a:p>
          <a:p>
            <a:pPr lvl="1"/>
            <a:r>
              <a:rPr lang="zh-CN" altLang="en-US" dirty="0"/>
              <a:t>常用在给</a:t>
            </a:r>
            <a:r>
              <a:rPr lang="en-US" altLang="zh-CN" dirty="0"/>
              <a:t>radio</a:t>
            </a:r>
            <a:r>
              <a:rPr lang="zh-CN" altLang="en-US" dirty="0"/>
              <a:t>或</a:t>
            </a:r>
            <a:r>
              <a:rPr lang="en-US" altLang="zh-CN" dirty="0"/>
              <a:t>select</a:t>
            </a:r>
            <a:r>
              <a:rPr lang="zh-CN" altLang="en-US" dirty="0"/>
              <a:t>、</a:t>
            </a:r>
            <a:r>
              <a:rPr lang="en-US" altLang="zh-CN" dirty="0"/>
              <a:t>checkbox</a:t>
            </a:r>
            <a:r>
              <a:rPr lang="zh-CN" altLang="en-US" dirty="0"/>
              <a:t>等标签赋值上</a:t>
            </a:r>
            <a:endParaRPr lang="en-US" altLang="zh-CN" dirty="0"/>
          </a:p>
          <a:p>
            <a:pPr lvl="1"/>
            <a:endParaRPr lang="en-US" altLang="zh-CN" dirty="0"/>
          </a:p>
          <a:p>
            <a:endParaRPr lang="en-US" altLang="zh-CN" dirty="0" smtClean="0"/>
          </a:p>
          <a:p>
            <a:endParaRPr lang="en-US" altLang="zh-CN" dirty="0"/>
          </a:p>
          <a:p>
            <a:endParaRPr lang="zh-CN" altLang="en-US" dirty="0"/>
          </a:p>
        </p:txBody>
      </p:sp>
      <p:sp>
        <p:nvSpPr>
          <p:cNvPr id="9" name="TextBox 4"/>
          <p:cNvSpPr txBox="1">
            <a:spLocks noChangeArrowheads="1"/>
          </p:cNvSpPr>
          <p:nvPr/>
        </p:nvSpPr>
        <p:spPr bwMode="auto">
          <a:xfrm>
            <a:off x="547335" y="4194706"/>
            <a:ext cx="8245475" cy="2339098"/>
          </a:xfrm>
          <a:prstGeom prst="rect">
            <a:avLst/>
          </a:prstGeom>
          <a:noFill/>
          <a:ln w="9525" cmpd="sng">
            <a:solidFill>
              <a:srgbClr val="0000FF"/>
            </a:solidFill>
            <a:miter lim="800000"/>
          </a:ln>
        </p:spPr>
        <p:txBody>
          <a:bodyPr lIns="91436" tIns="45718" rIns="91436" bIns="45718">
            <a:spAutoFit/>
          </a:bodyPr>
          <a:lstStyle/>
          <a:p>
            <a:pPr>
              <a:lnSpc>
                <a:spcPct val="90000"/>
              </a:lnSpc>
              <a:spcBef>
                <a:spcPct val="20000"/>
              </a:spcBef>
              <a:buClr>
                <a:schemeClr val="tx1"/>
              </a:buClr>
              <a:buSzPct val="70000"/>
              <a:buFont typeface="Wingdings" panose="05000000000000000000" pitchFamily="2" charset="2"/>
              <a:buNone/>
            </a:pPr>
            <a:r>
              <a:rPr lang="en-US" sz="1600" dirty="0">
                <a:latin typeface="宋体" panose="02010600030101010101" pitchFamily="2" charset="-122"/>
                <a:ea typeface="宋体" panose="02010600030101010101" pitchFamily="2" charset="-122"/>
              </a:rPr>
              <a:t>Action</a:t>
            </a:r>
            <a:r>
              <a:rPr lang="zh-CN" altLang="en-US" sz="1600" dirty="0">
                <a:latin typeface="宋体" panose="02010600030101010101" pitchFamily="2" charset="-122"/>
                <a:ea typeface="宋体" panose="02010600030101010101" pitchFamily="2" charset="-122"/>
              </a:rPr>
              <a:t>中的代码</a:t>
            </a:r>
            <a:r>
              <a:rPr lang="en-US" sz="1600" dirty="0">
                <a:latin typeface="宋体" panose="02010600030101010101" pitchFamily="2" charset="-122"/>
                <a:ea typeface="宋体" panose="02010600030101010101" pitchFamily="2" charset="-122"/>
              </a:rPr>
              <a:t>:</a:t>
            </a:r>
            <a:endParaRPr lang="en-US" sz="1600" dirty="0">
              <a:latin typeface="宋体" panose="02010600030101010101" pitchFamily="2" charset="-122"/>
              <a:ea typeface="宋体" panose="02010600030101010101" pitchFamily="2" charset="-122"/>
            </a:endParaRPr>
          </a:p>
          <a:p>
            <a:r>
              <a:rPr lang="en-US" sz="1400" dirty="0">
                <a:latin typeface="宋体" panose="02010600030101010101" pitchFamily="2" charset="-122"/>
                <a:ea typeface="宋体" panose="02010600030101010101" pitchFamily="2" charset="-122"/>
              </a:rPr>
              <a:t>       Map map=new HashMap();</a:t>
            </a:r>
            <a:endParaRPr lang="en-US" sz="1400" dirty="0">
              <a:latin typeface="宋体" panose="02010600030101010101" pitchFamily="2" charset="-122"/>
              <a:ea typeface="宋体" panose="02010600030101010101" pitchFamily="2" charset="-122"/>
            </a:endParaRPr>
          </a:p>
          <a:p>
            <a:r>
              <a:rPr lang="en-US" sz="1400" dirty="0">
                <a:latin typeface="宋体" panose="02010600030101010101" pitchFamily="2" charset="-122"/>
                <a:ea typeface="宋体" panose="02010600030101010101" pitchFamily="2" charset="-122"/>
              </a:rPr>
              <a:t>       map.put("male", "男");</a:t>
            </a:r>
            <a:endParaRPr lang="en-US" sz="1400" dirty="0">
              <a:latin typeface="宋体" panose="02010600030101010101" pitchFamily="2" charset="-122"/>
              <a:ea typeface="宋体" panose="02010600030101010101" pitchFamily="2" charset="-122"/>
            </a:endParaRPr>
          </a:p>
          <a:p>
            <a:r>
              <a:rPr lang="en-US" sz="1400" dirty="0">
                <a:latin typeface="宋体" panose="02010600030101010101" pitchFamily="2" charset="-122"/>
                <a:ea typeface="宋体" panose="02010600030101010101" pitchFamily="2" charset="-122"/>
              </a:rPr>
              <a:t>       map.put("female", "女");</a:t>
            </a:r>
            <a:endParaRPr lang="en-US" sz="1400" dirty="0">
              <a:latin typeface="宋体" panose="02010600030101010101" pitchFamily="2" charset="-122"/>
              <a:ea typeface="宋体" panose="02010600030101010101" pitchFamily="2" charset="-122"/>
            </a:endParaRPr>
          </a:p>
          <a:p>
            <a:r>
              <a:rPr lang="en-US" sz="1400" dirty="0">
                <a:latin typeface="宋体" panose="02010600030101010101" pitchFamily="2" charset="-122"/>
                <a:ea typeface="宋体" panose="02010600030101010101" pitchFamily="2" charset="-122"/>
              </a:rPr>
              <a:t>       ServletActionContext.</a:t>
            </a:r>
            <a:r>
              <a:rPr lang="en-US" sz="1400" i="1" dirty="0">
                <a:latin typeface="宋体" panose="02010600030101010101" pitchFamily="2" charset="-122"/>
                <a:ea typeface="宋体" panose="02010600030101010101" pitchFamily="2" charset="-122"/>
              </a:rPr>
              <a:t>getRequest</a:t>
            </a:r>
            <a:r>
              <a:rPr lang="en-US" sz="1400" dirty="0">
                <a:latin typeface="宋体" panose="02010600030101010101" pitchFamily="2" charset="-122"/>
                <a:ea typeface="宋体" panose="02010600030101010101" pitchFamily="2" charset="-122"/>
              </a:rPr>
              <a:t>().setAttribute("map", map);</a:t>
            </a:r>
            <a:endParaRPr lang="zh-CN" altLang="en-US" sz="1400" dirty="0">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buFont typeface="Wingdings" panose="05000000000000000000" pitchFamily="2" charset="2"/>
              <a:buNone/>
            </a:pPr>
            <a:r>
              <a:rPr lang="en-US" sz="1600" dirty="0" smtClean="0">
                <a:latin typeface="宋体" panose="02010600030101010101" pitchFamily="2" charset="-122"/>
                <a:ea typeface="宋体" panose="02010600030101010101" pitchFamily="2" charset="-122"/>
              </a:rPr>
              <a:t>jsp</a:t>
            </a:r>
            <a:r>
              <a:rPr lang="zh-CN" altLang="en-US" sz="1600" dirty="0">
                <a:latin typeface="宋体" panose="02010600030101010101" pitchFamily="2" charset="-122"/>
                <a:ea typeface="宋体" panose="02010600030101010101" pitchFamily="2" charset="-122"/>
              </a:rPr>
              <a:t>页面</a:t>
            </a:r>
            <a:r>
              <a:rPr lang="en-US" sz="1600" dirty="0">
                <a:latin typeface="宋体" panose="02010600030101010101" pitchFamily="2" charset="-122"/>
                <a:ea typeface="宋体" panose="02010600030101010101" pitchFamily="2" charset="-122"/>
              </a:rPr>
              <a:t>:</a:t>
            </a:r>
            <a:endParaRPr lang="en-US" sz="1600" dirty="0">
              <a:latin typeface="宋体" panose="02010600030101010101" pitchFamily="2" charset="-122"/>
              <a:ea typeface="宋体" panose="02010600030101010101" pitchFamily="2" charset="-122"/>
            </a:endParaRPr>
          </a:p>
          <a:p>
            <a:r>
              <a:rPr lang="en-US" sz="1400" b="1" dirty="0">
                <a:solidFill>
                  <a:srgbClr val="0000FF"/>
                </a:solidFill>
                <a:latin typeface="宋体" panose="02010600030101010101" pitchFamily="2" charset="-122"/>
                <a:ea typeface="宋体" panose="02010600030101010101" pitchFamily="2" charset="-122"/>
              </a:rPr>
              <a:t>       </a:t>
            </a:r>
            <a:r>
              <a:rPr lang="en-US" sz="1400" dirty="0" smtClean="0">
                <a:latin typeface="宋体" panose="02010600030101010101" pitchFamily="2" charset="-122"/>
                <a:ea typeface="宋体" panose="02010600030101010101" pitchFamily="2" charset="-122"/>
              </a:rPr>
              <a:t>&lt;</a:t>
            </a:r>
            <a:r>
              <a:rPr lang="en-US" sz="1400" dirty="0">
                <a:latin typeface="宋体" panose="02010600030101010101" pitchFamily="2" charset="-122"/>
                <a:ea typeface="宋体" panose="02010600030101010101" pitchFamily="2" charset="-122"/>
              </a:rPr>
              <a:t>s:radio list="#request.map" name="sex" label="</a:t>
            </a:r>
            <a:r>
              <a:rPr lang="zh-CN" altLang="en-US" sz="1400" dirty="0">
                <a:latin typeface="宋体" panose="02010600030101010101" pitchFamily="2" charset="-122"/>
                <a:ea typeface="宋体" panose="02010600030101010101" pitchFamily="2" charset="-122"/>
              </a:rPr>
              <a:t>性别</a:t>
            </a:r>
            <a:r>
              <a:rPr lang="en-US" sz="1400" dirty="0">
                <a:latin typeface="宋体" panose="02010600030101010101" pitchFamily="2" charset="-122"/>
                <a:ea typeface="宋体" panose="02010600030101010101" pitchFamily="2" charset="-122"/>
              </a:rPr>
              <a:t>" /&gt;</a:t>
            </a:r>
            <a:endParaRPr lang="en-US" sz="1400" dirty="0">
              <a:latin typeface="宋体" panose="02010600030101010101" pitchFamily="2" charset="-122"/>
              <a:ea typeface="宋体" panose="02010600030101010101" pitchFamily="2" charset="-122"/>
            </a:endParaRPr>
          </a:p>
          <a:p>
            <a:r>
              <a:rPr lang="zh-CN" altLang="en-US" sz="1600" dirty="0" smtClean="0">
                <a:latin typeface="宋体" panose="02010600030101010101" pitchFamily="2" charset="-122"/>
                <a:ea typeface="宋体" panose="02010600030101010101" pitchFamily="2" charset="-122"/>
              </a:rPr>
              <a:t>运行结果：</a:t>
            </a:r>
            <a:endParaRPr lang="zh-CN" altLang="en-US" sz="1600" dirty="0" smtClean="0">
              <a:latin typeface="宋体" panose="02010600030101010101" pitchFamily="2" charset="-122"/>
              <a:ea typeface="宋体" panose="02010600030101010101" pitchFamily="2" charset="-122"/>
            </a:endParaRPr>
          </a:p>
          <a:p>
            <a:r>
              <a:rPr lang="en-US" sz="1400" dirty="0" smtClean="0">
                <a:latin typeface="宋体" panose="02010600030101010101" pitchFamily="2" charset="-122"/>
                <a:ea typeface="宋体" panose="02010600030101010101" pitchFamily="2" charset="-122"/>
              </a:rPr>
              <a:t>       </a:t>
            </a:r>
            <a:r>
              <a:rPr lang="zh-CN" altLang="en-US" sz="1400" dirty="0" smtClean="0">
                <a:latin typeface="宋体" panose="02010600030101010101" pitchFamily="2" charset="-122"/>
                <a:ea typeface="宋体" panose="02010600030101010101" pitchFamily="2" charset="-122"/>
              </a:rPr>
              <a:t>&lt;input type="radio" name="sex" id="sexfemale" value="female"/&gt;女</a:t>
            </a:r>
            <a:endParaRPr lang="zh-CN" altLang="en-US" sz="1400" dirty="0" smtClean="0">
              <a:latin typeface="宋体" panose="02010600030101010101" pitchFamily="2" charset="-122"/>
              <a:ea typeface="宋体" panose="02010600030101010101" pitchFamily="2" charset="-122"/>
            </a:endParaRPr>
          </a:p>
          <a:p>
            <a:r>
              <a:rPr lang="zh-CN" altLang="en-US" sz="1400" dirty="0" smtClean="0">
                <a:latin typeface="宋体" panose="02010600030101010101" pitchFamily="2" charset="-122"/>
                <a:ea typeface="宋体" panose="02010600030101010101" pitchFamily="2" charset="-122"/>
              </a:rPr>
              <a:t>       &lt;</a:t>
            </a:r>
            <a:r>
              <a:rPr lang="zh-CN" altLang="en-US" sz="1400" dirty="0">
                <a:latin typeface="宋体" panose="02010600030101010101" pitchFamily="2" charset="-122"/>
                <a:ea typeface="宋体" panose="02010600030101010101" pitchFamily="2" charset="-122"/>
              </a:rPr>
              <a:t>input type=“radio” name=“sex” id=“sexmale” value=“male”</a:t>
            </a:r>
            <a:r>
              <a:rPr lang="en-US" sz="1400" dirty="0">
                <a:latin typeface="宋体" panose="02010600030101010101" pitchFamily="2" charset="-122"/>
                <a:ea typeface="宋体" panose="02010600030101010101" pitchFamily="2" charset="-122"/>
              </a:rPr>
              <a:t>&gt;</a:t>
            </a:r>
            <a:r>
              <a:rPr lang="zh-CN" altLang="en-US" sz="1400" dirty="0">
                <a:latin typeface="宋体" panose="02010600030101010101" pitchFamily="2" charset="-122"/>
                <a:ea typeface="宋体" panose="02010600030101010101" pitchFamily="2" charset="-122"/>
              </a:rPr>
              <a:t>男</a:t>
            </a:r>
            <a:endParaRPr lang="en-US" sz="1400" dirty="0">
              <a:latin typeface="宋体" panose="02010600030101010101" pitchFamily="2" charset="-122"/>
              <a:ea typeface="宋体" panose="02010600030101010101" pitchFamily="2" charset="-122"/>
            </a:endParaRPr>
          </a:p>
        </p:txBody>
      </p:sp>
      <p:pic>
        <p:nvPicPr>
          <p:cNvPr id="10" name="图片 9"/>
          <p:cNvPicPr>
            <a:picLocks noChangeAspect="1"/>
          </p:cNvPicPr>
          <p:nvPr/>
        </p:nvPicPr>
        <p:blipFill>
          <a:blip r:embed="rId1"/>
          <a:stretch>
            <a:fillRect/>
          </a:stretch>
        </p:blipFill>
        <p:spPr>
          <a:xfrm>
            <a:off x="1244990" y="2173314"/>
            <a:ext cx="6610476" cy="1896191"/>
          </a:xfrm>
          <a:prstGeom prst="rect">
            <a:avLst/>
          </a:prstGeom>
          <a:ln>
            <a:solidFill>
              <a:srgbClr val="3333FF"/>
            </a:solid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OGNL</a:t>
            </a:r>
            <a:r>
              <a:rPr lang="zh-CN" altLang="en-US" dirty="0"/>
              <a:t>表达式之</a:t>
            </a:r>
            <a:r>
              <a:rPr lang="en-US" altLang="zh-CN" dirty="0"/>
              <a:t>$</a:t>
            </a:r>
            <a:r>
              <a:rPr lang="zh-CN" altLang="en-US" dirty="0" smtClean="0"/>
              <a:t>号</a:t>
            </a:r>
            <a:endParaRPr lang="zh-CN" altLang="en-US" dirty="0"/>
          </a:p>
        </p:txBody>
      </p:sp>
      <p:sp>
        <p:nvSpPr>
          <p:cNvPr id="8" name="TextBox 4"/>
          <p:cNvSpPr txBox="1">
            <a:spLocks noChangeArrowheads="1"/>
          </p:cNvSpPr>
          <p:nvPr/>
        </p:nvSpPr>
        <p:spPr bwMode="auto">
          <a:xfrm>
            <a:off x="505883" y="873830"/>
            <a:ext cx="7813675" cy="923326"/>
          </a:xfrm>
          <a:prstGeom prst="rect">
            <a:avLst/>
          </a:prstGeom>
          <a:noFill/>
          <a:ln w="9525">
            <a:noFill/>
            <a:miter lim="800000"/>
          </a:ln>
        </p:spPr>
        <p:txBody>
          <a:bodyPr lIns="91436" tIns="45718" rIns="91436" bIns="45718">
            <a:spAutoFit/>
          </a:bodyPr>
          <a:lstStyle/>
          <a:p>
            <a:pPr marL="381000" indent="-381000"/>
            <a:r>
              <a:rPr lang="en-US" dirty="0">
                <a:solidFill>
                  <a:srgbClr val="0000FF"/>
                </a:solidFill>
                <a:latin typeface="宋体" panose="02010600030101010101" pitchFamily="2" charset="-122"/>
                <a:ea typeface="宋体" panose="02010600030101010101" pitchFamily="2" charset="-122"/>
                <a:cs typeface="Times New Roman" panose="02020603050405020304" pitchFamily="18" charset="0"/>
              </a:rPr>
              <a:t>“$”</a:t>
            </a:r>
            <a:r>
              <a:rPr lang="zh-CN" altLang="en-US" dirty="0">
                <a:solidFill>
                  <a:srgbClr val="0000FF"/>
                </a:solidFill>
                <a:latin typeface="宋体" panose="02010600030101010101" pitchFamily="2" charset="-122"/>
                <a:ea typeface="宋体" panose="02010600030101010101" pitchFamily="2" charset="-122"/>
                <a:cs typeface="Times New Roman" panose="02020603050405020304" pitchFamily="18" charset="0"/>
              </a:rPr>
              <a:t>有两个主要的用途</a:t>
            </a:r>
            <a:endParaRPr lang="zh-CN" altLang="en-US" dirty="0">
              <a:solidFill>
                <a:srgbClr val="0000FF"/>
              </a:solidFill>
              <a:latin typeface="宋体" panose="02010600030101010101" pitchFamily="2" charset="-122"/>
              <a:ea typeface="宋体" panose="02010600030101010101" pitchFamily="2" charset="-122"/>
              <a:cs typeface="Times New Roman" panose="02020603050405020304" pitchFamily="18" charset="0"/>
            </a:endParaRPr>
          </a:p>
          <a:p>
            <a:pPr marL="381000" indent="-381000"/>
            <a:r>
              <a:rPr lang="zh-CN" altLang="en-US" dirty="0">
                <a:solidFill>
                  <a:srgbClr val="0000FF"/>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  用于在国际化资源文件中，引用</a:t>
            </a:r>
            <a:r>
              <a:rPr 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OGNL</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表达式</a:t>
            </a:r>
            <a:endPar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endParaRPr>
          </a:p>
          <a:p>
            <a:pPr marL="381000" indent="-381000"/>
            <a:r>
              <a:rPr lang="zh-CN" altLang="en-US" dirty="0">
                <a:solidFill>
                  <a:srgbClr val="0000FF"/>
                </a:solidFill>
                <a:latin typeface="宋体" panose="02010600030101010101" pitchFamily="2" charset="-122"/>
                <a:ea typeface="宋体" panose="02010600030101010101" pitchFamily="2" charset="-122"/>
                <a:cs typeface="Times New Roman" panose="02020603050405020304" pitchFamily="18" charset="0"/>
              </a:rPr>
              <a:t>    *  在</a:t>
            </a:r>
            <a:r>
              <a:rPr lang="en-US" dirty="0">
                <a:solidFill>
                  <a:srgbClr val="0000FF"/>
                </a:solidFill>
                <a:latin typeface="宋体" panose="02010600030101010101" pitchFamily="2" charset="-122"/>
                <a:ea typeface="宋体" panose="02010600030101010101" pitchFamily="2" charset="-122"/>
                <a:cs typeface="Times New Roman" panose="02020603050405020304" pitchFamily="18" charset="0"/>
              </a:rPr>
              <a:t>Struts 2</a:t>
            </a:r>
            <a:r>
              <a:rPr lang="zh-CN" altLang="en-US" dirty="0">
                <a:solidFill>
                  <a:srgbClr val="0000FF"/>
                </a:solidFill>
                <a:latin typeface="宋体" panose="02010600030101010101" pitchFamily="2" charset="-122"/>
                <a:ea typeface="宋体" panose="02010600030101010101" pitchFamily="2" charset="-122"/>
                <a:cs typeface="Times New Roman" panose="02020603050405020304" pitchFamily="18" charset="0"/>
              </a:rPr>
              <a:t>配置文件中，引用</a:t>
            </a:r>
            <a:r>
              <a:rPr lang="en-US" dirty="0">
                <a:solidFill>
                  <a:srgbClr val="0000FF"/>
                </a:solidFill>
                <a:latin typeface="宋体" panose="02010600030101010101" pitchFamily="2" charset="-122"/>
                <a:ea typeface="宋体" panose="02010600030101010101" pitchFamily="2" charset="-122"/>
                <a:cs typeface="Times New Roman" panose="02020603050405020304" pitchFamily="18" charset="0"/>
              </a:rPr>
              <a:t>OGNL</a:t>
            </a:r>
            <a:r>
              <a:rPr lang="zh-CN" altLang="en-US" dirty="0">
                <a:solidFill>
                  <a:srgbClr val="0000FF"/>
                </a:solidFill>
                <a:latin typeface="宋体" panose="02010600030101010101" pitchFamily="2" charset="-122"/>
                <a:ea typeface="宋体" panose="02010600030101010101" pitchFamily="2" charset="-122"/>
                <a:cs typeface="Times New Roman" panose="02020603050405020304" pitchFamily="18" charset="0"/>
              </a:rPr>
              <a:t>表达式</a:t>
            </a:r>
            <a:endParaRPr lang="zh-CN" altLang="en-US" dirty="0">
              <a:solidFill>
                <a:srgbClr val="0000FF"/>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9" name="TextBox 4"/>
          <p:cNvSpPr txBox="1">
            <a:spLocks noChangeArrowheads="1"/>
          </p:cNvSpPr>
          <p:nvPr/>
        </p:nvSpPr>
        <p:spPr bwMode="auto">
          <a:xfrm>
            <a:off x="643644" y="2000433"/>
            <a:ext cx="8245475" cy="2862318"/>
          </a:xfrm>
          <a:prstGeom prst="rect">
            <a:avLst/>
          </a:prstGeom>
          <a:noFill/>
          <a:ln w="9525" cmpd="sng">
            <a:solidFill>
              <a:srgbClr val="0000FF"/>
            </a:solidFill>
            <a:miter lim="800000"/>
          </a:ln>
        </p:spPr>
        <p:txBody>
          <a:bodyPr lIns="91436" tIns="45718" rIns="91436" bIns="45718">
            <a:spAutoFit/>
          </a:bodyPr>
          <a:lstStyle/>
          <a:p>
            <a:pPr>
              <a:lnSpc>
                <a:spcPct val="90000"/>
              </a:lnSpc>
              <a:spcBef>
                <a:spcPct val="20000"/>
              </a:spcBef>
              <a:buClr>
                <a:schemeClr val="tx1"/>
              </a:buClr>
              <a:buSzPct val="70000"/>
              <a:buFont typeface="Wingdings" panose="05000000000000000000" pitchFamily="2" charset="2"/>
              <a:buNone/>
            </a:pPr>
            <a:r>
              <a:rPr lang="zh-CN" altLang="en-US" sz="1600" b="1" dirty="0">
                <a:latin typeface="宋体" panose="02010600030101010101" pitchFamily="2" charset="-122"/>
                <a:ea typeface="宋体" panose="02010600030101010101" pitchFamily="2" charset="-122"/>
              </a:rPr>
              <a:t>在</a:t>
            </a:r>
            <a:r>
              <a:rPr lang="en-US" sz="1600" b="1" dirty="0">
                <a:latin typeface="宋体" panose="02010600030101010101" pitchFamily="2" charset="-122"/>
                <a:ea typeface="宋体" panose="02010600030101010101" pitchFamily="2" charset="-122"/>
              </a:rPr>
              <a:t>struts2</a:t>
            </a:r>
            <a:r>
              <a:rPr lang="zh-CN" altLang="en-US" sz="1600" b="1" dirty="0">
                <a:latin typeface="宋体" panose="02010600030101010101" pitchFamily="2" charset="-122"/>
                <a:ea typeface="宋体" panose="02010600030101010101" pitchFamily="2" charset="-122"/>
              </a:rPr>
              <a:t>配置文件中引用</a:t>
            </a:r>
            <a:r>
              <a:rPr lang="en-US" sz="1600" b="1" dirty="0">
                <a:latin typeface="宋体" panose="02010600030101010101" pitchFamily="2" charset="-122"/>
                <a:ea typeface="宋体" panose="02010600030101010101" pitchFamily="2" charset="-122"/>
              </a:rPr>
              <a:t>ognl</a:t>
            </a:r>
            <a:r>
              <a:rPr lang="zh-CN" altLang="en-US" sz="1600" b="1" dirty="0">
                <a:latin typeface="宋体" panose="02010600030101010101" pitchFamily="2" charset="-122"/>
                <a:ea typeface="宋体" panose="02010600030101010101" pitchFamily="2" charset="-122"/>
              </a:rPr>
              <a:t>表达式 </a:t>
            </a:r>
            <a:r>
              <a:rPr lang="en-US" sz="1600" b="1" dirty="0">
                <a:latin typeface="宋体" panose="02010600030101010101" pitchFamily="2" charset="-122"/>
                <a:ea typeface="宋体" panose="02010600030101010101" pitchFamily="2" charset="-122"/>
              </a:rPr>
              <a:t>,</a:t>
            </a:r>
            <a:r>
              <a:rPr lang="zh-CN" altLang="en-US" sz="1600" b="1" dirty="0">
                <a:latin typeface="宋体" panose="02010600030101010101" pitchFamily="2" charset="-122"/>
                <a:ea typeface="宋体" panose="02010600030101010101" pitchFamily="2" charset="-122"/>
              </a:rPr>
              <a:t>引用</a:t>
            </a:r>
            <a:r>
              <a:rPr lang="en-US" sz="1600" b="1" dirty="0">
                <a:latin typeface="宋体" panose="02010600030101010101" pitchFamily="2" charset="-122"/>
                <a:ea typeface="宋体" panose="02010600030101010101" pitchFamily="2" charset="-122"/>
              </a:rPr>
              <a:t>request</a:t>
            </a:r>
            <a:r>
              <a:rPr lang="zh-CN" altLang="en-US" sz="1600" b="1" dirty="0">
                <a:latin typeface="宋体" panose="02010600030101010101" pitchFamily="2" charset="-122"/>
                <a:ea typeface="宋体" panose="02010600030101010101" pitchFamily="2" charset="-122"/>
              </a:rPr>
              <a:t>等作用域中的值 </a:t>
            </a:r>
            <a:endParaRPr lang="zh-CN" altLang="en-US" sz="1600" b="1" dirty="0">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buFont typeface="Wingdings" panose="05000000000000000000" pitchFamily="2" charset="2"/>
              <a:buNone/>
            </a:pPr>
            <a:r>
              <a:rPr lang="en-US" sz="1600" b="1" dirty="0">
                <a:latin typeface="宋体" panose="02010600030101010101" pitchFamily="2" charset="-122"/>
                <a:ea typeface="宋体" panose="02010600030101010101" pitchFamily="2" charset="-122"/>
              </a:rPr>
              <a:t> Action</a:t>
            </a:r>
            <a:r>
              <a:rPr lang="zh-CN" altLang="en-US" sz="1600" b="1" dirty="0">
                <a:latin typeface="宋体" panose="02010600030101010101" pitchFamily="2" charset="-122"/>
                <a:ea typeface="宋体" panose="02010600030101010101" pitchFamily="2" charset="-122"/>
              </a:rPr>
              <a:t>中的代码</a:t>
            </a:r>
            <a:r>
              <a:rPr lang="en-US" sz="1600" b="1" dirty="0">
                <a:latin typeface="宋体" panose="02010600030101010101" pitchFamily="2" charset="-122"/>
                <a:ea typeface="宋体" panose="02010600030101010101" pitchFamily="2" charset="-122"/>
              </a:rPr>
              <a:t>:</a:t>
            </a:r>
            <a:endParaRPr lang="en-US" sz="1600" b="1" dirty="0">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buFont typeface="Wingdings" panose="05000000000000000000" pitchFamily="2" charset="2"/>
              <a:buNone/>
            </a:pPr>
            <a:r>
              <a:rPr lang="en-US" sz="1400" dirty="0">
                <a:latin typeface="Times New Roman" panose="02020603050405020304" pitchFamily="18" charset="0"/>
              </a:rPr>
              <a:t>        </a:t>
            </a:r>
            <a:r>
              <a:rPr lang="en-US" sz="1400" b="1" dirty="0">
                <a:solidFill>
                  <a:srgbClr val="0000FF"/>
                </a:solidFill>
                <a:latin typeface="Times New Roman" panose="02020603050405020304" pitchFamily="18" charset="0"/>
              </a:rPr>
              <a:t>ServletActionContext.</a:t>
            </a:r>
            <a:r>
              <a:rPr lang="en-US" sz="1400" b="1" i="1" dirty="0">
                <a:solidFill>
                  <a:srgbClr val="0000FF"/>
                </a:solidFill>
                <a:latin typeface="Times New Roman" panose="02020603050405020304" pitchFamily="18" charset="0"/>
              </a:rPr>
              <a:t>getRequest</a:t>
            </a:r>
            <a:r>
              <a:rPr lang="en-US" sz="1400" b="1" dirty="0">
                <a:solidFill>
                  <a:srgbClr val="0000FF"/>
                </a:solidFill>
                <a:latin typeface="Times New Roman" panose="02020603050405020304" pitchFamily="18" charset="0"/>
              </a:rPr>
              <a:t>().setAttribute("msgxx", "msg_request");</a:t>
            </a:r>
            <a:endParaRPr lang="en-US" sz="1400" b="1" dirty="0">
              <a:solidFill>
                <a:srgbClr val="0000FF"/>
              </a:solidFill>
              <a:latin typeface="Times New Roman" panose="02020603050405020304" pitchFamily="18" charset="0"/>
            </a:endParaRPr>
          </a:p>
          <a:p>
            <a:r>
              <a:rPr lang="zh-CN" altLang="en-US" sz="1600" b="1" dirty="0">
                <a:latin typeface="宋体" panose="02010600030101010101" pitchFamily="2" charset="-122"/>
                <a:ea typeface="宋体" panose="02010600030101010101" pitchFamily="2" charset="-122"/>
              </a:rPr>
              <a:t>在</a:t>
            </a:r>
            <a:r>
              <a:rPr lang="en-US" sz="1600" b="1" dirty="0" err="1" smtClean="0">
                <a:latin typeface="宋体" panose="02010600030101010101" pitchFamily="2" charset="-122"/>
                <a:ea typeface="宋体" panose="02010600030101010101" pitchFamily="2" charset="-122"/>
              </a:rPr>
              <a:t>com.</a:t>
            </a:r>
            <a:r>
              <a:rPr lang="en-US" altLang="zh-CN" sz="1600" b="1" dirty="0" err="1" smtClean="0">
                <a:latin typeface="宋体" panose="02010600030101010101" pitchFamily="2" charset="-122"/>
                <a:ea typeface="宋体" panose="02010600030101010101" pitchFamily="2" charset="-122"/>
              </a:rPr>
              <a:t>zhongzheng</a:t>
            </a:r>
            <a:r>
              <a:rPr lang="en-US" sz="1600" b="1" dirty="0" err="1" smtClean="0">
                <a:latin typeface="宋体" panose="02010600030101010101" pitchFamily="2" charset="-122"/>
                <a:ea typeface="宋体" panose="02010600030101010101" pitchFamily="2" charset="-122"/>
              </a:rPr>
              <a:t>.ognl</a:t>
            </a:r>
            <a:r>
              <a:rPr lang="zh-CN" altLang="en-US" sz="1600" b="1" dirty="0">
                <a:latin typeface="宋体" panose="02010600030101010101" pitchFamily="2" charset="-122"/>
                <a:ea typeface="宋体" panose="02010600030101010101" pitchFamily="2" charset="-122"/>
              </a:rPr>
              <a:t>中建立资源文件</a:t>
            </a:r>
            <a:r>
              <a:rPr lang="en-US" sz="1600" b="1" dirty="0">
                <a:latin typeface="宋体" panose="02010600030101010101" pitchFamily="2" charset="-122"/>
                <a:ea typeface="宋体" panose="02010600030101010101" pitchFamily="2" charset="-122"/>
              </a:rPr>
              <a:t>resource.properties</a:t>
            </a:r>
            <a:r>
              <a:rPr lang="zh-CN" altLang="en-US" sz="1600" b="1" dirty="0">
                <a:latin typeface="宋体" panose="02010600030101010101" pitchFamily="2" charset="-122"/>
                <a:ea typeface="宋体" panose="02010600030101010101" pitchFamily="2" charset="-122"/>
              </a:rPr>
              <a:t>，内容：</a:t>
            </a:r>
            <a:endParaRPr lang="zh-CN" altLang="en-US" sz="1600" b="1" dirty="0">
              <a:latin typeface="宋体" panose="02010600030101010101" pitchFamily="2" charset="-122"/>
              <a:ea typeface="宋体" panose="02010600030101010101" pitchFamily="2" charset="-122"/>
            </a:endParaRPr>
          </a:p>
          <a:p>
            <a:r>
              <a:rPr lang="en-US" sz="2400" b="1" dirty="0">
                <a:solidFill>
                  <a:srgbClr val="0000FF"/>
                </a:solidFill>
                <a:latin typeface="Times New Roman" panose="02020603050405020304" pitchFamily="18" charset="0"/>
              </a:rPr>
              <a:t>      </a:t>
            </a:r>
            <a:r>
              <a:rPr lang="en-US" sz="1400" b="1" dirty="0">
                <a:solidFill>
                  <a:srgbClr val="0000FF"/>
                </a:solidFill>
                <a:latin typeface="Times New Roman" panose="02020603050405020304" pitchFamily="18" charset="0"/>
              </a:rPr>
              <a:t>item.ognlname=${#request.msgxxx}</a:t>
            </a:r>
            <a:endParaRPr lang="zh-CN" altLang="en-US" sz="1400" b="1" dirty="0">
              <a:solidFill>
                <a:srgbClr val="0000FF"/>
              </a:solidFill>
              <a:latin typeface="Times New Roman" panose="02020603050405020304" pitchFamily="18" charset="0"/>
            </a:endParaRPr>
          </a:p>
          <a:p>
            <a:pPr>
              <a:lnSpc>
                <a:spcPct val="90000"/>
              </a:lnSpc>
              <a:spcBef>
                <a:spcPct val="20000"/>
              </a:spcBef>
              <a:buClr>
                <a:schemeClr val="tx1"/>
              </a:buClr>
              <a:buSzPct val="70000"/>
              <a:buFont typeface="Wingdings" panose="05000000000000000000" pitchFamily="2" charset="2"/>
              <a:buNone/>
            </a:pPr>
            <a:r>
              <a:rPr lang="zh-CN" altLang="en-US" sz="1600" b="1" dirty="0">
                <a:latin typeface="宋体" panose="02010600030101010101" pitchFamily="2" charset="-122"/>
                <a:ea typeface="宋体" panose="02010600030101010101" pitchFamily="2" charset="-122"/>
              </a:rPr>
              <a:t> </a:t>
            </a:r>
            <a:r>
              <a:rPr lang="en-US" sz="1600" b="1" dirty="0" err="1">
                <a:latin typeface="宋体" panose="02010600030101010101" pitchFamily="2" charset="-122"/>
                <a:ea typeface="宋体" panose="02010600030101010101" pitchFamily="2" charset="-122"/>
              </a:rPr>
              <a:t>ognl.jsp</a:t>
            </a:r>
            <a:r>
              <a:rPr lang="zh-CN" altLang="en-US" sz="1600" b="1" dirty="0">
                <a:latin typeface="宋体" panose="02010600030101010101" pitchFamily="2" charset="-122"/>
                <a:ea typeface="宋体" panose="02010600030101010101" pitchFamily="2" charset="-122"/>
              </a:rPr>
              <a:t>文件中</a:t>
            </a:r>
            <a:endParaRPr lang="zh-CN" altLang="en-US" sz="1600" b="1" dirty="0">
              <a:latin typeface="宋体" panose="02010600030101010101" pitchFamily="2" charset="-122"/>
              <a:ea typeface="宋体" panose="02010600030101010101" pitchFamily="2" charset="-122"/>
            </a:endParaRPr>
          </a:p>
          <a:p>
            <a:r>
              <a:rPr lang="en-US" sz="1400" b="1" dirty="0">
                <a:solidFill>
                  <a:srgbClr val="0000FF"/>
                </a:solidFill>
                <a:latin typeface="Times New Roman" panose="02020603050405020304" pitchFamily="18" charset="0"/>
              </a:rPr>
              <a:t>       &lt;s:i18n name="</a:t>
            </a:r>
            <a:r>
              <a:rPr lang="en-US" sz="1400" b="1" dirty="0" err="1" smtClean="0">
                <a:solidFill>
                  <a:srgbClr val="0000FF"/>
                </a:solidFill>
                <a:latin typeface="Times New Roman" panose="02020603050405020304" pitchFamily="18" charset="0"/>
              </a:rPr>
              <a:t>com.zhongzheng.ognl.resource</a:t>
            </a:r>
            <a:r>
              <a:rPr lang="en-US" sz="1400" b="1" dirty="0">
                <a:solidFill>
                  <a:srgbClr val="0000FF"/>
                </a:solidFill>
                <a:latin typeface="Times New Roman" panose="02020603050405020304" pitchFamily="18" charset="0"/>
              </a:rPr>
              <a:t>"&gt;  </a:t>
            </a:r>
            <a:endParaRPr lang="en-US" sz="1400" b="1" dirty="0">
              <a:solidFill>
                <a:srgbClr val="0000FF"/>
              </a:solidFill>
              <a:latin typeface="Times New Roman" panose="02020603050405020304" pitchFamily="18" charset="0"/>
            </a:endParaRPr>
          </a:p>
          <a:p>
            <a:r>
              <a:rPr lang="en-US" sz="1400" b="1" dirty="0">
                <a:solidFill>
                  <a:srgbClr val="0000FF"/>
                </a:solidFill>
                <a:latin typeface="Times New Roman" panose="02020603050405020304" pitchFamily="18" charset="0"/>
              </a:rPr>
              <a:t>             &lt;s:text name="item.ognlname"&gt;&lt;/s:text&gt;</a:t>
            </a:r>
            <a:endParaRPr lang="en-US" sz="1400" b="1" dirty="0">
              <a:solidFill>
                <a:srgbClr val="0000FF"/>
              </a:solidFill>
              <a:latin typeface="Times New Roman" panose="02020603050405020304" pitchFamily="18" charset="0"/>
            </a:endParaRPr>
          </a:p>
          <a:p>
            <a:r>
              <a:rPr lang="en-US" sz="1400" b="1" dirty="0">
                <a:solidFill>
                  <a:srgbClr val="0000FF"/>
                </a:solidFill>
                <a:latin typeface="Times New Roman" panose="02020603050405020304" pitchFamily="18" charset="0"/>
              </a:rPr>
              <a:t>       &lt;/s:i18n&gt;</a:t>
            </a:r>
            <a:endParaRPr lang="zh-CN" altLang="en-US" sz="1400" b="1" dirty="0">
              <a:solidFill>
                <a:srgbClr val="0000FF"/>
              </a:solidFill>
              <a:latin typeface="Times New Roman" panose="02020603050405020304" pitchFamily="18" charset="0"/>
            </a:endParaRPr>
          </a:p>
          <a:p>
            <a:pPr>
              <a:lnSpc>
                <a:spcPct val="90000"/>
              </a:lnSpc>
              <a:spcBef>
                <a:spcPct val="20000"/>
              </a:spcBef>
              <a:buClr>
                <a:schemeClr val="tx1"/>
              </a:buClr>
              <a:buSzPct val="70000"/>
              <a:buFont typeface="Wingdings" panose="05000000000000000000" pitchFamily="2" charset="2"/>
              <a:buNone/>
            </a:pPr>
            <a:r>
              <a:rPr lang="zh-CN" altLang="en-US" sz="1600" b="1" dirty="0">
                <a:latin typeface="宋体" panose="02010600030101010101" pitchFamily="2" charset="-122"/>
                <a:ea typeface="宋体" panose="02010600030101010101" pitchFamily="2" charset="-122"/>
              </a:rPr>
              <a:t>运行结果是</a:t>
            </a:r>
            <a:endParaRPr lang="zh-CN" altLang="en-US" sz="1600" b="1" dirty="0">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buFont typeface="Wingdings" panose="05000000000000000000" pitchFamily="2" charset="2"/>
              <a:buNone/>
            </a:pPr>
            <a:r>
              <a:rPr lang="en-US" sz="1400" b="1" dirty="0">
                <a:latin typeface="Times New Roman" panose="02020603050405020304" pitchFamily="18" charset="0"/>
              </a:rPr>
              <a:t>        </a:t>
            </a:r>
            <a:r>
              <a:rPr lang="en-US" sz="1400" b="1" dirty="0">
                <a:solidFill>
                  <a:srgbClr val="0000FF"/>
                </a:solidFill>
                <a:latin typeface="Times New Roman" panose="02020603050405020304" pitchFamily="18" charset="0"/>
              </a:rPr>
              <a:t>msg_request</a:t>
            </a:r>
            <a:endParaRPr lang="en-US" sz="1400" b="1" dirty="0">
              <a:solidFill>
                <a:srgbClr val="0000FF"/>
              </a:solidFill>
              <a:latin typeface="Times New Roman" panose="02020603050405020304" pitchFamily="18"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OGNL</a:t>
            </a:r>
            <a:r>
              <a:rPr lang="zh-CN" altLang="en-US" dirty="0"/>
              <a:t>表达式之</a:t>
            </a:r>
            <a:r>
              <a:rPr lang="en-US" altLang="zh-CN" dirty="0"/>
              <a:t>$</a:t>
            </a:r>
            <a:r>
              <a:rPr lang="zh-CN" altLang="en-US" dirty="0" smtClean="0"/>
              <a:t>号</a:t>
            </a:r>
            <a:endParaRPr lang="zh-CN" altLang="en-US" dirty="0"/>
          </a:p>
        </p:txBody>
      </p:sp>
      <p:sp>
        <p:nvSpPr>
          <p:cNvPr id="8" name="TextBox 4"/>
          <p:cNvSpPr txBox="1">
            <a:spLocks noChangeArrowheads="1"/>
          </p:cNvSpPr>
          <p:nvPr/>
        </p:nvSpPr>
        <p:spPr bwMode="auto">
          <a:xfrm>
            <a:off x="505883" y="873830"/>
            <a:ext cx="7813675" cy="923326"/>
          </a:xfrm>
          <a:prstGeom prst="rect">
            <a:avLst/>
          </a:prstGeom>
          <a:noFill/>
          <a:ln w="9525">
            <a:noFill/>
            <a:miter lim="800000"/>
          </a:ln>
        </p:spPr>
        <p:txBody>
          <a:bodyPr lIns="91436" tIns="45718" rIns="91436" bIns="45718">
            <a:spAutoFit/>
          </a:bodyPr>
          <a:lstStyle/>
          <a:p>
            <a:pPr marL="381000" indent="-381000"/>
            <a:r>
              <a:rPr lang="en-US" dirty="0">
                <a:solidFill>
                  <a:srgbClr val="0000FF"/>
                </a:solidFill>
                <a:latin typeface="宋体" panose="02010600030101010101" pitchFamily="2" charset="-122"/>
                <a:ea typeface="宋体" panose="02010600030101010101" pitchFamily="2" charset="-122"/>
                <a:cs typeface="Times New Roman" panose="02020603050405020304" pitchFamily="18" charset="0"/>
              </a:rPr>
              <a:t>“$”</a:t>
            </a:r>
            <a:r>
              <a:rPr lang="zh-CN" altLang="en-US" dirty="0">
                <a:solidFill>
                  <a:srgbClr val="0000FF"/>
                </a:solidFill>
                <a:latin typeface="宋体" panose="02010600030101010101" pitchFamily="2" charset="-122"/>
                <a:ea typeface="宋体" panose="02010600030101010101" pitchFamily="2" charset="-122"/>
                <a:cs typeface="Times New Roman" panose="02020603050405020304" pitchFamily="18" charset="0"/>
              </a:rPr>
              <a:t>有两个主要的用途</a:t>
            </a:r>
            <a:endParaRPr lang="zh-CN" altLang="en-US" dirty="0">
              <a:solidFill>
                <a:srgbClr val="0000FF"/>
              </a:solidFill>
              <a:latin typeface="宋体" panose="02010600030101010101" pitchFamily="2" charset="-122"/>
              <a:ea typeface="宋体" panose="02010600030101010101" pitchFamily="2" charset="-122"/>
              <a:cs typeface="Times New Roman" panose="02020603050405020304" pitchFamily="18" charset="0"/>
            </a:endParaRPr>
          </a:p>
          <a:p>
            <a:pPr marL="381000" indent="-381000"/>
            <a:r>
              <a:rPr lang="zh-CN" altLang="en-US" dirty="0">
                <a:solidFill>
                  <a:srgbClr val="0000FF"/>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3333FF"/>
                </a:solidFill>
                <a:latin typeface="宋体" panose="02010600030101010101" pitchFamily="2" charset="-122"/>
                <a:ea typeface="宋体" panose="02010600030101010101" pitchFamily="2" charset="-122"/>
                <a:cs typeface="Times New Roman" panose="02020603050405020304" pitchFamily="18" charset="0"/>
              </a:rPr>
              <a:t>*  用于在国际化资源文件中，引用</a:t>
            </a:r>
            <a:r>
              <a:rPr lang="en-US" dirty="0">
                <a:solidFill>
                  <a:srgbClr val="3333FF"/>
                </a:solidFill>
                <a:latin typeface="宋体" panose="02010600030101010101" pitchFamily="2" charset="-122"/>
                <a:ea typeface="宋体" panose="02010600030101010101" pitchFamily="2" charset="-122"/>
                <a:cs typeface="Times New Roman" panose="02020603050405020304" pitchFamily="18" charset="0"/>
              </a:rPr>
              <a:t>OGNL</a:t>
            </a:r>
            <a:r>
              <a:rPr lang="zh-CN" altLang="en-US" dirty="0">
                <a:solidFill>
                  <a:srgbClr val="3333FF"/>
                </a:solidFill>
                <a:latin typeface="宋体" panose="02010600030101010101" pitchFamily="2" charset="-122"/>
                <a:ea typeface="宋体" panose="02010600030101010101" pitchFamily="2" charset="-122"/>
                <a:cs typeface="Times New Roman" panose="02020603050405020304" pitchFamily="18" charset="0"/>
              </a:rPr>
              <a:t>表达式</a:t>
            </a:r>
            <a:endParaRPr lang="zh-CN" altLang="en-US" dirty="0">
              <a:solidFill>
                <a:srgbClr val="3333FF"/>
              </a:solidFill>
              <a:latin typeface="宋体" panose="02010600030101010101" pitchFamily="2" charset="-122"/>
              <a:ea typeface="宋体" panose="02010600030101010101" pitchFamily="2" charset="-122"/>
              <a:cs typeface="Times New Roman" panose="02020603050405020304" pitchFamily="18" charset="0"/>
            </a:endParaRPr>
          </a:p>
          <a:p>
            <a:pPr marL="381000" indent="-381000"/>
            <a:r>
              <a:rPr lang="zh-CN" altLang="en-US" dirty="0">
                <a:solidFill>
                  <a:srgbClr val="0000FF"/>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  在</a:t>
            </a:r>
            <a:r>
              <a:rPr 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Struts 2</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配置文件中，引用</a:t>
            </a:r>
            <a:r>
              <a:rPr 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OGNL</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表达式</a:t>
            </a:r>
            <a:endPar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5" name="TextBox 4"/>
          <p:cNvSpPr txBox="1">
            <a:spLocks noChangeArrowheads="1"/>
          </p:cNvSpPr>
          <p:nvPr/>
        </p:nvSpPr>
        <p:spPr bwMode="auto">
          <a:xfrm>
            <a:off x="700088" y="2000433"/>
            <a:ext cx="8245475" cy="3456327"/>
          </a:xfrm>
          <a:prstGeom prst="rect">
            <a:avLst/>
          </a:prstGeom>
          <a:noFill/>
          <a:ln w="9525" cmpd="sng">
            <a:solidFill>
              <a:srgbClr val="0000FF"/>
            </a:solidFill>
            <a:miter lim="800000"/>
          </a:ln>
        </p:spPr>
        <p:txBody>
          <a:bodyPr lIns="91436" tIns="45718" rIns="91436" bIns="45718">
            <a:spAutoFit/>
          </a:bodyPr>
          <a:lstStyle/>
          <a:p>
            <a:pPr>
              <a:lnSpc>
                <a:spcPct val="90000"/>
              </a:lnSpc>
              <a:spcBef>
                <a:spcPct val="20000"/>
              </a:spcBef>
              <a:buClr>
                <a:schemeClr val="tx1"/>
              </a:buClr>
              <a:buSzPct val="70000"/>
              <a:buFont typeface="Wingdings" panose="05000000000000000000" pitchFamily="2" charset="2"/>
              <a:buNone/>
            </a:pPr>
            <a:r>
              <a:rPr lang="zh-CN" altLang="en-US" sz="1600" dirty="0">
                <a:latin typeface="宋体" panose="02010600030101010101" pitchFamily="2" charset="-122"/>
                <a:ea typeface="宋体" panose="02010600030101010101" pitchFamily="2" charset="-122"/>
              </a:rPr>
              <a:t>在</a:t>
            </a:r>
            <a:r>
              <a:rPr lang="en-US" sz="1600" dirty="0">
                <a:latin typeface="宋体" panose="02010600030101010101" pitchFamily="2" charset="-122"/>
                <a:ea typeface="宋体" panose="02010600030101010101" pitchFamily="2" charset="-122"/>
              </a:rPr>
              <a:t>struts2</a:t>
            </a:r>
            <a:r>
              <a:rPr lang="zh-CN" altLang="en-US" sz="1600" dirty="0">
                <a:latin typeface="宋体" panose="02010600030101010101" pitchFamily="2" charset="-122"/>
                <a:ea typeface="宋体" panose="02010600030101010101" pitchFamily="2" charset="-122"/>
              </a:rPr>
              <a:t>配置文件中引用</a:t>
            </a:r>
            <a:r>
              <a:rPr lang="en-US" sz="1600" dirty="0">
                <a:latin typeface="宋体" panose="02010600030101010101" pitchFamily="2" charset="-122"/>
                <a:ea typeface="宋体" panose="02010600030101010101" pitchFamily="2" charset="-122"/>
              </a:rPr>
              <a:t>ognl</a:t>
            </a:r>
            <a:r>
              <a:rPr lang="zh-CN" altLang="en-US" sz="1600" dirty="0">
                <a:latin typeface="宋体" panose="02010600030101010101" pitchFamily="2" charset="-122"/>
                <a:ea typeface="宋体" panose="02010600030101010101" pitchFamily="2" charset="-122"/>
              </a:rPr>
              <a:t>表达式 </a:t>
            </a:r>
            <a:r>
              <a:rPr lang="en-US"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引用</a:t>
            </a:r>
            <a:r>
              <a:rPr lang="en-US" sz="1600" dirty="0">
                <a:latin typeface="宋体" panose="02010600030101010101" pitchFamily="2" charset="-122"/>
                <a:ea typeface="宋体" panose="02010600030101010101" pitchFamily="2" charset="-122"/>
              </a:rPr>
              <a:t>request</a:t>
            </a:r>
            <a:r>
              <a:rPr lang="zh-CN" altLang="en-US" sz="1600" dirty="0">
                <a:latin typeface="宋体" panose="02010600030101010101" pitchFamily="2" charset="-122"/>
                <a:ea typeface="宋体" panose="02010600030101010101" pitchFamily="2" charset="-122"/>
              </a:rPr>
              <a:t>等作用域中的值 </a:t>
            </a:r>
            <a:endParaRPr lang="zh-CN" altLang="en-US" sz="1600" dirty="0">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buFont typeface="Wingdings" panose="05000000000000000000" pitchFamily="2" charset="2"/>
              <a:buNone/>
            </a:pPr>
            <a:r>
              <a:rPr lang="zh-CN" altLang="en-US" sz="1600" dirty="0">
                <a:latin typeface="宋体" panose="02010600030101010101" pitchFamily="2" charset="-122"/>
                <a:ea typeface="宋体" panose="02010600030101010101" pitchFamily="2" charset="-122"/>
              </a:rPr>
              <a:t>在项目中使用重定向</a:t>
            </a:r>
            <a:r>
              <a:rPr lang="en-US" sz="1600" dirty="0">
                <a:latin typeface="宋体" panose="02010600030101010101" pitchFamily="2" charset="-122"/>
                <a:ea typeface="宋体" panose="02010600030101010101" pitchFamily="2" charset="-122"/>
              </a:rPr>
              <a:t>Action</a:t>
            </a:r>
            <a:r>
              <a:rPr lang="zh-CN" altLang="en-US" sz="1600" dirty="0">
                <a:latin typeface="宋体" panose="02010600030101010101" pitchFamily="2" charset="-122"/>
                <a:ea typeface="宋体" panose="02010600030101010101" pitchFamily="2" charset="-122"/>
              </a:rPr>
              <a:t>的时候，在此时</a:t>
            </a:r>
            <a:r>
              <a:rPr lang="en-US" sz="1600" dirty="0">
                <a:latin typeface="宋体" panose="02010600030101010101" pitchFamily="2" charset="-122"/>
                <a:ea typeface="宋体" panose="02010600030101010101" pitchFamily="2" charset="-122"/>
              </a:rPr>
              <a:t>request</a:t>
            </a:r>
            <a:r>
              <a:rPr lang="zh-CN" altLang="en-US" sz="1600" dirty="0">
                <a:latin typeface="宋体" panose="02010600030101010101" pitchFamily="2" charset="-122"/>
                <a:ea typeface="宋体" panose="02010600030101010101" pitchFamily="2" charset="-122"/>
              </a:rPr>
              <a:t>作用域失效，可使用该方法传值。</a:t>
            </a:r>
            <a:endParaRPr lang="zh-CN" altLang="en-US" sz="1600" dirty="0">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buFont typeface="Wingdings" panose="05000000000000000000" pitchFamily="2" charset="2"/>
              <a:buNone/>
            </a:pPr>
            <a:r>
              <a:rPr lang="en-US" sz="1600" dirty="0">
                <a:latin typeface="宋体" panose="02010600030101010101" pitchFamily="2" charset="-122"/>
                <a:ea typeface="宋体" panose="02010600030101010101" pitchFamily="2" charset="-122"/>
              </a:rPr>
              <a:t> Action</a:t>
            </a:r>
            <a:r>
              <a:rPr lang="zh-CN" altLang="en-US" sz="1600" dirty="0">
                <a:latin typeface="宋体" panose="02010600030101010101" pitchFamily="2" charset="-122"/>
                <a:ea typeface="宋体" panose="02010600030101010101" pitchFamily="2" charset="-122"/>
              </a:rPr>
              <a:t>中的代码</a:t>
            </a:r>
            <a:r>
              <a:rPr lang="en-US" sz="1600" dirty="0">
                <a:latin typeface="宋体" panose="02010600030101010101" pitchFamily="2" charset="-122"/>
                <a:ea typeface="宋体" panose="02010600030101010101" pitchFamily="2" charset="-122"/>
              </a:rPr>
              <a:t>:</a:t>
            </a:r>
            <a:endParaRPr lang="en-US" sz="1600" dirty="0">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buFont typeface="Wingdings" panose="05000000000000000000" pitchFamily="2" charset="2"/>
              <a:buNone/>
            </a:pPr>
            <a:r>
              <a:rPr lang="en-US" sz="1400" dirty="0">
                <a:latin typeface="Times New Roman" panose="02020603050405020304" pitchFamily="18" charset="0"/>
              </a:rPr>
              <a:t>        </a:t>
            </a:r>
            <a:r>
              <a:rPr lang="en-US" sz="1400" b="1" dirty="0">
                <a:solidFill>
                  <a:srgbClr val="0000FF"/>
                </a:solidFill>
                <a:latin typeface="Times New Roman" panose="02020603050405020304" pitchFamily="18" charset="0"/>
              </a:rPr>
              <a:t>ServletActionContext.</a:t>
            </a:r>
            <a:r>
              <a:rPr lang="en-US" sz="1400" b="1" i="1" dirty="0">
                <a:solidFill>
                  <a:srgbClr val="0000FF"/>
                </a:solidFill>
                <a:latin typeface="Times New Roman" panose="02020603050405020304" pitchFamily="18" charset="0"/>
              </a:rPr>
              <a:t>getRequest</a:t>
            </a:r>
            <a:r>
              <a:rPr lang="en-US" sz="1400" b="1" dirty="0">
                <a:solidFill>
                  <a:srgbClr val="0000FF"/>
                </a:solidFill>
                <a:latin typeface="Times New Roman" panose="02020603050405020304" pitchFamily="18" charset="0"/>
              </a:rPr>
              <a:t>().setAttribute("msgxx", "msg_request");</a:t>
            </a:r>
            <a:endParaRPr lang="zh-CN" altLang="en-US" sz="1400" b="1" dirty="0">
              <a:solidFill>
                <a:srgbClr val="0000FF"/>
              </a:solidFill>
              <a:latin typeface="Times New Roman" panose="02020603050405020304" pitchFamily="18" charset="0"/>
            </a:endParaRPr>
          </a:p>
          <a:p>
            <a:pPr>
              <a:lnSpc>
                <a:spcPct val="90000"/>
              </a:lnSpc>
              <a:spcBef>
                <a:spcPct val="20000"/>
              </a:spcBef>
              <a:buClr>
                <a:schemeClr val="tx1"/>
              </a:buClr>
              <a:buSzPct val="70000"/>
              <a:buFont typeface="Wingdings" panose="05000000000000000000" pitchFamily="2" charset="2"/>
              <a:buNone/>
            </a:pPr>
            <a:r>
              <a:rPr lang="zh-CN" altLang="en-US" sz="1400" b="1" dirty="0">
                <a:latin typeface="宋体" panose="02010600030101010101" pitchFamily="2" charset="-122"/>
                <a:ea typeface="宋体" panose="02010600030101010101" pitchFamily="2" charset="-122"/>
              </a:rPr>
              <a:t> </a:t>
            </a:r>
            <a:r>
              <a:rPr lang="en-US" sz="1600" dirty="0">
                <a:latin typeface="宋体" panose="02010600030101010101" pitchFamily="2" charset="-122"/>
                <a:ea typeface="宋体" panose="02010600030101010101" pitchFamily="2" charset="-122"/>
              </a:rPr>
              <a:t>struts.xml</a:t>
            </a:r>
            <a:r>
              <a:rPr lang="zh-CN" altLang="en-US" sz="1600" dirty="0">
                <a:latin typeface="宋体" panose="02010600030101010101" pitchFamily="2" charset="-122"/>
                <a:ea typeface="宋体" panose="02010600030101010101" pitchFamily="2" charset="-122"/>
              </a:rPr>
              <a:t>文件</a:t>
            </a:r>
            <a:r>
              <a:rPr lang="zh-CN" altLang="en-US" sz="1600" dirty="0" smtClean="0">
                <a:latin typeface="宋体" panose="02010600030101010101" pitchFamily="2" charset="-122"/>
                <a:ea typeface="宋体" panose="02010600030101010101" pitchFamily="2" charset="-122"/>
              </a:rPr>
              <a:t>中：</a:t>
            </a:r>
            <a:endParaRPr lang="zh-CN" altLang="en-US" sz="1600" dirty="0">
              <a:latin typeface="宋体" panose="02010600030101010101" pitchFamily="2" charset="-122"/>
              <a:ea typeface="宋体" panose="02010600030101010101" pitchFamily="2" charset="-122"/>
            </a:endParaRPr>
          </a:p>
          <a:p>
            <a:r>
              <a:rPr lang="zh-CN" altLang="en-US" sz="1400" dirty="0">
                <a:latin typeface="Times New Roman" panose="02020603050405020304" pitchFamily="18" charset="0"/>
              </a:rPr>
              <a:t>        </a:t>
            </a:r>
            <a:r>
              <a:rPr lang="en-US" sz="1400" b="1" dirty="0">
                <a:solidFill>
                  <a:srgbClr val="0000FF"/>
                </a:solidFill>
                <a:latin typeface="Times New Roman" panose="02020603050405020304" pitchFamily="18" charset="0"/>
              </a:rPr>
              <a:t>&lt;package name="ognl"   namespace="/ognl" extends="struts-default" &gt;</a:t>
            </a:r>
            <a:endParaRPr lang="en-US" sz="1400" b="1" dirty="0">
              <a:solidFill>
                <a:srgbClr val="0000FF"/>
              </a:solidFill>
              <a:latin typeface="Times New Roman" panose="02020603050405020304" pitchFamily="18" charset="0"/>
            </a:endParaRPr>
          </a:p>
          <a:p>
            <a:r>
              <a:rPr lang="en-US" sz="1400" b="1" dirty="0">
                <a:solidFill>
                  <a:srgbClr val="0000FF"/>
                </a:solidFill>
                <a:latin typeface="Times New Roman" panose="02020603050405020304" pitchFamily="18" charset="0"/>
              </a:rPr>
              <a:t>              &lt;action name="ognlAction_*" class</a:t>
            </a:r>
            <a:r>
              <a:rPr lang="en-US" sz="1400" b="1" dirty="0" smtClean="0">
                <a:solidFill>
                  <a:srgbClr val="0000FF"/>
                </a:solidFill>
                <a:latin typeface="Times New Roman" panose="02020603050405020304" pitchFamily="18" charset="0"/>
              </a:rPr>
              <a:t>=“</a:t>
            </a:r>
            <a:r>
              <a:rPr lang="en-US" altLang="zh-CN" sz="1400" b="1" dirty="0" err="1" smtClean="0">
                <a:solidFill>
                  <a:srgbClr val="0000FF"/>
                </a:solidFill>
                <a:latin typeface="Times New Roman" panose="02020603050405020304" pitchFamily="18" charset="0"/>
              </a:rPr>
              <a:t>com.zhongzheng.</a:t>
            </a:r>
            <a:r>
              <a:rPr lang="en-US" sz="1400" b="1" dirty="0" err="1" smtClean="0">
                <a:solidFill>
                  <a:srgbClr val="0000FF"/>
                </a:solidFill>
                <a:latin typeface="Times New Roman" panose="02020603050405020304" pitchFamily="18" charset="0"/>
              </a:rPr>
              <a:t>ognl.OgnlAction</a:t>
            </a:r>
            <a:r>
              <a:rPr lang="en-US" sz="1400" b="1" dirty="0">
                <a:solidFill>
                  <a:srgbClr val="0000FF"/>
                </a:solidFill>
                <a:latin typeface="Times New Roman" panose="02020603050405020304" pitchFamily="18" charset="0"/>
              </a:rPr>
              <a:t>" method="{1}"&gt;</a:t>
            </a:r>
            <a:endParaRPr lang="en-US" sz="1400" b="1" dirty="0">
              <a:solidFill>
                <a:srgbClr val="0000FF"/>
              </a:solidFill>
              <a:latin typeface="Times New Roman" panose="02020603050405020304" pitchFamily="18" charset="0"/>
            </a:endParaRPr>
          </a:p>
          <a:p>
            <a:r>
              <a:rPr lang="en-US" sz="1400" b="1" dirty="0">
                <a:solidFill>
                  <a:srgbClr val="0000FF"/>
                </a:solidFill>
                <a:latin typeface="Times New Roman" panose="02020603050405020304" pitchFamily="18" charset="0"/>
              </a:rPr>
              <a:t>                          &lt;result name="ognl</a:t>
            </a:r>
            <a:r>
              <a:rPr lang="en-US" sz="1400" b="1" dirty="0" smtClean="0">
                <a:solidFill>
                  <a:srgbClr val="0000FF"/>
                </a:solidFill>
                <a:latin typeface="Times New Roman" panose="02020603050405020304" pitchFamily="18" charset="0"/>
              </a:rPr>
              <a:t>"&gt;/ognl/</a:t>
            </a:r>
            <a:r>
              <a:rPr lang="en-US" sz="1400" b="1" dirty="0" err="1" smtClean="0">
                <a:solidFill>
                  <a:srgbClr val="0000FF"/>
                </a:solidFill>
                <a:latin typeface="Times New Roman" panose="02020603050405020304" pitchFamily="18" charset="0"/>
              </a:rPr>
              <a:t>ongl.jsp?</a:t>
            </a:r>
            <a:r>
              <a:rPr lang="en-US" sz="1400" b="1" dirty="0" err="1" smtClean="0">
                <a:solidFill>
                  <a:srgbClr val="FF0000"/>
                </a:solidFill>
                <a:latin typeface="Times New Roman" panose="02020603050405020304" pitchFamily="18" charset="0"/>
              </a:rPr>
              <a:t>msg</a:t>
            </a:r>
            <a:r>
              <a:rPr lang="en-US" sz="1400" b="1" dirty="0" smtClean="0">
                <a:solidFill>
                  <a:srgbClr val="FF0000"/>
                </a:solidFill>
                <a:latin typeface="Times New Roman" panose="02020603050405020304" pitchFamily="18" charset="0"/>
              </a:rPr>
              <a:t>=${#</a:t>
            </a:r>
            <a:r>
              <a:rPr lang="en-US" sz="1400" b="1" dirty="0">
                <a:solidFill>
                  <a:srgbClr val="FF0000"/>
                </a:solidFill>
                <a:latin typeface="Times New Roman" panose="02020603050405020304" pitchFamily="18" charset="0"/>
              </a:rPr>
              <a:t>request.msgxx}</a:t>
            </a:r>
            <a:r>
              <a:rPr lang="en-US" sz="1400" b="1" dirty="0">
                <a:solidFill>
                  <a:srgbClr val="0000FF"/>
                </a:solidFill>
                <a:latin typeface="Times New Roman" panose="02020603050405020304" pitchFamily="18" charset="0"/>
              </a:rPr>
              <a:t>&lt;/result&gt;</a:t>
            </a:r>
            <a:endParaRPr lang="en-US" sz="1400" b="1" dirty="0">
              <a:solidFill>
                <a:srgbClr val="0000FF"/>
              </a:solidFill>
              <a:latin typeface="Times New Roman" panose="02020603050405020304" pitchFamily="18" charset="0"/>
            </a:endParaRPr>
          </a:p>
          <a:p>
            <a:r>
              <a:rPr lang="en-US" sz="1400" b="1" dirty="0">
                <a:solidFill>
                  <a:srgbClr val="0000FF"/>
                </a:solidFill>
                <a:latin typeface="Times New Roman" panose="02020603050405020304" pitchFamily="18" charset="0"/>
              </a:rPr>
              <a:t>              &lt;/</a:t>
            </a:r>
            <a:r>
              <a:rPr lang="en-US" sz="1400" b="1" dirty="0" smtClean="0">
                <a:solidFill>
                  <a:srgbClr val="0000FF"/>
                </a:solidFill>
                <a:latin typeface="Times New Roman" panose="02020603050405020304" pitchFamily="18" charset="0"/>
              </a:rPr>
              <a:t>action&gt;</a:t>
            </a:r>
            <a:endParaRPr lang="en-US" sz="1400" b="1" dirty="0">
              <a:solidFill>
                <a:srgbClr val="0000FF"/>
              </a:solidFill>
              <a:latin typeface="Times New Roman" panose="02020603050405020304" pitchFamily="18" charset="0"/>
            </a:endParaRPr>
          </a:p>
          <a:p>
            <a:r>
              <a:rPr lang="en-US" sz="1400" b="1" dirty="0">
                <a:solidFill>
                  <a:srgbClr val="0000FF"/>
                </a:solidFill>
                <a:latin typeface="Times New Roman" panose="02020603050405020304" pitchFamily="18" charset="0"/>
              </a:rPr>
              <a:t>        &lt;/package&gt;</a:t>
            </a:r>
            <a:endParaRPr lang="zh-CN" altLang="en-US" sz="1400" b="1" dirty="0">
              <a:solidFill>
                <a:srgbClr val="0000FF"/>
              </a:solidFill>
              <a:latin typeface="Times New Roman" panose="02020603050405020304" pitchFamily="18" charset="0"/>
            </a:endParaRPr>
          </a:p>
          <a:p>
            <a:pPr>
              <a:lnSpc>
                <a:spcPct val="90000"/>
              </a:lnSpc>
              <a:spcBef>
                <a:spcPct val="20000"/>
              </a:spcBef>
              <a:buClr>
                <a:schemeClr val="tx1"/>
              </a:buClr>
              <a:buSzPct val="70000"/>
              <a:buFont typeface="Wingdings" panose="05000000000000000000" pitchFamily="2" charset="2"/>
              <a:buNone/>
            </a:pPr>
            <a:r>
              <a:rPr lang="zh-CN" altLang="en-US" sz="1400" dirty="0">
                <a:latin typeface="宋体" panose="02010600030101010101" pitchFamily="2" charset="-122"/>
                <a:ea typeface="宋体" panose="02010600030101010101" pitchFamily="2" charset="-122"/>
              </a:rPr>
              <a:t> </a:t>
            </a:r>
            <a:r>
              <a:rPr lang="en-US" sz="1600" dirty="0">
                <a:latin typeface="宋体" panose="02010600030101010101" pitchFamily="2" charset="-122"/>
                <a:ea typeface="宋体" panose="02010600030101010101" pitchFamily="2" charset="-122"/>
              </a:rPr>
              <a:t>jsp</a:t>
            </a:r>
            <a:r>
              <a:rPr lang="zh-CN" altLang="en-US" sz="1600" dirty="0">
                <a:latin typeface="宋体" panose="02010600030101010101" pitchFamily="2" charset="-122"/>
                <a:ea typeface="宋体" panose="02010600030101010101" pitchFamily="2" charset="-122"/>
              </a:rPr>
              <a:t>页面</a:t>
            </a:r>
            <a:r>
              <a:rPr lang="en-US" sz="1600" dirty="0">
                <a:latin typeface="宋体" panose="02010600030101010101" pitchFamily="2" charset="-122"/>
                <a:ea typeface="宋体" panose="02010600030101010101" pitchFamily="2" charset="-122"/>
              </a:rPr>
              <a:t>:</a:t>
            </a:r>
            <a:endParaRPr lang="en-US" sz="1600" dirty="0">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buFont typeface="Wingdings" panose="05000000000000000000" pitchFamily="2" charset="2"/>
              <a:buNone/>
            </a:pPr>
            <a:r>
              <a:rPr lang="en-US" sz="1400" b="1" dirty="0" smtClean="0">
                <a:latin typeface="Times New Roman" panose="02020603050405020304" pitchFamily="18" charset="0"/>
              </a:rPr>
              <a:t>        </a:t>
            </a:r>
            <a:r>
              <a:rPr lang="en-US" sz="1400" b="1" dirty="0" smtClean="0">
                <a:solidFill>
                  <a:srgbClr val="0000FF"/>
                </a:solidFill>
                <a:latin typeface="Times New Roman" panose="02020603050405020304" pitchFamily="18" charset="0"/>
              </a:rPr>
              <a:t>parameters Msg:&lt;s:property value="#parameters.msg[0]"/&gt;</a:t>
            </a:r>
            <a:endParaRPr lang="en-US" sz="1400" b="1" dirty="0" smtClean="0">
              <a:solidFill>
                <a:srgbClr val="0000FF"/>
              </a:solidFill>
              <a:latin typeface="Times New Roman" panose="02020603050405020304" pitchFamily="18" charset="0"/>
            </a:endParaRPr>
          </a:p>
          <a:p>
            <a:pPr>
              <a:lnSpc>
                <a:spcPct val="90000"/>
              </a:lnSpc>
              <a:spcBef>
                <a:spcPct val="20000"/>
              </a:spcBef>
              <a:buClr>
                <a:schemeClr val="tx1"/>
              </a:buClr>
              <a:buSzPct val="70000"/>
              <a:buFont typeface="Wingdings" panose="05000000000000000000" pitchFamily="2" charset="2"/>
              <a:buNone/>
            </a:pPr>
            <a:r>
              <a:rPr lang="zh-CN" altLang="en-US" sz="1600" dirty="0" smtClean="0">
                <a:latin typeface="宋体" panose="02010600030101010101" pitchFamily="2" charset="-122"/>
                <a:ea typeface="宋体" panose="02010600030101010101" pitchFamily="2" charset="-122"/>
              </a:rPr>
              <a:t> 运行结果是：</a:t>
            </a:r>
            <a:endParaRPr lang="zh-CN" altLang="en-US" sz="1600" dirty="0" smtClean="0">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buFont typeface="Wingdings" panose="05000000000000000000" pitchFamily="2" charset="2"/>
              <a:buNone/>
            </a:pPr>
            <a:r>
              <a:rPr lang="en-US" sz="1400" b="1" dirty="0" smtClean="0">
                <a:latin typeface="Times New Roman" panose="02020603050405020304" pitchFamily="18" charset="0"/>
              </a:rPr>
              <a:t>        </a:t>
            </a:r>
            <a:r>
              <a:rPr lang="en-US" sz="1400" b="1" dirty="0" smtClean="0">
                <a:solidFill>
                  <a:srgbClr val="0000FF"/>
                </a:solidFill>
                <a:latin typeface="Times New Roman" panose="02020603050405020304" pitchFamily="18" charset="0"/>
              </a:rPr>
              <a:t>msg_request</a:t>
            </a:r>
            <a:endParaRPr lang="en-US" sz="1400" b="1" dirty="0">
              <a:solidFill>
                <a:srgbClr val="0000FF"/>
              </a:solidFill>
              <a:latin typeface="Times New Roman" panose="02020603050405020304" pitchFamily="18"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OGNL</a:t>
            </a:r>
            <a:r>
              <a:rPr lang="zh-CN" altLang="en-US" dirty="0"/>
              <a:t>表达式之</a:t>
            </a:r>
            <a:r>
              <a:rPr lang="en-US" altLang="zh-CN" dirty="0"/>
              <a:t>%</a:t>
            </a:r>
            <a:r>
              <a:rPr lang="zh-CN" altLang="en-US" dirty="0"/>
              <a:t>号</a:t>
            </a:r>
            <a:endParaRPr lang="zh-CN" altLang="en-US" dirty="0"/>
          </a:p>
        </p:txBody>
      </p:sp>
      <p:sp>
        <p:nvSpPr>
          <p:cNvPr id="4" name="Rectangle 6"/>
          <p:cNvSpPr>
            <a:spLocks noChangeArrowheads="1"/>
          </p:cNvSpPr>
          <p:nvPr/>
        </p:nvSpPr>
        <p:spPr bwMode="auto">
          <a:xfrm>
            <a:off x="428450" y="841600"/>
            <a:ext cx="8250237" cy="60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a:spcBef>
                <a:spcPct val="20000"/>
              </a:spcBef>
              <a:buClr>
                <a:schemeClr val="tx1"/>
              </a:buClr>
              <a:buSzPct val="70000"/>
              <a:buFont typeface="Wingdings" panose="05000000000000000000" pitchFamily="2" charset="2"/>
              <a:buChar char="l"/>
            </a:pPr>
            <a:r>
              <a:rPr lang="zh-CN" altLang="en-US" sz="1800" dirty="0"/>
              <a:t>%</a:t>
            </a:r>
            <a:r>
              <a:rPr lang="zh-CN" altLang="en-US" sz="1800" b="1" dirty="0" smtClean="0"/>
              <a:t>号</a:t>
            </a:r>
            <a:r>
              <a:rPr lang="zh-CN" altLang="en-US" sz="1800" b="1" dirty="0"/>
              <a:t>的作用</a:t>
            </a:r>
            <a:endParaRPr lang="zh-CN" altLang="en-US" sz="1800" b="1" dirty="0"/>
          </a:p>
          <a:p>
            <a:pPr>
              <a:spcBef>
                <a:spcPct val="20000"/>
              </a:spcBef>
              <a:buClr>
                <a:schemeClr val="tx1"/>
              </a:buClr>
              <a:buSzPct val="70000"/>
              <a:buFont typeface="Wingdings" panose="05000000000000000000" pitchFamily="2" charset="2"/>
              <a:buNone/>
            </a:pPr>
            <a:r>
              <a:rPr lang="zh-CN" altLang="en-US" sz="1800" dirty="0"/>
              <a:t>  </a:t>
            </a:r>
            <a:r>
              <a:rPr lang="zh-CN" altLang="en-US" sz="1600" dirty="0"/>
              <a:t>    “%”符号的作用是在当Struts2标签的属性值为OGNL表达式时OGNL表达式却被理解为字符串类型原样输出时，</a:t>
            </a:r>
            <a:r>
              <a:rPr lang="zh-CN" altLang="en-US" sz="1600" dirty="0">
                <a:solidFill>
                  <a:srgbClr val="FF0000"/>
                </a:solidFill>
              </a:rPr>
              <a:t>用于通知执行环境%{}里的是OGNL表达式</a:t>
            </a:r>
            <a:r>
              <a:rPr lang="zh-CN" altLang="en-US" sz="1600" dirty="0"/>
              <a:t>。 </a:t>
            </a:r>
            <a:endParaRPr lang="zh-CN" altLang="en-US" sz="1600" dirty="0"/>
          </a:p>
          <a:p>
            <a:pPr>
              <a:spcBef>
                <a:spcPct val="20000"/>
              </a:spcBef>
              <a:buClr>
                <a:schemeClr val="tx1"/>
              </a:buClr>
              <a:buSzPct val="70000"/>
              <a:buFont typeface="Wingdings" panose="05000000000000000000" pitchFamily="2" charset="2"/>
              <a:buChar char="l"/>
            </a:pPr>
            <a:r>
              <a:rPr lang="zh-CN" altLang="en-US" sz="1800" b="1" dirty="0" smtClean="0">
                <a:sym typeface="Arial" panose="020B0604020202020204" pitchFamily="34" charset="0"/>
              </a:rPr>
              <a:t>举例</a:t>
            </a:r>
            <a:endParaRPr lang="en-US" altLang="zh-CN" sz="1800" b="1" dirty="0" smtClean="0">
              <a:sym typeface="Arial" panose="020B0604020202020204" pitchFamily="34" charset="0"/>
            </a:endParaRPr>
          </a:p>
          <a:p>
            <a:pPr>
              <a:spcBef>
                <a:spcPct val="20000"/>
              </a:spcBef>
              <a:buClr>
                <a:schemeClr val="tx1"/>
              </a:buClr>
              <a:buSzPct val="70000"/>
              <a:buFont typeface="Wingdings" panose="05000000000000000000" pitchFamily="2" charset="2"/>
              <a:buChar char="l"/>
            </a:pPr>
            <a:endParaRPr lang="zh-CN" altLang="en-US" sz="1800" b="1" dirty="0">
              <a:sym typeface="Arial" panose="020B0604020202020204" pitchFamily="34" charset="0"/>
            </a:endParaRPr>
          </a:p>
          <a:p>
            <a:pPr>
              <a:spcBef>
                <a:spcPct val="20000"/>
              </a:spcBef>
              <a:buClr>
                <a:schemeClr val="tx1"/>
              </a:buClr>
              <a:buSzPct val="70000"/>
              <a:buFont typeface="Wingdings" panose="05000000000000000000" pitchFamily="2" charset="2"/>
              <a:buNone/>
            </a:pPr>
            <a:r>
              <a:rPr lang="zh-CN" altLang="en-US" sz="1800" b="1" dirty="0">
                <a:sym typeface="Arial" panose="020B0604020202020204" pitchFamily="34" charset="0"/>
              </a:rPr>
              <a:t>     </a:t>
            </a:r>
            <a:endParaRPr lang="en-US" altLang="zh-CN" sz="1800" b="1" dirty="0" smtClean="0">
              <a:sym typeface="Arial" panose="020B0604020202020204" pitchFamily="34" charset="0"/>
            </a:endParaRPr>
          </a:p>
          <a:p>
            <a:pPr>
              <a:spcBef>
                <a:spcPct val="20000"/>
              </a:spcBef>
              <a:buClr>
                <a:schemeClr val="tx1"/>
              </a:buClr>
              <a:buSzPct val="70000"/>
              <a:buFont typeface="Wingdings" panose="05000000000000000000" pitchFamily="2" charset="2"/>
              <a:buNone/>
            </a:pPr>
            <a:endParaRPr lang="en-US" altLang="zh-CN" sz="1800" b="1" dirty="0">
              <a:sym typeface="Arial" panose="020B0604020202020204" pitchFamily="34" charset="0"/>
            </a:endParaRPr>
          </a:p>
          <a:p>
            <a:pPr>
              <a:spcBef>
                <a:spcPct val="20000"/>
              </a:spcBef>
              <a:buClr>
                <a:schemeClr val="tx1"/>
              </a:buClr>
              <a:buSzPct val="70000"/>
              <a:buFont typeface="Wingdings" panose="05000000000000000000" pitchFamily="2" charset="2"/>
              <a:buNone/>
            </a:pPr>
            <a:endParaRPr lang="en-US" altLang="zh-CN" sz="1800" b="1" dirty="0" smtClean="0">
              <a:sym typeface="Arial" panose="020B0604020202020204" pitchFamily="34" charset="0"/>
            </a:endParaRPr>
          </a:p>
          <a:p>
            <a:pPr>
              <a:spcBef>
                <a:spcPct val="20000"/>
              </a:spcBef>
              <a:buClr>
                <a:schemeClr val="tx1"/>
              </a:buClr>
              <a:buSzPct val="70000"/>
              <a:buFont typeface="Wingdings" panose="05000000000000000000" pitchFamily="2" charset="2"/>
              <a:buNone/>
            </a:pPr>
            <a:endParaRPr lang="en-US" altLang="zh-CN" sz="1800" b="1" dirty="0">
              <a:sym typeface="Arial" panose="020B0604020202020204" pitchFamily="34" charset="0"/>
            </a:endParaRPr>
          </a:p>
          <a:p>
            <a:pPr>
              <a:spcBef>
                <a:spcPct val="20000"/>
              </a:spcBef>
              <a:buClr>
                <a:schemeClr val="tx1"/>
              </a:buClr>
              <a:buSzPct val="70000"/>
              <a:buFont typeface="Wingdings" panose="05000000000000000000" pitchFamily="2" charset="2"/>
              <a:buNone/>
            </a:pPr>
            <a:endParaRPr lang="en-US" altLang="zh-CN" sz="1800" b="1" dirty="0" smtClean="0">
              <a:sym typeface="Arial" panose="020B0604020202020204" pitchFamily="34" charset="0"/>
            </a:endParaRPr>
          </a:p>
          <a:p>
            <a:pPr>
              <a:spcBef>
                <a:spcPct val="20000"/>
              </a:spcBef>
              <a:buClr>
                <a:schemeClr val="tx1"/>
              </a:buClr>
              <a:buSzPct val="70000"/>
              <a:buFont typeface="Wingdings" panose="05000000000000000000" pitchFamily="2" charset="2"/>
              <a:buNone/>
            </a:pPr>
            <a:endParaRPr lang="en-US" altLang="zh-CN" sz="1800" b="1" dirty="0">
              <a:sym typeface="Arial" panose="020B0604020202020204" pitchFamily="34" charset="0"/>
            </a:endParaRPr>
          </a:p>
          <a:p>
            <a:pPr>
              <a:spcBef>
                <a:spcPct val="20000"/>
              </a:spcBef>
              <a:buClr>
                <a:schemeClr val="tx1"/>
              </a:buClr>
              <a:buSzPct val="70000"/>
              <a:buFont typeface="Wingdings" panose="05000000000000000000" pitchFamily="2" charset="2"/>
              <a:buNone/>
            </a:pPr>
            <a:endParaRPr lang="en-US" altLang="zh-CN" sz="1800" b="1" dirty="0" smtClean="0">
              <a:sym typeface="Arial" panose="020B0604020202020204" pitchFamily="34" charset="0"/>
            </a:endParaRPr>
          </a:p>
          <a:p>
            <a:pPr>
              <a:spcBef>
                <a:spcPct val="20000"/>
              </a:spcBef>
              <a:buClr>
                <a:schemeClr val="tx1"/>
              </a:buClr>
              <a:buSzPct val="70000"/>
              <a:buFont typeface="Wingdings" panose="05000000000000000000" pitchFamily="2" charset="2"/>
              <a:buNone/>
            </a:pPr>
            <a:endParaRPr lang="en-US" altLang="zh-CN" sz="1800" b="1" dirty="0">
              <a:sym typeface="Arial" panose="020B0604020202020204" pitchFamily="34" charset="0"/>
            </a:endParaRPr>
          </a:p>
          <a:p>
            <a:pPr>
              <a:spcBef>
                <a:spcPct val="20000"/>
              </a:spcBef>
              <a:buClr>
                <a:schemeClr val="tx1"/>
              </a:buClr>
              <a:buSzPct val="70000"/>
              <a:buFont typeface="Wingdings" panose="05000000000000000000" pitchFamily="2" charset="2"/>
              <a:buNone/>
            </a:pPr>
            <a:endParaRPr lang="en-US" altLang="zh-CN" sz="1800" b="1" dirty="0" smtClean="0">
              <a:sym typeface="Arial" panose="020B0604020202020204" pitchFamily="34" charset="0"/>
            </a:endParaRPr>
          </a:p>
          <a:p>
            <a:pPr>
              <a:spcBef>
                <a:spcPct val="20000"/>
              </a:spcBef>
              <a:buClr>
                <a:schemeClr val="tx1"/>
              </a:buClr>
              <a:buSzPct val="70000"/>
              <a:buFont typeface="Wingdings" panose="05000000000000000000" pitchFamily="2" charset="2"/>
              <a:buNone/>
            </a:pPr>
            <a:endParaRPr lang="en-US" altLang="zh-CN" sz="1800" b="1" dirty="0" smtClean="0">
              <a:sym typeface="Arial" panose="020B0604020202020204" pitchFamily="34" charset="0"/>
            </a:endParaRPr>
          </a:p>
          <a:p>
            <a:pPr>
              <a:spcBef>
                <a:spcPct val="20000"/>
              </a:spcBef>
              <a:buClr>
                <a:schemeClr val="tx1"/>
              </a:buClr>
              <a:buSzPct val="70000"/>
              <a:buFont typeface="Wingdings" panose="05000000000000000000" pitchFamily="2" charset="2"/>
              <a:buChar char="l"/>
            </a:pPr>
            <a:r>
              <a:rPr lang="zh-CN" altLang="en-US" sz="1800" b="1" dirty="0" smtClean="0">
                <a:sym typeface="Arial" panose="020B0604020202020204" pitchFamily="34" charset="0"/>
              </a:rPr>
              <a:t>总结</a:t>
            </a:r>
            <a:endParaRPr lang="zh-CN" altLang="en-US" sz="1800" b="1" dirty="0">
              <a:sym typeface="Arial" panose="020B0604020202020204" pitchFamily="34" charset="0"/>
            </a:endParaRPr>
          </a:p>
          <a:p>
            <a:pPr>
              <a:spcBef>
                <a:spcPct val="20000"/>
              </a:spcBef>
              <a:buClr>
                <a:schemeClr val="tx1"/>
              </a:buClr>
              <a:buSzPct val="70000"/>
              <a:buFont typeface="Wingdings" panose="05000000000000000000" pitchFamily="2" charset="2"/>
              <a:buNone/>
            </a:pPr>
            <a:r>
              <a:rPr lang="zh-CN" altLang="en-US" sz="1600" dirty="0"/>
              <a:t>       为了方便使用%{}我们可以在任何地方都直接添加%{}来确保运行OGNL表达式：</a:t>
            </a:r>
            <a:endParaRPr lang="zh-CN" altLang="en-US" sz="1600" dirty="0"/>
          </a:p>
          <a:p>
            <a:pPr>
              <a:spcBef>
                <a:spcPct val="20000"/>
              </a:spcBef>
              <a:buClr>
                <a:schemeClr val="tx1"/>
              </a:buClr>
              <a:buSzPct val="70000"/>
              <a:buFont typeface="Wingdings" panose="05000000000000000000" pitchFamily="2" charset="2"/>
              <a:buNone/>
            </a:pPr>
            <a:r>
              <a:rPr lang="zh-CN" altLang="en-US" sz="1600" dirty="0"/>
              <a:t>       &lt;s:property value="</a:t>
            </a:r>
            <a:r>
              <a:rPr lang="zh-CN" altLang="en-US" sz="1600" b="1" dirty="0">
                <a:solidFill>
                  <a:srgbClr val="FF0000"/>
                </a:solidFill>
              </a:rPr>
              <a:t>%{</a:t>
            </a:r>
            <a:r>
              <a:rPr lang="zh-CN" altLang="en-US" sz="1600" dirty="0"/>
              <a:t>#request.username</a:t>
            </a:r>
            <a:r>
              <a:rPr lang="zh-CN" altLang="en-US" sz="1600" b="1" dirty="0">
                <a:solidFill>
                  <a:srgbClr val="FF0000"/>
                </a:solidFill>
              </a:rPr>
              <a:t>}</a:t>
            </a:r>
            <a:r>
              <a:rPr lang="zh-CN" altLang="en-US" sz="1600" dirty="0"/>
              <a:t>"/&gt;</a:t>
            </a:r>
            <a:endParaRPr lang="zh-CN" altLang="en-US" dirty="0"/>
          </a:p>
        </p:txBody>
      </p:sp>
      <p:sp>
        <p:nvSpPr>
          <p:cNvPr id="6" name="TextBox 4"/>
          <p:cNvSpPr txBox="1">
            <a:spLocks noChangeArrowheads="1"/>
          </p:cNvSpPr>
          <p:nvPr/>
        </p:nvSpPr>
        <p:spPr bwMode="auto">
          <a:xfrm>
            <a:off x="795691" y="2159000"/>
            <a:ext cx="7456488" cy="1871277"/>
          </a:xfrm>
          <a:prstGeom prst="rect">
            <a:avLst/>
          </a:prstGeom>
          <a:noFill/>
          <a:ln w="9525" cmpd="sng">
            <a:solidFill>
              <a:srgbClr val="0000FF"/>
            </a:solidFill>
            <a:miter lim="800000"/>
          </a:ln>
        </p:spPr>
        <p:txBody>
          <a:bodyPr wrap="square" lIns="91436" tIns="45718" rIns="91436" bIns="45718">
            <a:spAutoFit/>
          </a:bodyPr>
          <a:lstStyle/>
          <a:p>
            <a:pPr>
              <a:lnSpc>
                <a:spcPct val="90000"/>
              </a:lnSpc>
              <a:spcBef>
                <a:spcPct val="20000"/>
              </a:spcBef>
              <a:buClr>
                <a:schemeClr val="tx1"/>
              </a:buClr>
              <a:buSzPct val="70000"/>
            </a:pPr>
            <a:r>
              <a:rPr lang="zh-CN" altLang="en-US" sz="1600" b="1" dirty="0">
                <a:latin typeface="宋体" panose="02010600030101010101" pitchFamily="2" charset="-122"/>
                <a:ea typeface="宋体" panose="02010600030101010101" pitchFamily="2" charset="-122"/>
              </a:rPr>
              <a:t>形式一</a:t>
            </a:r>
            <a:r>
              <a:rPr lang="en-US" altLang="zh-CN" sz="1600" b="1" dirty="0">
                <a:latin typeface="宋体" panose="02010600030101010101" pitchFamily="2" charset="-122"/>
                <a:ea typeface="宋体" panose="02010600030101010101" pitchFamily="2" charset="-122"/>
              </a:rPr>
              <a:t>: { }</a:t>
            </a:r>
            <a:r>
              <a:rPr lang="zh-CN" altLang="en-US" sz="1600" b="1" dirty="0">
                <a:latin typeface="宋体" panose="02010600030101010101" pitchFamily="2" charset="-122"/>
                <a:ea typeface="宋体" panose="02010600030101010101" pitchFamily="2" charset="-122"/>
              </a:rPr>
              <a:t>中</a:t>
            </a:r>
            <a:r>
              <a:rPr lang="en-US" altLang="zh-CN" sz="1600" b="1" dirty="0">
                <a:latin typeface="宋体" panose="02010600030101010101" pitchFamily="2" charset="-122"/>
                <a:ea typeface="宋体" panose="02010600030101010101" pitchFamily="2" charset="-122"/>
              </a:rPr>
              <a:t>ognl</a:t>
            </a:r>
            <a:r>
              <a:rPr lang="zh-CN" altLang="en-US" sz="1600" b="1" dirty="0" smtClean="0">
                <a:latin typeface="宋体" panose="02010600030101010101" pitchFamily="2" charset="-122"/>
                <a:ea typeface="宋体" panose="02010600030101010101" pitchFamily="2" charset="-122"/>
              </a:rPr>
              <a:t>表达式</a:t>
            </a:r>
            <a:r>
              <a:rPr lang="en-US" altLang="zh-CN" sz="1600" b="1" dirty="0" smtClean="0">
                <a:latin typeface="宋体" panose="02010600030101010101" pitchFamily="2" charset="-122"/>
                <a:ea typeface="宋体" panose="02010600030101010101" pitchFamily="2" charset="-122"/>
              </a:rPr>
              <a:t>,</a:t>
            </a:r>
            <a:r>
              <a:rPr lang="zh-CN" altLang="en-US" sz="1600" b="1" dirty="0" smtClean="0">
                <a:latin typeface="宋体" panose="02010600030101010101" pitchFamily="2" charset="-122"/>
                <a:ea typeface="宋体" panose="02010600030101010101" pitchFamily="2" charset="-122"/>
              </a:rPr>
              <a:t> </a:t>
            </a:r>
            <a:r>
              <a:rPr lang="en-US" sz="1600" b="1" dirty="0" smtClean="0">
                <a:latin typeface="宋体" panose="02010600030101010101" pitchFamily="2" charset="-122"/>
                <a:ea typeface="宋体" panose="02010600030101010101" pitchFamily="2" charset="-122"/>
              </a:rPr>
              <a:t>Action</a:t>
            </a:r>
            <a:r>
              <a:rPr lang="zh-CN" altLang="en-US" sz="1600" b="1" dirty="0" smtClean="0">
                <a:latin typeface="宋体" panose="02010600030101010101" pitchFamily="2" charset="-122"/>
                <a:ea typeface="宋体" panose="02010600030101010101" pitchFamily="2" charset="-122"/>
              </a:rPr>
              <a:t>中的代码</a:t>
            </a:r>
            <a:r>
              <a:rPr lang="en-US" sz="1600" b="1" dirty="0" smtClean="0">
                <a:latin typeface="宋体" panose="02010600030101010101" pitchFamily="2" charset="-122"/>
                <a:ea typeface="宋体" panose="02010600030101010101" pitchFamily="2" charset="-122"/>
              </a:rPr>
              <a:t>:</a:t>
            </a:r>
            <a:endParaRPr lang="en-US" sz="1600" b="1" dirty="0" smtClean="0">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buFont typeface="Wingdings" panose="05000000000000000000" pitchFamily="2" charset="2"/>
              <a:buNone/>
            </a:pPr>
            <a:r>
              <a:rPr lang="en-US" sz="1400" dirty="0" smtClean="0">
                <a:latin typeface="Times New Roman" panose="02020603050405020304" pitchFamily="18" charset="0"/>
              </a:rPr>
              <a:t>      </a:t>
            </a:r>
            <a:r>
              <a:rPr lang="en-US" sz="1400" dirty="0">
                <a:solidFill>
                  <a:srgbClr val="0000FF"/>
                </a:solidFill>
                <a:latin typeface="Times New Roman" panose="02020603050405020304" pitchFamily="18" charset="0"/>
              </a:rPr>
              <a:t>ServletActionContext.</a:t>
            </a:r>
            <a:r>
              <a:rPr lang="en-US" sz="1400" i="1" dirty="0">
                <a:solidFill>
                  <a:srgbClr val="0000FF"/>
                </a:solidFill>
                <a:latin typeface="Times New Roman" panose="02020603050405020304" pitchFamily="18" charset="0"/>
              </a:rPr>
              <a:t>getRequest</a:t>
            </a:r>
            <a:r>
              <a:rPr lang="en-US" sz="1400" dirty="0">
                <a:solidFill>
                  <a:srgbClr val="0000FF"/>
                </a:solidFill>
                <a:latin typeface="Times New Roman" panose="02020603050405020304" pitchFamily="18" charset="0"/>
              </a:rPr>
              <a:t>().setAttribute("username", "username_request");                                                                           </a:t>
            </a:r>
            <a:endParaRPr lang="zh-CN" altLang="en-US" sz="1600" dirty="0">
              <a:latin typeface="Times New Roman" panose="02020603050405020304" pitchFamily="18" charset="0"/>
            </a:endParaRPr>
          </a:p>
          <a:p>
            <a:pPr>
              <a:lnSpc>
                <a:spcPct val="90000"/>
              </a:lnSpc>
              <a:spcBef>
                <a:spcPct val="20000"/>
              </a:spcBef>
              <a:buClr>
                <a:schemeClr val="tx1"/>
              </a:buClr>
              <a:buSzPct val="70000"/>
              <a:buFont typeface="Wingdings" panose="05000000000000000000" pitchFamily="2" charset="2"/>
              <a:buNone/>
            </a:pPr>
            <a:r>
              <a:rPr lang="zh-CN" altLang="en-US" sz="1600" dirty="0">
                <a:latin typeface="宋体" panose="02010600030101010101" pitchFamily="2" charset="-122"/>
                <a:ea typeface="宋体" panose="02010600030101010101" pitchFamily="2" charset="-122"/>
              </a:rPr>
              <a:t>  </a:t>
            </a:r>
            <a:r>
              <a:rPr lang="en-US" sz="1600" b="1" dirty="0">
                <a:latin typeface="宋体" panose="02010600030101010101" pitchFamily="2" charset="-122"/>
                <a:ea typeface="宋体" panose="02010600030101010101" pitchFamily="2" charset="-122"/>
              </a:rPr>
              <a:t>jsp</a:t>
            </a:r>
            <a:r>
              <a:rPr lang="zh-CN" altLang="en-US" sz="1600" b="1" dirty="0">
                <a:latin typeface="宋体" panose="02010600030101010101" pitchFamily="2" charset="-122"/>
                <a:ea typeface="宋体" panose="02010600030101010101" pitchFamily="2" charset="-122"/>
              </a:rPr>
              <a:t>页面</a:t>
            </a:r>
            <a:r>
              <a:rPr lang="en-US" sz="1600" dirty="0">
                <a:latin typeface="宋体" panose="02010600030101010101" pitchFamily="2" charset="-122"/>
                <a:ea typeface="宋体" panose="02010600030101010101" pitchFamily="2" charset="-122"/>
              </a:rPr>
              <a:t>:</a:t>
            </a:r>
            <a:endParaRPr lang="en-US" sz="1600" dirty="0">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buFont typeface="Wingdings" panose="05000000000000000000" pitchFamily="2" charset="2"/>
              <a:buNone/>
            </a:pPr>
            <a:r>
              <a:rPr lang="en-US" sz="1400" dirty="0">
                <a:latin typeface="Times New Roman" panose="02020603050405020304" pitchFamily="18" charset="0"/>
              </a:rPr>
              <a:t>      </a:t>
            </a:r>
            <a:r>
              <a:rPr lang="en-US" sz="1400" dirty="0">
                <a:solidFill>
                  <a:srgbClr val="0000FF"/>
                </a:solidFill>
                <a:latin typeface="Times New Roman" panose="02020603050405020304" pitchFamily="18" charset="0"/>
              </a:rPr>
              <a:t>&lt;s:textfield name="name" label="%{#request.username} "/&gt;</a:t>
            </a:r>
            <a:endParaRPr lang="en-US" sz="1400" dirty="0">
              <a:solidFill>
                <a:srgbClr val="0000FF"/>
              </a:solidFill>
              <a:latin typeface="Times New Roman" panose="02020603050405020304" pitchFamily="18" charset="0"/>
            </a:endParaRPr>
          </a:p>
          <a:p>
            <a:pPr>
              <a:lnSpc>
                <a:spcPct val="90000"/>
              </a:lnSpc>
              <a:spcBef>
                <a:spcPct val="20000"/>
              </a:spcBef>
              <a:buClr>
                <a:schemeClr val="tx1"/>
              </a:buClr>
              <a:buSzPct val="70000"/>
              <a:buFont typeface="Wingdings" panose="05000000000000000000" pitchFamily="2" charset="2"/>
              <a:buNone/>
            </a:pPr>
            <a:r>
              <a:rPr lang="zh-CN" altLang="en-US" sz="2400" dirty="0" smtClean="0">
                <a:latin typeface="Times New Roman" panose="02020603050405020304" pitchFamily="18" charset="0"/>
              </a:rPr>
              <a:t> </a:t>
            </a:r>
            <a:r>
              <a:rPr lang="zh-CN" altLang="en-US" sz="1600" dirty="0" smtClean="0">
                <a:latin typeface="宋体" panose="02010600030101010101" pitchFamily="2" charset="-122"/>
                <a:ea typeface="宋体" panose="02010600030101010101" pitchFamily="2" charset="-122"/>
              </a:rPr>
              <a:t>运行结果：</a:t>
            </a:r>
            <a:endParaRPr lang="zh-CN" altLang="en-US" sz="1600" dirty="0" smtClean="0">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buFont typeface="Wingdings" panose="05000000000000000000" pitchFamily="2" charset="2"/>
              <a:buNone/>
            </a:pPr>
            <a:r>
              <a:rPr lang="en-US" sz="24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sz="140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username_request :</a:t>
            </a:r>
            <a:r>
              <a:rPr lang="zh-CN" altLang="en-US" sz="140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 </a:t>
            </a:r>
            <a:r>
              <a:rPr lang="en-US" sz="140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&lt;input type="text" name="name" value="" id="name"/&gt;</a:t>
            </a:r>
            <a:endParaRPr lang="en-US" sz="14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TextBox 4"/>
          <p:cNvSpPr txBox="1">
            <a:spLocks noChangeArrowheads="1"/>
          </p:cNvSpPr>
          <p:nvPr/>
        </p:nvSpPr>
        <p:spPr bwMode="auto">
          <a:xfrm>
            <a:off x="795690" y="4124159"/>
            <a:ext cx="7456489" cy="1498868"/>
          </a:xfrm>
          <a:prstGeom prst="rect">
            <a:avLst/>
          </a:prstGeom>
          <a:noFill/>
          <a:ln w="9525" cmpd="sng">
            <a:solidFill>
              <a:srgbClr val="0000FF"/>
            </a:solidFill>
            <a:miter lim="800000"/>
          </a:ln>
        </p:spPr>
        <p:txBody>
          <a:bodyPr wrap="square" lIns="91436" tIns="45718" rIns="91436" bIns="45718">
            <a:spAutoFit/>
          </a:bodyPr>
          <a:lstStyle/>
          <a:p>
            <a:pPr>
              <a:lnSpc>
                <a:spcPct val="90000"/>
              </a:lnSpc>
              <a:spcBef>
                <a:spcPct val="20000"/>
              </a:spcBef>
              <a:buClr>
                <a:schemeClr val="tx1"/>
              </a:buClr>
              <a:buSzPct val="70000"/>
              <a:buFont typeface="Wingdings" panose="05000000000000000000" pitchFamily="2" charset="2"/>
              <a:buNone/>
            </a:pPr>
            <a:r>
              <a:rPr lang="zh-CN" altLang="en-US" sz="1600" b="1" dirty="0">
                <a:latin typeface="宋体" panose="02010600030101010101" pitchFamily="2" charset="-122"/>
                <a:ea typeface="宋体" panose="02010600030101010101" pitchFamily="2" charset="-122"/>
              </a:rPr>
              <a:t>形式二</a:t>
            </a:r>
            <a:r>
              <a:rPr lang="en-US" sz="1600" b="1" dirty="0">
                <a:latin typeface="宋体" panose="02010600030101010101" pitchFamily="2" charset="-122"/>
                <a:ea typeface="宋体" panose="02010600030101010101" pitchFamily="2" charset="-122"/>
              </a:rPr>
              <a:t>:</a:t>
            </a:r>
            <a:r>
              <a:rPr lang="zh-CN" altLang="en-US" sz="1600" b="1" dirty="0">
                <a:latin typeface="宋体" panose="02010600030101010101" pitchFamily="2" charset="-122"/>
                <a:ea typeface="宋体" panose="02010600030101010101" pitchFamily="2" charset="-122"/>
              </a:rPr>
              <a:t> </a:t>
            </a:r>
            <a:r>
              <a:rPr lang="en-US" sz="1600" b="1" dirty="0">
                <a:latin typeface="宋体" panose="02010600030101010101" pitchFamily="2" charset="-122"/>
                <a:ea typeface="宋体" panose="02010600030101010101" pitchFamily="2" charset="-122"/>
              </a:rPr>
              <a:t>{ }</a:t>
            </a:r>
            <a:r>
              <a:rPr lang="zh-CN" altLang="en-US" sz="1600" b="1" dirty="0">
                <a:latin typeface="宋体" panose="02010600030101010101" pitchFamily="2" charset="-122"/>
                <a:ea typeface="宋体" panose="02010600030101010101" pitchFamily="2" charset="-122"/>
              </a:rPr>
              <a:t>中值用 </a:t>
            </a:r>
            <a:r>
              <a:rPr lang="en-US" sz="1600" b="1" dirty="0">
                <a:latin typeface="宋体" panose="02010600030101010101" pitchFamily="2" charset="-122"/>
                <a:ea typeface="宋体" panose="02010600030101010101" pitchFamily="2" charset="-122"/>
              </a:rPr>
              <a:t>’  ’</a:t>
            </a:r>
            <a:r>
              <a:rPr lang="zh-CN" altLang="en-US" sz="1600" b="1" dirty="0">
                <a:latin typeface="宋体" panose="02010600030101010101" pitchFamily="2" charset="-122"/>
                <a:ea typeface="宋体" panose="02010600030101010101" pitchFamily="2" charset="-122"/>
              </a:rPr>
              <a:t>引起来</a:t>
            </a:r>
            <a:r>
              <a:rPr lang="en-US" sz="1600" b="1" dirty="0">
                <a:latin typeface="宋体" panose="02010600030101010101" pitchFamily="2" charset="-122"/>
                <a:ea typeface="宋体" panose="02010600030101010101" pitchFamily="2" charset="-122"/>
              </a:rPr>
              <a:t>,</a:t>
            </a:r>
            <a:r>
              <a:rPr lang="zh-CN" altLang="en-US" sz="1600" b="1" dirty="0">
                <a:latin typeface="宋体" panose="02010600030101010101" pitchFamily="2" charset="-122"/>
                <a:ea typeface="宋体" panose="02010600030101010101" pitchFamily="2" charset="-122"/>
              </a:rPr>
              <a:t>此时不再是</a:t>
            </a:r>
            <a:r>
              <a:rPr lang="en-US" sz="1600" b="1" dirty="0">
                <a:latin typeface="宋体" panose="02010600030101010101" pitchFamily="2" charset="-122"/>
                <a:ea typeface="宋体" panose="02010600030101010101" pitchFamily="2" charset="-122"/>
              </a:rPr>
              <a:t>ognl</a:t>
            </a:r>
            <a:r>
              <a:rPr lang="zh-CN" altLang="en-US" sz="1600" b="1" dirty="0">
                <a:latin typeface="宋体" panose="02010600030101010101" pitchFamily="2" charset="-122"/>
                <a:ea typeface="宋体" panose="02010600030101010101" pitchFamily="2" charset="-122"/>
              </a:rPr>
              <a:t>表达式</a:t>
            </a:r>
            <a:r>
              <a:rPr lang="en-US" sz="1600" b="1" dirty="0">
                <a:latin typeface="宋体" panose="02010600030101010101" pitchFamily="2" charset="-122"/>
                <a:ea typeface="宋体" panose="02010600030101010101" pitchFamily="2" charset="-122"/>
              </a:rPr>
              <a:t>,</a:t>
            </a:r>
            <a:r>
              <a:rPr lang="zh-CN" altLang="en-US" sz="1600" b="1" dirty="0">
                <a:latin typeface="宋体" panose="02010600030101010101" pitchFamily="2" charset="-122"/>
                <a:ea typeface="宋体" panose="02010600030101010101" pitchFamily="2" charset="-122"/>
              </a:rPr>
              <a:t>而是普通的字符串</a:t>
            </a:r>
            <a:endParaRPr lang="zh-CN" altLang="en-US" sz="1600" b="1" dirty="0">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buFont typeface="Wingdings" panose="05000000000000000000" pitchFamily="2" charset="2"/>
              <a:buNone/>
            </a:pPr>
            <a:r>
              <a:rPr lang="en-US" sz="1600" b="1" dirty="0">
                <a:latin typeface="宋体" panose="02010600030101010101" pitchFamily="2" charset="-122"/>
                <a:ea typeface="宋体" panose="02010600030101010101" pitchFamily="2" charset="-122"/>
              </a:rPr>
              <a:t>jsp</a:t>
            </a:r>
            <a:r>
              <a:rPr lang="zh-CN" altLang="en-US" sz="1600" b="1" dirty="0">
                <a:latin typeface="宋体" panose="02010600030101010101" pitchFamily="2" charset="-122"/>
                <a:ea typeface="宋体" panose="02010600030101010101" pitchFamily="2" charset="-122"/>
              </a:rPr>
              <a:t>页面</a:t>
            </a:r>
            <a:r>
              <a:rPr lang="en-US" sz="1600" dirty="0">
                <a:latin typeface="宋体" panose="02010600030101010101" pitchFamily="2" charset="-122"/>
                <a:ea typeface="宋体" panose="02010600030101010101" pitchFamily="2" charset="-122"/>
              </a:rPr>
              <a:t>:</a:t>
            </a:r>
            <a:endParaRPr lang="en-US" sz="1600" dirty="0">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buFont typeface="Wingdings" panose="05000000000000000000" pitchFamily="2" charset="2"/>
              <a:buNone/>
            </a:pPr>
            <a:r>
              <a:rPr lang="en-US" sz="1400" dirty="0">
                <a:latin typeface="Times New Roman" panose="02020603050405020304" pitchFamily="18" charset="0"/>
              </a:rPr>
              <a:t>      </a:t>
            </a:r>
            <a:r>
              <a:rPr lang="en-US" sz="1400" dirty="0">
                <a:solidFill>
                  <a:srgbClr val="0000FF"/>
                </a:solidFill>
                <a:latin typeface="Times New Roman" panose="02020603050405020304" pitchFamily="18" charset="0"/>
              </a:rPr>
              <a:t>&lt;s:textfield name="name" label="%{'foo'}"/&gt;</a:t>
            </a:r>
            <a:endParaRPr lang="en-US" sz="1400" dirty="0">
              <a:solidFill>
                <a:srgbClr val="0000FF"/>
              </a:solidFill>
              <a:latin typeface="Times New Roman" panose="02020603050405020304" pitchFamily="18" charset="0"/>
            </a:endParaRPr>
          </a:p>
          <a:p>
            <a:pPr>
              <a:lnSpc>
                <a:spcPct val="90000"/>
              </a:lnSpc>
              <a:spcBef>
                <a:spcPct val="20000"/>
              </a:spcBef>
              <a:buClr>
                <a:schemeClr val="tx1"/>
              </a:buClr>
              <a:buSzPct val="70000"/>
              <a:buFont typeface="Wingdings" panose="05000000000000000000" pitchFamily="2" charset="2"/>
              <a:buNone/>
            </a:pPr>
            <a:r>
              <a:rPr lang="zh-CN" altLang="en-US" sz="1600" b="1" dirty="0">
                <a:latin typeface="宋体" panose="02010600030101010101" pitchFamily="2" charset="-122"/>
                <a:ea typeface="宋体" panose="02010600030101010101" pitchFamily="2" charset="-122"/>
              </a:rPr>
              <a:t>运行结果是</a:t>
            </a:r>
            <a:endParaRPr lang="zh-CN" altLang="en-US" sz="1600" b="1" dirty="0">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buFont typeface="Wingdings" panose="05000000000000000000" pitchFamily="2" charset="2"/>
              <a:buNone/>
            </a:pPr>
            <a:r>
              <a:rPr lang="en-US" sz="2400" dirty="0">
                <a:latin typeface="Times New Roman" panose="02020603050405020304" pitchFamily="18" charset="0"/>
              </a:rPr>
              <a:t>    </a:t>
            </a:r>
            <a:r>
              <a:rPr lang="en-US" sz="1400" dirty="0">
                <a:solidFill>
                  <a:srgbClr val="0000FF"/>
                </a:solidFill>
                <a:latin typeface="Times New Roman" panose="02020603050405020304" pitchFamily="18" charset="0"/>
                <a:cs typeface="Times New Roman" panose="02020603050405020304" pitchFamily="18" charset="0"/>
              </a:rPr>
              <a:t>foo :</a:t>
            </a:r>
            <a:r>
              <a:rPr lang="zh-CN" altLang="en-US" sz="1400" dirty="0">
                <a:solidFill>
                  <a:srgbClr val="0000FF"/>
                </a:solidFill>
                <a:latin typeface="Times New Roman" panose="02020603050405020304" pitchFamily="18" charset="0"/>
                <a:cs typeface="Times New Roman" panose="02020603050405020304" pitchFamily="18" charset="0"/>
              </a:rPr>
              <a:t> </a:t>
            </a:r>
            <a:r>
              <a:rPr lang="en-US" sz="1400" dirty="0">
                <a:solidFill>
                  <a:srgbClr val="0000FF"/>
                </a:solidFill>
                <a:latin typeface="Times New Roman" panose="02020603050405020304" pitchFamily="18" charset="0"/>
                <a:cs typeface="Times New Roman" panose="02020603050405020304" pitchFamily="18" charset="0"/>
              </a:rPr>
              <a:t>&lt;input type="text" name="name" value="" id="name"/&gt;</a:t>
            </a:r>
            <a:endParaRPr lang="en-US" sz="1400" dirty="0">
              <a:solidFill>
                <a:srgbClr val="0000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Struts2</a:t>
            </a:r>
            <a:r>
              <a:rPr lang="zh-CN" altLang="en-US" dirty="0"/>
              <a:t>标签</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Ø"/>
            </a:pPr>
            <a:r>
              <a:rPr lang="en-US" altLang="zh-CN" b="1" dirty="0">
                <a:latin typeface="宋体" panose="02010600030101010101" pitchFamily="2" charset="-122"/>
                <a:ea typeface="宋体" panose="02010600030101010101" pitchFamily="2" charset="-122"/>
              </a:rPr>
              <a:t>Struts2</a:t>
            </a:r>
            <a:r>
              <a:rPr lang="zh-CN" altLang="en-US" b="1" dirty="0">
                <a:latin typeface="宋体" panose="02010600030101010101" pitchFamily="2" charset="-122"/>
                <a:ea typeface="宋体" panose="02010600030101010101" pitchFamily="2" charset="-122"/>
              </a:rPr>
              <a:t>标签</a:t>
            </a:r>
            <a:endParaRPr lang="zh-CN" altLang="en-US" b="1" dirty="0">
              <a:latin typeface="宋体" panose="02010600030101010101" pitchFamily="2" charset="-122"/>
              <a:ea typeface="宋体" panose="02010600030101010101" pitchFamily="2" charset="-122"/>
            </a:endParaRPr>
          </a:p>
          <a:p>
            <a:pPr>
              <a:buFont typeface="Wingdings" panose="05000000000000000000" pitchFamily="2" charset="2"/>
              <a:buChar char="Ø"/>
            </a:pPr>
            <a:r>
              <a:rPr lang="zh-CN" altLang="en-US" b="1" dirty="0">
                <a:latin typeface="宋体" panose="02010600030101010101" pitchFamily="2" charset="-122"/>
                <a:ea typeface="宋体" panose="02010600030101010101" pitchFamily="2" charset="-122"/>
              </a:rPr>
              <a:t>逻辑标签</a:t>
            </a:r>
            <a:endParaRPr lang="zh-CN" altLang="en-US" b="1" dirty="0">
              <a:latin typeface="宋体" panose="02010600030101010101" pitchFamily="2" charset="-122"/>
              <a:ea typeface="宋体" panose="02010600030101010101" pitchFamily="2" charset="-122"/>
            </a:endParaRPr>
          </a:p>
          <a:p>
            <a:pPr>
              <a:buFont typeface="Wingdings" panose="05000000000000000000" pitchFamily="2" charset="2"/>
              <a:buChar char="Ø"/>
            </a:pPr>
            <a:r>
              <a:rPr lang="en-US" altLang="zh-CN" b="1" dirty="0">
                <a:latin typeface="宋体" panose="02010600030101010101" pitchFamily="2" charset="-122"/>
                <a:ea typeface="宋体" panose="02010600030101010101" pitchFamily="2" charset="-122"/>
              </a:rPr>
              <a:t>UI</a:t>
            </a:r>
            <a:r>
              <a:rPr lang="zh-CN" altLang="en-US" b="1" dirty="0">
                <a:latin typeface="宋体" panose="02010600030101010101" pitchFamily="2" charset="-122"/>
                <a:ea typeface="宋体" panose="02010600030101010101" pitchFamily="2" charset="-122"/>
              </a:rPr>
              <a:t>标签</a:t>
            </a:r>
            <a:endParaRPr lang="zh-CN" altLang="en-US" b="1" dirty="0">
              <a:latin typeface="宋体" panose="02010600030101010101" pitchFamily="2" charset="-122"/>
              <a:ea typeface="宋体" panose="02010600030101010101" pitchFamily="2" charset="-122"/>
            </a:endParaRPr>
          </a:p>
          <a:p>
            <a:endParaRPr lang="zh-CN" alt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property</a:t>
            </a:r>
            <a:r>
              <a:rPr lang="zh-CN" altLang="en-US" dirty="0"/>
              <a:t>标签</a:t>
            </a:r>
            <a:endParaRPr lang="zh-CN" altLang="en-US" dirty="0"/>
          </a:p>
        </p:txBody>
      </p:sp>
      <p:sp>
        <p:nvSpPr>
          <p:cNvPr id="4" name="TextBox 19"/>
          <p:cNvSpPr txBox="1">
            <a:spLocks noChangeArrowheads="1"/>
          </p:cNvSpPr>
          <p:nvPr/>
        </p:nvSpPr>
        <p:spPr bwMode="auto">
          <a:xfrm>
            <a:off x="609072" y="1364368"/>
            <a:ext cx="7745412" cy="149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en-US" altLang="zh-CN" sz="1600" b="1" dirty="0">
                <a:solidFill>
                  <a:srgbClr val="0000FF"/>
                </a:solidFill>
                <a:latin typeface="宋体" panose="02010600030101010101" pitchFamily="2" charset="-122"/>
              </a:rPr>
              <a:t>property</a:t>
            </a:r>
            <a:r>
              <a:rPr lang="zh-CN" altLang="en-US" sz="1600" b="1" dirty="0">
                <a:solidFill>
                  <a:srgbClr val="0000FF"/>
                </a:solidFill>
                <a:latin typeface="宋体" panose="02010600030101010101" pitchFamily="2" charset="-122"/>
              </a:rPr>
              <a:t>标签用于输出指定值：</a:t>
            </a:r>
            <a:endParaRPr lang="en-US" sz="1600" b="1" dirty="0">
              <a:solidFill>
                <a:srgbClr val="0000FF"/>
              </a:solidFill>
              <a:latin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z="1400" dirty="0">
                <a:latin typeface="宋体" panose="02010600030101010101" pitchFamily="2" charset="-122"/>
              </a:rPr>
              <a:t>&lt;s:property </a:t>
            </a:r>
            <a:r>
              <a:rPr lang="en-US" altLang="zh-CN" sz="1400" b="1" dirty="0">
                <a:solidFill>
                  <a:srgbClr val="3333FF"/>
                </a:solidFill>
                <a:latin typeface="宋体" panose="02010600030101010101" pitchFamily="2" charset="-122"/>
              </a:rPr>
              <a:t>value</a:t>
            </a:r>
            <a:r>
              <a:rPr lang="en-US" altLang="zh-CN" sz="1400" dirty="0">
                <a:latin typeface="宋体" panose="02010600030101010101" pitchFamily="2" charset="-122"/>
              </a:rPr>
              <a:t>=“#name" </a:t>
            </a:r>
            <a:r>
              <a:rPr lang="en-US" altLang="zh-CN" sz="1400" b="1" dirty="0">
                <a:solidFill>
                  <a:srgbClr val="3333FF"/>
                </a:solidFill>
                <a:latin typeface="宋体" panose="02010600030101010101" pitchFamily="2" charset="-122"/>
              </a:rPr>
              <a:t>default</a:t>
            </a:r>
            <a:r>
              <a:rPr lang="en-US" altLang="zh-CN" sz="1400" dirty="0">
                <a:latin typeface="宋体" panose="02010600030101010101" pitchFamily="2" charset="-122"/>
              </a:rPr>
              <a:t>="a </a:t>
            </a:r>
            <a:r>
              <a:rPr lang="en-US" altLang="zh-CN" sz="1400" b="1" dirty="0">
                <a:latin typeface="宋体" panose="02010600030101010101" pitchFamily="2" charset="-122"/>
              </a:rPr>
              <a:t>default</a:t>
            </a:r>
            <a:r>
              <a:rPr lang="en-US" altLang="zh-CN" sz="1400" dirty="0">
                <a:latin typeface="宋体" panose="02010600030101010101" pitchFamily="2" charset="-122"/>
              </a:rPr>
              <a:t> value" /&gt;     </a:t>
            </a:r>
            <a:endParaRPr lang="en-US" altLang="zh-CN" sz="1400" dirty="0">
              <a:latin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z="1400" dirty="0">
                <a:latin typeface="宋体" panose="02010600030101010101" pitchFamily="2" charset="-122"/>
              </a:rPr>
              <a:t>    </a:t>
            </a:r>
            <a:r>
              <a:rPr lang="en-US" altLang="zh-CN" sz="1400" b="1" dirty="0">
                <a:latin typeface="宋体" panose="02010600030101010101" pitchFamily="2" charset="-122"/>
              </a:rPr>
              <a:t>* </a:t>
            </a:r>
            <a:r>
              <a:rPr lang="en-US" altLang="zh-CN" sz="1400" b="1" dirty="0" smtClean="0">
                <a:latin typeface="宋体" panose="02010600030101010101" pitchFamily="2" charset="-122"/>
              </a:rPr>
              <a:t>default</a:t>
            </a:r>
            <a:r>
              <a:rPr lang="zh-CN" altLang="en-US" sz="1400" b="1" dirty="0" smtClean="0">
                <a:latin typeface="宋体" panose="02010600030101010101" pitchFamily="2" charset="-122"/>
              </a:rPr>
              <a:t>：</a:t>
            </a:r>
            <a:r>
              <a:rPr lang="zh-CN" altLang="en-US" sz="1400" dirty="0" smtClean="0">
                <a:latin typeface="宋体" panose="02010600030101010101" pitchFamily="2" charset="-122"/>
              </a:rPr>
              <a:t>可选</a:t>
            </a:r>
            <a:r>
              <a:rPr lang="zh-CN" altLang="en-US" sz="1400" dirty="0">
                <a:latin typeface="宋体" panose="02010600030101010101" pitchFamily="2" charset="-122"/>
              </a:rPr>
              <a:t>属性， 如果需要输出的属性值为</a:t>
            </a:r>
            <a:r>
              <a:rPr lang="en-US" altLang="zh-CN" sz="1400" dirty="0">
                <a:latin typeface="宋体" panose="02010600030101010101" pitchFamily="2" charset="-122"/>
              </a:rPr>
              <a:t>null</a:t>
            </a:r>
            <a:r>
              <a:rPr lang="zh-CN" altLang="en-US" sz="1400" dirty="0">
                <a:latin typeface="宋体" panose="02010600030101010101" pitchFamily="2" charset="-122"/>
              </a:rPr>
              <a:t>，则显示该属性指定的值</a:t>
            </a:r>
            <a:endParaRPr lang="en-US" sz="1400" dirty="0">
              <a:latin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sz="1400" b="1" dirty="0">
                <a:latin typeface="宋体" panose="02010600030101010101" pitchFamily="2" charset="-122"/>
              </a:rPr>
              <a:t>    </a:t>
            </a:r>
            <a:r>
              <a:rPr lang="en-US" sz="1400" b="1" dirty="0" smtClean="0">
                <a:latin typeface="宋体" panose="02010600030101010101" pitchFamily="2" charset="-122"/>
              </a:rPr>
              <a:t>* </a:t>
            </a:r>
            <a:r>
              <a:rPr lang="en-US" altLang="zh-CN" sz="1400" b="1" dirty="0" smtClean="0">
                <a:latin typeface="宋体" panose="02010600030101010101" pitchFamily="2" charset="-122"/>
              </a:rPr>
              <a:t>escape </a:t>
            </a:r>
            <a:r>
              <a:rPr lang="zh-CN" altLang="en-US" sz="1400" b="1" dirty="0" smtClean="0">
                <a:latin typeface="宋体" panose="02010600030101010101" pitchFamily="2" charset="-122"/>
              </a:rPr>
              <a:t>：</a:t>
            </a:r>
            <a:r>
              <a:rPr lang="zh-CN" altLang="en-US" sz="1400" dirty="0">
                <a:latin typeface="宋体" panose="02010600030101010101" pitchFamily="2" charset="-122"/>
              </a:rPr>
              <a:t>可选属性，指定是否格式化</a:t>
            </a:r>
            <a:r>
              <a:rPr lang="en-US" altLang="zh-CN" sz="1400" dirty="0">
                <a:latin typeface="宋体" panose="02010600030101010101" pitchFamily="2" charset="-122"/>
              </a:rPr>
              <a:t>HTML</a:t>
            </a:r>
            <a:r>
              <a:rPr lang="zh-CN" altLang="en-US" sz="1400" dirty="0">
                <a:latin typeface="宋体" panose="02010600030101010101" pitchFamily="2" charset="-122"/>
              </a:rPr>
              <a:t>代码。</a:t>
            </a:r>
            <a:endParaRPr lang="en-US" sz="1400" dirty="0">
              <a:latin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sz="1400" b="1" dirty="0">
                <a:latin typeface="宋体" panose="02010600030101010101" pitchFamily="2" charset="-122"/>
              </a:rPr>
              <a:t>   </a:t>
            </a:r>
            <a:r>
              <a:rPr lang="en-US" sz="1400" b="1" dirty="0" smtClean="0">
                <a:latin typeface="宋体" panose="02010600030101010101" pitchFamily="2" charset="-122"/>
              </a:rPr>
              <a:t> </a:t>
            </a:r>
            <a:r>
              <a:rPr lang="en-US" sz="1400" b="1" dirty="0">
                <a:latin typeface="宋体" panose="02010600030101010101" pitchFamily="2" charset="-122"/>
              </a:rPr>
              <a:t>* </a:t>
            </a:r>
            <a:r>
              <a:rPr lang="en-US" altLang="zh-CN" sz="1400" b="1" dirty="0" smtClean="0">
                <a:latin typeface="宋体" panose="02010600030101010101" pitchFamily="2" charset="-122"/>
              </a:rPr>
              <a:t>value  </a:t>
            </a:r>
            <a:r>
              <a:rPr lang="zh-CN" altLang="en-US" sz="1400" b="1" dirty="0" smtClean="0">
                <a:latin typeface="宋体" panose="02010600030101010101" pitchFamily="2" charset="-122"/>
              </a:rPr>
              <a:t>：</a:t>
            </a:r>
            <a:r>
              <a:rPr lang="zh-CN" altLang="en-US" sz="1400" dirty="0" smtClean="0">
                <a:latin typeface="宋体" panose="02010600030101010101" pitchFamily="2" charset="-122"/>
              </a:rPr>
              <a:t>可选</a:t>
            </a:r>
            <a:r>
              <a:rPr lang="zh-CN" altLang="en-US" sz="1400" dirty="0">
                <a:latin typeface="宋体" panose="02010600030101010101" pitchFamily="2" charset="-122"/>
              </a:rPr>
              <a:t>属性，指定需要输出的属性值，如果没有指定该属性，则默认输</a:t>
            </a:r>
            <a:endParaRPr lang="zh-CN" altLang="en-US" sz="1400" dirty="0">
              <a:latin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z="1400" dirty="0">
                <a:latin typeface="宋体" panose="02010600030101010101" pitchFamily="2" charset="-122"/>
              </a:rPr>
              <a:t>                                           出</a:t>
            </a:r>
            <a:r>
              <a:rPr lang="en-US" altLang="zh-CN" sz="1400" dirty="0">
                <a:latin typeface="宋体" panose="02010600030101010101" pitchFamily="2" charset="-122"/>
              </a:rPr>
              <a:t>ValueStack</a:t>
            </a:r>
            <a:r>
              <a:rPr lang="zh-CN" altLang="en-US" sz="1400" dirty="0">
                <a:latin typeface="宋体" panose="02010600030101010101" pitchFamily="2" charset="-122"/>
              </a:rPr>
              <a:t>栈顶的值</a:t>
            </a:r>
            <a:r>
              <a:rPr lang="zh-CN" altLang="en-US" sz="1400" dirty="0"/>
              <a:t>。</a:t>
            </a:r>
            <a:endParaRPr lang="zh-CN" altLang="en-US" sz="1400" dirty="0"/>
          </a:p>
        </p:txBody>
      </p:sp>
      <p:sp>
        <p:nvSpPr>
          <p:cNvPr id="5" name="TextBox 4"/>
          <p:cNvSpPr txBox="1">
            <a:spLocks noChangeArrowheads="1"/>
          </p:cNvSpPr>
          <p:nvPr/>
        </p:nvSpPr>
        <p:spPr bwMode="auto">
          <a:xfrm>
            <a:off x="650346" y="3296355"/>
            <a:ext cx="7704137" cy="1471168"/>
          </a:xfrm>
          <a:prstGeom prst="rect">
            <a:avLst/>
          </a:prstGeom>
          <a:noFill/>
          <a:ln w="9525">
            <a:solidFill>
              <a:srgbClr val="0000FF"/>
            </a:solidFill>
            <a:miter lim="800000"/>
          </a:ln>
          <a:extLst>
            <a:ext uri="{909E8E84-426E-40DD-AFC4-6F175D3DCCD1}">
              <a14:hiddenFill xmlns:a14="http://schemas.microsoft.com/office/drawing/2010/main">
                <a:solidFill>
                  <a:srgbClr val="FFFFFF"/>
                </a:solidFill>
              </a14:hiddenFill>
            </a:ext>
          </a:extLst>
        </p:spPr>
        <p:txBody>
          <a:bodyPr lIns="91436" tIns="45718" rIns="91436" bIns="45718">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None/>
            </a:pPr>
            <a:r>
              <a:rPr lang="zh-CN" altLang="en-US" sz="1400" b="1" dirty="0">
                <a:latin typeface="宋体" panose="02010600030101010101" pitchFamily="2" charset="-122"/>
              </a:rPr>
              <a:t>例子</a:t>
            </a:r>
            <a:r>
              <a:rPr lang="en-US" sz="1400" dirty="0">
                <a:latin typeface="宋体" panose="02010600030101010101" pitchFamily="2" charset="-122"/>
              </a:rPr>
              <a:t> </a:t>
            </a:r>
            <a:r>
              <a:rPr lang="en-US" altLang="zh-CN" sz="1400" b="1" dirty="0">
                <a:latin typeface="宋体" panose="02010600030101010101" pitchFamily="2" charset="-122"/>
              </a:rPr>
              <a:t>: </a:t>
            </a:r>
            <a:endParaRPr lang="en-US" altLang="zh-CN" sz="1400" b="1" dirty="0">
              <a:latin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sz="1400" b="1" dirty="0">
                <a:latin typeface="宋体" panose="02010600030101010101" pitchFamily="2" charset="-122"/>
              </a:rPr>
              <a:t>    </a:t>
            </a:r>
            <a:r>
              <a:rPr lang="en-US" altLang="zh-CN" sz="1400" b="1" dirty="0" smtClean="0">
                <a:solidFill>
                  <a:srgbClr val="0000FF"/>
                </a:solidFill>
                <a:latin typeface="宋体" panose="02010600030101010101" pitchFamily="2" charset="-122"/>
              </a:rPr>
              <a:t>&lt;</a:t>
            </a:r>
            <a:r>
              <a:rPr lang="en-US" altLang="zh-CN" sz="1400" b="1" dirty="0">
                <a:solidFill>
                  <a:srgbClr val="0000FF"/>
                </a:solidFill>
                <a:latin typeface="宋体" panose="02010600030101010101" pitchFamily="2" charset="-122"/>
              </a:rPr>
              <a:t>s:property/&gt;:</a:t>
            </a:r>
            <a:r>
              <a:rPr lang="zh-CN" altLang="en-US" sz="1400" b="1" dirty="0">
                <a:solidFill>
                  <a:srgbClr val="0000FF"/>
                </a:solidFill>
                <a:latin typeface="宋体" panose="02010600030101010101" pitchFamily="2" charset="-122"/>
              </a:rPr>
              <a:t>输出栈顶的值</a:t>
            </a:r>
            <a:endParaRPr lang="zh-CN" altLang="en-US" sz="1400" b="1" dirty="0">
              <a:solidFill>
                <a:srgbClr val="0000FF"/>
              </a:solidFill>
              <a:latin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z="1400" dirty="0">
                <a:solidFill>
                  <a:srgbClr val="0000FF"/>
                </a:solidFill>
                <a:latin typeface="宋体" panose="02010600030101010101" pitchFamily="2" charset="-122"/>
              </a:rPr>
              <a:t>            </a:t>
            </a:r>
            <a:r>
              <a:rPr lang="zh-CN" altLang="en-US" sz="1400" dirty="0">
                <a:latin typeface="宋体" panose="02010600030101010101" pitchFamily="2" charset="-122"/>
              </a:rPr>
              <a:t>输出</a:t>
            </a:r>
            <a:r>
              <a:rPr lang="en-US" altLang="zh-CN" sz="1400" dirty="0">
                <a:latin typeface="宋体" panose="02010600030101010101" pitchFamily="2" charset="-122"/>
              </a:rPr>
              <a:t>: username=</a:t>
            </a:r>
            <a:r>
              <a:rPr lang="en-US" altLang="zh-CN" sz="1400" dirty="0" err="1">
                <a:latin typeface="宋体" panose="02010600030101010101" pitchFamily="2" charset="-122"/>
              </a:rPr>
              <a:t>username_valueStack</a:t>
            </a:r>
            <a:r>
              <a:rPr lang="en-US" altLang="zh-CN" sz="1400" dirty="0">
                <a:latin typeface="宋体" panose="02010600030101010101" pitchFamily="2" charset="-122"/>
              </a:rPr>
              <a:t>, msgxx=</a:t>
            </a:r>
            <a:r>
              <a:rPr lang="en-US" altLang="zh-CN" sz="1400" dirty="0" err="1">
                <a:latin typeface="宋体" panose="02010600030101010101" pitchFamily="2" charset="-122"/>
              </a:rPr>
              <a:t>msg_valueStack</a:t>
            </a:r>
            <a:endParaRPr lang="en-US" altLang="zh-CN" sz="1400" dirty="0">
              <a:latin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sz="1400" b="1" dirty="0">
                <a:latin typeface="宋体" panose="02010600030101010101" pitchFamily="2" charset="-122"/>
              </a:rPr>
              <a:t>    </a:t>
            </a:r>
            <a:r>
              <a:rPr lang="en-US" altLang="zh-CN" sz="1400" b="1" dirty="0">
                <a:solidFill>
                  <a:srgbClr val="0000FF"/>
                </a:solidFill>
                <a:latin typeface="宋体" panose="02010600030101010101" pitchFamily="2" charset="-122"/>
              </a:rPr>
              <a:t>&lt;s:property value="%{'&lt;hr&gt; hr</a:t>
            </a:r>
            <a:r>
              <a:rPr lang="zh-CN" altLang="en-US" sz="1400" b="1" dirty="0">
                <a:solidFill>
                  <a:srgbClr val="0000FF"/>
                </a:solidFill>
                <a:latin typeface="宋体" panose="02010600030101010101" pitchFamily="2" charset="-122"/>
              </a:rPr>
              <a:t>的使用</a:t>
            </a:r>
            <a:r>
              <a:rPr lang="en-US" altLang="zh-CN" sz="1400" b="1" dirty="0">
                <a:solidFill>
                  <a:srgbClr val="0000FF"/>
                </a:solidFill>
                <a:latin typeface="宋体" panose="02010600030101010101" pitchFamily="2" charset="-122"/>
              </a:rPr>
              <a:t>'}"  escape="false"  /&gt;</a:t>
            </a:r>
            <a:endParaRPr lang="en-US" altLang="zh-CN" sz="1400" b="1" dirty="0">
              <a:solidFill>
                <a:srgbClr val="0000FF"/>
              </a:solidFill>
              <a:latin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sz="1400" dirty="0">
                <a:latin typeface="宋体" panose="02010600030101010101" pitchFamily="2" charset="-122"/>
              </a:rPr>
              <a:t>            </a:t>
            </a:r>
            <a:r>
              <a:rPr lang="zh-CN" altLang="en-US" sz="1400" dirty="0">
                <a:latin typeface="宋体" panose="02010600030101010101" pitchFamily="2" charset="-122"/>
              </a:rPr>
              <a:t>输出</a:t>
            </a:r>
            <a:r>
              <a:rPr lang="en-US" altLang="zh-CN" sz="1400" dirty="0">
                <a:latin typeface="宋体" panose="02010600030101010101" pitchFamily="2" charset="-122"/>
              </a:rPr>
              <a:t>:&lt;hr&gt; hr</a:t>
            </a:r>
            <a:r>
              <a:rPr lang="zh-CN" altLang="en-US" sz="1400" dirty="0">
                <a:latin typeface="宋体" panose="02010600030101010101" pitchFamily="2" charset="-122"/>
              </a:rPr>
              <a:t>的使用</a:t>
            </a:r>
            <a:endParaRPr lang="zh-CN" altLang="en-US" sz="1400" dirty="0">
              <a:latin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z="1400" dirty="0">
                <a:latin typeface="宋体" panose="02010600030101010101" pitchFamily="2" charset="-122"/>
              </a:rPr>
              <a:t>            </a:t>
            </a:r>
            <a:r>
              <a:rPr lang="zh-CN" altLang="en-US" sz="1400" dirty="0">
                <a:latin typeface="宋体" panose="02010600030101010101" pitchFamily="2" charset="-122"/>
              </a:rPr>
              <a:t>注</a:t>
            </a:r>
            <a:r>
              <a:rPr lang="en-US" altLang="zh-CN" sz="1400" dirty="0">
                <a:latin typeface="宋体" panose="02010600030101010101" pitchFamily="2" charset="-122"/>
              </a:rPr>
              <a:t>:escape=“false”</a:t>
            </a:r>
            <a:r>
              <a:rPr lang="zh-CN" altLang="en-US" sz="1400" dirty="0">
                <a:latin typeface="宋体" panose="02010600030101010101" pitchFamily="2" charset="-122"/>
              </a:rPr>
              <a:t>时</a:t>
            </a:r>
            <a:r>
              <a:rPr lang="en-US" altLang="zh-CN" sz="1400" dirty="0">
                <a:latin typeface="宋体" panose="02010600030101010101" pitchFamily="2" charset="-122"/>
              </a:rPr>
              <a:t>,hr</a:t>
            </a:r>
            <a:r>
              <a:rPr lang="zh-CN" altLang="en-US" sz="1400" dirty="0">
                <a:latin typeface="宋体" panose="02010600030101010101" pitchFamily="2" charset="-122"/>
              </a:rPr>
              <a:t>作为</a:t>
            </a:r>
            <a:r>
              <a:rPr lang="en-US" altLang="zh-CN" sz="1400" dirty="0">
                <a:latin typeface="宋体" panose="02010600030101010101" pitchFamily="2" charset="-122"/>
              </a:rPr>
              <a:t>html</a:t>
            </a:r>
            <a:r>
              <a:rPr lang="zh-CN" altLang="en-US" sz="1400" dirty="0">
                <a:latin typeface="宋体" panose="02010600030101010101" pitchFamily="2" charset="-122"/>
              </a:rPr>
              <a:t>标签使用</a:t>
            </a:r>
            <a:endParaRPr lang="en-US" sz="1400" dirty="0">
              <a:solidFill>
                <a:srgbClr val="0000FF"/>
              </a:solidFill>
              <a:latin typeface="宋体" panose="02010600030101010101" pitchFamily="2" charset="-12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set</a:t>
            </a:r>
            <a:r>
              <a:rPr lang="zh-CN" altLang="en-US" dirty="0"/>
              <a:t>标签</a:t>
            </a:r>
            <a:endParaRPr lang="zh-CN" altLang="en-US" dirty="0"/>
          </a:p>
        </p:txBody>
      </p:sp>
      <p:sp>
        <p:nvSpPr>
          <p:cNvPr id="5" name="TextBox 19"/>
          <p:cNvSpPr txBox="1">
            <a:spLocks noChangeArrowheads="1"/>
          </p:cNvSpPr>
          <p:nvPr/>
        </p:nvSpPr>
        <p:spPr bwMode="auto">
          <a:xfrm>
            <a:off x="536046" y="939272"/>
            <a:ext cx="8143875" cy="2545308"/>
          </a:xfrm>
          <a:prstGeom prst="rect">
            <a:avLst/>
          </a:prstGeom>
          <a:noFill/>
          <a:ln w="9525">
            <a:noFill/>
            <a:miter lim="800000"/>
          </a:ln>
        </p:spPr>
        <p:txBody>
          <a:bodyPr lIns="91436" tIns="45718" rIns="91436" bIns="45718">
            <a:spAutoFit/>
          </a:bodyPr>
          <a:lstStyle/>
          <a:p>
            <a:r>
              <a:rPr lang="en-US" sz="1600" b="1" dirty="0">
                <a:solidFill>
                  <a:srgbClr val="0000FF"/>
                </a:solidFill>
                <a:latin typeface="宋体" panose="02010600030101010101" pitchFamily="2" charset="-122"/>
                <a:ea typeface="宋体" panose="02010600030101010101" pitchFamily="2" charset="-122"/>
              </a:rPr>
              <a:t>set</a:t>
            </a:r>
            <a:r>
              <a:rPr lang="zh-CN" altLang="en-US" sz="1600" b="1" dirty="0">
                <a:solidFill>
                  <a:srgbClr val="0000FF"/>
                </a:solidFill>
                <a:latin typeface="宋体" panose="02010600030101010101" pitchFamily="2" charset="-122"/>
                <a:ea typeface="宋体" panose="02010600030101010101" pitchFamily="2" charset="-122"/>
              </a:rPr>
              <a:t>标签用于将某个值放入指定范围。</a:t>
            </a:r>
            <a:endParaRPr lang="zh-CN" altLang="en-US" sz="1600" b="1" dirty="0">
              <a:solidFill>
                <a:srgbClr val="0000FF"/>
              </a:solidFill>
              <a:latin typeface="宋体" panose="02010600030101010101" pitchFamily="2" charset="-122"/>
              <a:ea typeface="宋体" panose="02010600030101010101" pitchFamily="2" charset="-122"/>
            </a:endParaRPr>
          </a:p>
          <a:p>
            <a:r>
              <a:rPr lang="en-US" sz="1600" b="1" dirty="0">
                <a:solidFill>
                  <a:srgbClr val="0000FF"/>
                </a:solidFill>
                <a:latin typeface="宋体" panose="02010600030101010101" pitchFamily="2" charset="-122"/>
                <a:ea typeface="宋体" panose="02010600030101010101" pitchFamily="2" charset="-122"/>
              </a:rPr>
              <a:t>      </a:t>
            </a:r>
            <a:r>
              <a:rPr lang="en-US" sz="1600" b="1" dirty="0" smtClean="0">
                <a:solidFill>
                  <a:srgbClr val="0000FF"/>
                </a:solidFill>
                <a:latin typeface="宋体" panose="02010600030101010101" pitchFamily="2" charset="-122"/>
                <a:ea typeface="宋体" panose="02010600030101010101" pitchFamily="2" charset="-122"/>
              </a:rPr>
              <a:t> </a:t>
            </a:r>
            <a:r>
              <a:rPr lang="en-US" sz="1600" dirty="0" smtClean="0">
                <a:latin typeface="宋体" panose="02010600030101010101" pitchFamily="2" charset="-122"/>
                <a:ea typeface="宋体" panose="02010600030101010101" pitchFamily="2" charset="-122"/>
              </a:rPr>
              <a:t>var:    </a:t>
            </a:r>
            <a:r>
              <a:rPr lang="zh-CN" altLang="en-US" sz="1600" dirty="0" smtClean="0">
                <a:latin typeface="宋体" panose="02010600030101010101" pitchFamily="2" charset="-122"/>
                <a:ea typeface="宋体" panose="02010600030101010101" pitchFamily="2" charset="-122"/>
              </a:rPr>
              <a:t>变量</a:t>
            </a:r>
            <a:r>
              <a:rPr lang="zh-CN" altLang="en-US" sz="1600" dirty="0">
                <a:latin typeface="宋体" panose="02010600030101010101" pitchFamily="2" charset="-122"/>
                <a:ea typeface="宋体" panose="02010600030101010101" pitchFamily="2" charset="-122"/>
              </a:rPr>
              <a:t>的名字</a:t>
            </a:r>
            <a:r>
              <a:rPr lang="en-US" sz="1600" dirty="0">
                <a:latin typeface="宋体" panose="02010600030101010101" pitchFamily="2" charset="-122"/>
                <a:ea typeface="宋体" panose="02010600030101010101" pitchFamily="2" charset="-122"/>
              </a:rPr>
              <a:t>,name,id</a:t>
            </a:r>
            <a:r>
              <a:rPr lang="zh-CN" altLang="en-US" sz="1600" dirty="0">
                <a:latin typeface="宋体" panose="02010600030101010101" pitchFamily="2" charset="-122"/>
                <a:ea typeface="宋体" panose="02010600030101010101" pitchFamily="2" charset="-122"/>
              </a:rPr>
              <a:t>和</a:t>
            </a:r>
            <a:r>
              <a:rPr lang="en-US" sz="1600" dirty="0">
                <a:latin typeface="宋体" panose="02010600030101010101" pitchFamily="2" charset="-122"/>
                <a:ea typeface="宋体" panose="02010600030101010101" pitchFamily="2" charset="-122"/>
              </a:rPr>
              <a:t>var</a:t>
            </a:r>
            <a:r>
              <a:rPr lang="zh-CN" altLang="en-US" sz="1600" dirty="0">
                <a:latin typeface="宋体" panose="02010600030101010101" pitchFamily="2" charset="-122"/>
                <a:ea typeface="宋体" panose="02010600030101010101" pitchFamily="2" charset="-122"/>
              </a:rPr>
              <a:t>表达的含义是一样的</a:t>
            </a:r>
            <a:r>
              <a:rPr lang="en-US" sz="1600" dirty="0">
                <a:latin typeface="宋体" panose="02010600030101010101" pitchFamily="2" charset="-122"/>
                <a:ea typeface="宋体" panose="02010600030101010101" pitchFamily="2" charset="-122"/>
              </a:rPr>
              <a:t>,name,id</a:t>
            </a:r>
            <a:r>
              <a:rPr lang="zh-CN" altLang="en-US" sz="1600" dirty="0">
                <a:latin typeface="宋体" panose="02010600030101010101" pitchFamily="2" charset="-122"/>
                <a:ea typeface="宋体" panose="02010600030101010101" pitchFamily="2" charset="-122"/>
              </a:rPr>
              <a:t>被</a:t>
            </a:r>
            <a:r>
              <a:rPr lang="en-US" sz="1600" dirty="0">
                <a:latin typeface="宋体" panose="02010600030101010101" pitchFamily="2" charset="-122"/>
                <a:ea typeface="宋体" panose="02010600030101010101" pitchFamily="2" charset="-122"/>
              </a:rPr>
              <a:t>var</a:t>
            </a:r>
            <a:r>
              <a:rPr lang="zh-CN" altLang="en-US" sz="1600" dirty="0" smtClean="0">
                <a:latin typeface="宋体" panose="02010600030101010101" pitchFamily="2" charset="-122"/>
                <a:ea typeface="宋体" panose="02010600030101010101" pitchFamily="2" charset="-122"/>
              </a:rPr>
              <a:t>替代</a:t>
            </a:r>
            <a:endParaRPr lang="en-US" altLang="zh-CN" sz="1600" dirty="0" smtClean="0">
              <a:latin typeface="宋体" panose="02010600030101010101" pitchFamily="2" charset="-122"/>
              <a:ea typeface="宋体" panose="02010600030101010101" pitchFamily="2" charset="-122"/>
            </a:endParaRPr>
          </a:p>
          <a:p>
            <a:endParaRPr lang="zh-CN" altLang="en-US" sz="1600" dirty="0">
              <a:solidFill>
                <a:srgbClr val="0000FF"/>
              </a:solidFill>
              <a:latin typeface="宋体" panose="02010600030101010101" pitchFamily="2" charset="-122"/>
              <a:ea typeface="宋体" panose="02010600030101010101" pitchFamily="2" charset="-122"/>
            </a:endParaRPr>
          </a:p>
          <a:p>
            <a:r>
              <a:rPr lang="en-US" sz="1600" dirty="0">
                <a:latin typeface="宋体" panose="02010600030101010101" pitchFamily="2" charset="-122"/>
                <a:ea typeface="宋体" panose="02010600030101010101" pitchFamily="2" charset="-122"/>
              </a:rPr>
              <a:t>       scope</a:t>
            </a:r>
            <a:r>
              <a:rPr lang="zh-CN" altLang="en-US" sz="1600" dirty="0">
                <a:latin typeface="宋体" panose="02010600030101010101" pitchFamily="2" charset="-122"/>
                <a:ea typeface="宋体" panose="02010600030101010101" pitchFamily="2" charset="-122"/>
              </a:rPr>
              <a:t>：指定变量被放置的范围，该属性可以接受</a:t>
            </a:r>
            <a:r>
              <a:rPr lang="en-US" sz="1600" dirty="0">
                <a:latin typeface="宋体" panose="02010600030101010101" pitchFamily="2" charset="-122"/>
                <a:ea typeface="宋体" panose="02010600030101010101" pitchFamily="2" charset="-122"/>
              </a:rPr>
              <a:t>application</a:t>
            </a:r>
            <a:r>
              <a:rPr lang="zh-CN" altLang="en-US" sz="1600" dirty="0">
                <a:latin typeface="宋体" panose="02010600030101010101" pitchFamily="2" charset="-122"/>
                <a:ea typeface="宋体" panose="02010600030101010101" pitchFamily="2" charset="-122"/>
              </a:rPr>
              <a:t>、</a:t>
            </a:r>
            <a:r>
              <a:rPr lang="en-US" sz="1600" dirty="0">
                <a:latin typeface="宋体" panose="02010600030101010101" pitchFamily="2" charset="-122"/>
                <a:ea typeface="宋体" panose="02010600030101010101" pitchFamily="2" charset="-122"/>
              </a:rPr>
              <a:t>session</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	     </a:t>
            </a:r>
            <a:r>
              <a:rPr lang="en-US" sz="1600" dirty="0" smtClean="0">
                <a:latin typeface="宋体" panose="02010600030101010101" pitchFamily="2" charset="-122"/>
                <a:ea typeface="宋体" panose="02010600030101010101" pitchFamily="2" charset="-122"/>
              </a:rPr>
              <a:t>request</a:t>
            </a:r>
            <a:r>
              <a:rPr lang="zh-CN" altLang="en-US" sz="1600" dirty="0">
                <a:latin typeface="宋体" panose="02010600030101010101" pitchFamily="2" charset="-122"/>
                <a:ea typeface="宋体" panose="02010600030101010101" pitchFamily="2" charset="-122"/>
              </a:rPr>
              <a:t>、</a:t>
            </a:r>
            <a:r>
              <a:rPr lang="en-US" sz="1600" dirty="0">
                <a:latin typeface="宋体" panose="02010600030101010101" pitchFamily="2" charset="-122"/>
                <a:ea typeface="宋体" panose="02010600030101010101" pitchFamily="2" charset="-122"/>
              </a:rPr>
              <a:t> page</a:t>
            </a:r>
            <a:r>
              <a:rPr lang="zh-CN" altLang="en-US" sz="1600" dirty="0">
                <a:latin typeface="宋体" panose="02010600030101010101" pitchFamily="2" charset="-122"/>
                <a:ea typeface="宋体" panose="02010600030101010101" pitchFamily="2" charset="-122"/>
              </a:rPr>
              <a:t>或</a:t>
            </a:r>
            <a:endParaRPr lang="zh-CN" altLang="en-US"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             </a:t>
            </a:r>
            <a:r>
              <a:rPr lang="zh-CN" altLang="en-US" sz="1600" dirty="0" smtClean="0">
                <a:latin typeface="宋体" panose="02010600030101010101" pitchFamily="2" charset="-122"/>
                <a:ea typeface="宋体" panose="02010600030101010101" pitchFamily="2" charset="-122"/>
              </a:rPr>
              <a:t> </a:t>
            </a:r>
            <a:r>
              <a:rPr lang="en-US" sz="1600" dirty="0">
                <a:latin typeface="宋体" panose="02010600030101010101" pitchFamily="2" charset="-122"/>
                <a:ea typeface="宋体" panose="02010600030101010101" pitchFamily="2" charset="-122"/>
              </a:rPr>
              <a:t>action</a:t>
            </a:r>
            <a:r>
              <a:rPr lang="zh-CN" altLang="en-US" sz="1600" dirty="0">
                <a:latin typeface="宋体" panose="02010600030101010101" pitchFamily="2" charset="-122"/>
                <a:ea typeface="宋体" panose="02010600030101010101" pitchFamily="2" charset="-122"/>
              </a:rPr>
              <a:t>。如果没有设置该属性，则默认放置在值栈的context中</a:t>
            </a:r>
            <a:r>
              <a:rPr lang="zh-CN" altLang="en-US" sz="16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endParaRPr lang="en-US" sz="1600" dirty="0">
              <a:latin typeface="宋体" panose="02010600030101010101" pitchFamily="2" charset="-122"/>
              <a:ea typeface="宋体" panose="02010600030101010101" pitchFamily="2" charset="-122"/>
            </a:endParaRPr>
          </a:p>
          <a:p>
            <a:r>
              <a:rPr lang="en-US" sz="1600" dirty="0">
                <a:latin typeface="宋体" panose="02010600030101010101" pitchFamily="2" charset="-122"/>
                <a:ea typeface="宋体" panose="02010600030101010101" pitchFamily="2" charset="-122"/>
              </a:rPr>
              <a:t>       value：</a:t>
            </a:r>
            <a:r>
              <a:rPr lang="zh-CN" altLang="en-US" sz="1600" dirty="0">
                <a:latin typeface="宋体" panose="02010600030101010101" pitchFamily="2" charset="-122"/>
                <a:ea typeface="宋体" panose="02010600030101010101" pitchFamily="2" charset="-122"/>
              </a:rPr>
              <a:t>赋给变量的值</a:t>
            </a:r>
            <a:r>
              <a:rPr lang="en-US"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如果没有设置该属性</a:t>
            </a:r>
            <a:r>
              <a:rPr lang="en-US"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则将</a:t>
            </a:r>
            <a:r>
              <a:rPr lang="en-US" sz="1600" dirty="0">
                <a:latin typeface="宋体" panose="02010600030101010101" pitchFamily="2" charset="-122"/>
                <a:ea typeface="宋体" panose="02010600030101010101" pitchFamily="2" charset="-122"/>
              </a:rPr>
              <a:t>ValueStack</a:t>
            </a:r>
            <a:r>
              <a:rPr lang="zh-CN" altLang="en-US" sz="1600" dirty="0">
                <a:latin typeface="宋体" panose="02010600030101010101" pitchFamily="2" charset="-122"/>
                <a:ea typeface="宋体" panose="02010600030101010101" pitchFamily="2" charset="-122"/>
              </a:rPr>
              <a:t>栈顶的值赋给变量</a:t>
            </a:r>
            <a:r>
              <a:rPr lang="zh-CN" altLang="en-US" sz="1600" dirty="0" smtClean="0">
                <a:latin typeface="宋体" panose="02010600030101010101" pitchFamily="2" charset="-122"/>
                <a:ea typeface="宋体" panose="02010600030101010101" pitchFamily="2" charset="-122"/>
              </a:rPr>
              <a:t>。</a:t>
            </a:r>
            <a:endParaRPr lang="en-US" altLang="zh-CN" sz="1600" dirty="0" smtClean="0">
              <a:latin typeface="宋体" panose="02010600030101010101" pitchFamily="2" charset="-122"/>
              <a:ea typeface="宋体" panose="02010600030101010101" pitchFamily="2" charset="-122"/>
            </a:endParaRPr>
          </a:p>
          <a:p>
            <a:r>
              <a:rPr lang="en-US" altLang="zh-CN" sz="1600" dirty="0">
                <a:latin typeface="宋体" panose="02010600030101010101" pitchFamily="2" charset="-122"/>
                <a:ea typeface="宋体" panose="02010600030101010101" pitchFamily="2" charset="-122"/>
              </a:rPr>
              <a:t> </a:t>
            </a:r>
            <a:r>
              <a:rPr lang="en-US" altLang="zh-CN" sz="1600" dirty="0" smtClean="0">
                <a:latin typeface="宋体" panose="02010600030101010101" pitchFamily="2" charset="-122"/>
                <a:ea typeface="宋体" panose="02010600030101010101" pitchFamily="2" charset="-122"/>
              </a:rPr>
              <a:t>	     </a:t>
            </a:r>
            <a:r>
              <a:rPr lang="zh-CN" altLang="en-US" sz="1600" dirty="0" smtClean="0">
                <a:solidFill>
                  <a:srgbClr val="3333FF"/>
                </a:solidFill>
                <a:latin typeface="宋体" panose="02010600030101010101" pitchFamily="2" charset="-122"/>
                <a:ea typeface="宋体" panose="02010600030101010101" pitchFamily="2" charset="-122"/>
              </a:rPr>
              <a:t>如果要赋的值是固定字符串，则加单引号括起来。</a:t>
            </a:r>
            <a:endParaRPr lang="zh-CN" altLang="en-US" sz="1600" dirty="0">
              <a:solidFill>
                <a:srgbClr val="3333FF"/>
              </a:solidFill>
              <a:latin typeface="宋体" panose="02010600030101010101" pitchFamily="2" charset="-122"/>
              <a:ea typeface="宋体" panose="02010600030101010101" pitchFamily="2" charset="-122"/>
            </a:endParaRPr>
          </a:p>
          <a:p>
            <a:pPr>
              <a:lnSpc>
                <a:spcPct val="90000"/>
              </a:lnSpc>
              <a:spcBef>
                <a:spcPct val="20000"/>
              </a:spcBef>
              <a:buClr>
                <a:schemeClr val="tx1"/>
              </a:buClr>
              <a:buSzPct val="70000"/>
              <a:buFont typeface="Wingdings" panose="05000000000000000000" pitchFamily="2" charset="2"/>
              <a:buNone/>
            </a:pPr>
            <a:endParaRPr lang="zh-CN" altLang="en-US" sz="1400" b="1" dirty="0">
              <a:latin typeface="宋体" panose="02010600030101010101" pitchFamily="2" charset="-122"/>
              <a:ea typeface="宋体" panose="02010600030101010101" pitchFamily="2" charset="-122"/>
            </a:endParaRPr>
          </a:p>
        </p:txBody>
      </p:sp>
      <p:sp>
        <p:nvSpPr>
          <p:cNvPr id="6" name="TextBox 4"/>
          <p:cNvSpPr txBox="1">
            <a:spLocks noChangeArrowheads="1"/>
          </p:cNvSpPr>
          <p:nvPr/>
        </p:nvSpPr>
        <p:spPr bwMode="auto">
          <a:xfrm>
            <a:off x="536046" y="3394852"/>
            <a:ext cx="8280400" cy="2745363"/>
          </a:xfrm>
          <a:prstGeom prst="rect">
            <a:avLst/>
          </a:prstGeom>
          <a:noFill/>
          <a:ln w="9525" cmpd="sng">
            <a:solidFill>
              <a:srgbClr val="0000FF"/>
            </a:solidFill>
            <a:miter lim="800000"/>
          </a:ln>
        </p:spPr>
        <p:txBody>
          <a:bodyPr lIns="91436" tIns="45718" rIns="91436" bIns="45718">
            <a:spAutoFit/>
          </a:bodyPr>
          <a:lstStyle/>
          <a:p>
            <a:pPr>
              <a:lnSpc>
                <a:spcPct val="90000"/>
              </a:lnSpc>
              <a:spcBef>
                <a:spcPct val="20000"/>
              </a:spcBef>
              <a:buClr>
                <a:schemeClr val="tx1"/>
              </a:buClr>
              <a:buSzPct val="70000"/>
              <a:buFont typeface="Wingdings" panose="05000000000000000000" pitchFamily="2" charset="2"/>
              <a:buNone/>
            </a:pPr>
            <a:r>
              <a:rPr lang="zh-CN" altLang="en-US" sz="1600" b="1" dirty="0">
                <a:latin typeface="宋体" panose="02010600030101010101" pitchFamily="2" charset="-122"/>
                <a:ea typeface="宋体" panose="02010600030101010101" pitchFamily="2" charset="-122"/>
              </a:rPr>
              <a:t>例子</a:t>
            </a:r>
            <a:r>
              <a:rPr lang="en-US" sz="1600" b="1" dirty="0">
                <a:latin typeface="宋体" panose="02010600030101010101" pitchFamily="2" charset="-122"/>
                <a:ea typeface="宋体" panose="02010600030101010101" pitchFamily="2" charset="-122"/>
              </a:rPr>
              <a:t>: </a:t>
            </a:r>
            <a:endParaRPr lang="en-US" sz="1600" b="1" dirty="0">
              <a:latin typeface="宋体" panose="02010600030101010101" pitchFamily="2" charset="-122"/>
              <a:ea typeface="宋体" panose="02010600030101010101" pitchFamily="2" charset="-122"/>
            </a:endParaRPr>
          </a:p>
          <a:p>
            <a:r>
              <a:rPr lang="en-US" sz="1400" dirty="0">
                <a:latin typeface="Times New Roman" panose="02020603050405020304" pitchFamily="18" charset="0"/>
              </a:rPr>
              <a:t>      </a:t>
            </a:r>
            <a:r>
              <a:rPr lang="en-US" sz="1600" dirty="0">
                <a:latin typeface="宋体" panose="02010600030101010101" pitchFamily="2" charset="-122"/>
                <a:ea typeface="宋体" panose="02010600030101010101" pitchFamily="2" charset="-122"/>
              </a:rPr>
              <a:t> &lt;!-- set</a:t>
            </a:r>
            <a:r>
              <a:rPr lang="zh-CN" altLang="en-US" sz="1600" dirty="0">
                <a:latin typeface="宋体" panose="02010600030101010101" pitchFamily="2" charset="-122"/>
                <a:ea typeface="宋体" panose="02010600030101010101" pitchFamily="2" charset="-122"/>
              </a:rPr>
              <a:t>标签</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了解 </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如果是一个固定的字符串得转义</a:t>
            </a:r>
            <a:r>
              <a:rPr lang="en-US" altLang="zh-CN" sz="1600" dirty="0">
                <a:latin typeface="宋体" panose="02010600030101010101" pitchFamily="2" charset="-122"/>
                <a:ea typeface="宋体" panose="02010600030101010101" pitchFamily="2" charset="-122"/>
              </a:rPr>
              <a:t>--&gt;</a:t>
            </a:r>
            <a:endParaRPr lang="en-US" altLang="zh-CN" sz="1600" dirty="0">
              <a:latin typeface="宋体" panose="02010600030101010101" pitchFamily="2" charset="-122"/>
              <a:ea typeface="宋体" panose="02010600030101010101" pitchFamily="2" charset="-122"/>
            </a:endParaRPr>
          </a:p>
          <a:p>
            <a:r>
              <a:rPr lang="en-US" altLang="zh-CN" sz="1600" dirty="0">
                <a:latin typeface="宋体" panose="02010600030101010101" pitchFamily="2" charset="-122"/>
                <a:ea typeface="宋体" panose="02010600030101010101" pitchFamily="2" charset="-122"/>
              </a:rPr>
              <a:t>    &lt;</a:t>
            </a:r>
            <a:r>
              <a:rPr lang="en-US" sz="1600" dirty="0">
                <a:latin typeface="宋体" panose="02010600030101010101" pitchFamily="2" charset="-122"/>
                <a:ea typeface="宋体" panose="02010600030101010101" pitchFamily="2" charset="-122"/>
              </a:rPr>
              <a:t>s:set value="%{'</a:t>
            </a:r>
            <a:r>
              <a:rPr lang="zh-CN" altLang="en-US" sz="1600" dirty="0">
                <a:latin typeface="宋体" panose="02010600030101010101" pitchFamily="2" charset="-122"/>
                <a:ea typeface="宋体" panose="02010600030101010101" pitchFamily="2" charset="-122"/>
              </a:rPr>
              <a:t>晨光</a:t>
            </a:r>
            <a:r>
              <a:rPr lang="en-US" altLang="zh-CN" sz="1600" dirty="0">
                <a:latin typeface="宋体" panose="02010600030101010101" pitchFamily="2" charset="-122"/>
                <a:ea typeface="宋体" panose="02010600030101010101" pitchFamily="2" charset="-122"/>
              </a:rPr>
              <a:t>'}" </a:t>
            </a:r>
            <a:r>
              <a:rPr lang="en-US" sz="1600" dirty="0">
                <a:latin typeface="宋体" panose="02010600030101010101" pitchFamily="2" charset="-122"/>
                <a:ea typeface="宋体" panose="02010600030101010101" pitchFamily="2" charset="-122"/>
              </a:rPr>
              <a:t>var="name" scope="request"/&gt;</a:t>
            </a:r>
            <a:endParaRPr lang="en-US" sz="1600" dirty="0">
              <a:latin typeface="宋体" panose="02010600030101010101" pitchFamily="2" charset="-122"/>
              <a:ea typeface="宋体" panose="02010600030101010101" pitchFamily="2" charset="-122"/>
            </a:endParaRPr>
          </a:p>
          <a:p>
            <a:r>
              <a:rPr lang="en-US" sz="1600" dirty="0">
                <a:latin typeface="宋体" panose="02010600030101010101" pitchFamily="2" charset="-122"/>
                <a:ea typeface="宋体" panose="02010600030101010101" pitchFamily="2" charset="-122"/>
              </a:rPr>
              <a:t>    &lt;!-- </a:t>
            </a:r>
            <a:r>
              <a:rPr lang="zh-CN" altLang="en-US" sz="1600" dirty="0">
                <a:latin typeface="宋体" panose="02010600030101010101" pitchFamily="2" charset="-122"/>
                <a:ea typeface="宋体" panose="02010600030101010101" pitchFamily="2" charset="-122"/>
              </a:rPr>
              <a:t>取出 </a:t>
            </a:r>
            <a:r>
              <a:rPr lang="en-US" altLang="zh-CN" sz="1600" dirty="0">
                <a:latin typeface="宋体" panose="02010600030101010101" pitchFamily="2" charset="-122"/>
                <a:ea typeface="宋体" panose="02010600030101010101" pitchFamily="2" charset="-122"/>
              </a:rPr>
              <a:t>--&gt;</a:t>
            </a:r>
            <a:endParaRPr lang="en-US" altLang="zh-CN" sz="1600" dirty="0">
              <a:latin typeface="宋体" panose="02010600030101010101" pitchFamily="2" charset="-122"/>
              <a:ea typeface="宋体" panose="02010600030101010101" pitchFamily="2" charset="-122"/>
            </a:endParaRPr>
          </a:p>
          <a:p>
            <a:r>
              <a:rPr lang="en-US" altLang="zh-CN" sz="1600" dirty="0">
                <a:latin typeface="宋体" panose="02010600030101010101" pitchFamily="2" charset="-122"/>
                <a:ea typeface="宋体" panose="02010600030101010101" pitchFamily="2" charset="-122"/>
              </a:rPr>
              <a:t>    &lt;</a:t>
            </a:r>
            <a:r>
              <a:rPr lang="en-US" sz="1600" dirty="0">
                <a:latin typeface="宋体" panose="02010600030101010101" pitchFamily="2" charset="-122"/>
                <a:ea typeface="宋体" panose="02010600030101010101" pitchFamily="2" charset="-122"/>
              </a:rPr>
              <a:t>s:property value="#attr.name" default="</a:t>
            </a:r>
            <a:r>
              <a:rPr lang="zh-CN" altLang="en-US" sz="1600" dirty="0">
                <a:latin typeface="宋体" panose="02010600030101010101" pitchFamily="2" charset="-122"/>
                <a:ea typeface="宋体" panose="02010600030101010101" pitchFamily="2" charset="-122"/>
              </a:rPr>
              <a:t>未找到值</a:t>
            </a:r>
            <a:r>
              <a:rPr lang="en-US" altLang="zh-CN" sz="1600" dirty="0">
                <a:latin typeface="宋体" panose="02010600030101010101" pitchFamily="2" charset="-122"/>
                <a:ea typeface="宋体" panose="02010600030101010101" pitchFamily="2" charset="-122"/>
              </a:rPr>
              <a:t>"/&gt;</a:t>
            </a:r>
            <a:endParaRPr lang="en-US" altLang="zh-CN" sz="1600" dirty="0">
              <a:latin typeface="宋体" panose="02010600030101010101" pitchFamily="2" charset="-122"/>
              <a:ea typeface="宋体" panose="02010600030101010101" pitchFamily="2" charset="-122"/>
            </a:endParaRPr>
          </a:p>
          <a:p>
            <a:r>
              <a:rPr lang="en-US" altLang="zh-CN" sz="1600" dirty="0">
                <a:latin typeface="宋体" panose="02010600030101010101" pitchFamily="2" charset="-122"/>
                <a:ea typeface="宋体" panose="02010600030101010101" pitchFamily="2" charset="-122"/>
              </a:rPr>
              <a:t>    &lt;</a:t>
            </a:r>
            <a:r>
              <a:rPr lang="en-US" sz="1600" dirty="0">
                <a:latin typeface="宋体" panose="02010600030101010101" pitchFamily="2" charset="-122"/>
                <a:ea typeface="宋体" panose="02010600030101010101" pitchFamily="2" charset="-122"/>
              </a:rPr>
              <a:t>s:property value="#request.name"/&gt;&lt;br/&gt;</a:t>
            </a:r>
            <a:endParaRPr lang="en-US" sz="1600" dirty="0">
              <a:latin typeface="宋体" panose="02010600030101010101" pitchFamily="2" charset="-122"/>
              <a:ea typeface="宋体" panose="02010600030101010101" pitchFamily="2" charset="-122"/>
            </a:endParaRPr>
          </a:p>
          <a:p>
            <a:r>
              <a:rPr lang="en-US" sz="1600" dirty="0">
                <a:latin typeface="宋体" panose="02010600030101010101" pitchFamily="2" charset="-122"/>
                <a:ea typeface="宋体" panose="02010600030101010101" pitchFamily="2" charset="-122"/>
              </a:rPr>
              <a:t>    &lt;s:set value="%{'</a:t>
            </a:r>
            <a:r>
              <a:rPr lang="zh-CN" altLang="en-US" sz="1600" dirty="0">
                <a:latin typeface="宋体" panose="02010600030101010101" pitchFamily="2" charset="-122"/>
                <a:ea typeface="宋体" panose="02010600030101010101" pitchFamily="2" charset="-122"/>
              </a:rPr>
              <a:t>木瓜</a:t>
            </a:r>
            <a:r>
              <a:rPr lang="en-US" altLang="zh-CN" sz="1600" dirty="0">
                <a:latin typeface="宋体" panose="02010600030101010101" pitchFamily="2" charset="-122"/>
                <a:ea typeface="宋体" panose="02010600030101010101" pitchFamily="2" charset="-122"/>
              </a:rPr>
              <a:t>'}" </a:t>
            </a:r>
            <a:r>
              <a:rPr lang="en-US" sz="1600" dirty="0">
                <a:latin typeface="宋体" panose="02010600030101010101" pitchFamily="2" charset="-122"/>
                <a:ea typeface="宋体" panose="02010600030101010101" pitchFamily="2" charset="-122"/>
              </a:rPr>
              <a:t>var="mg" scope="page"/&gt;</a:t>
            </a:r>
            <a:endParaRPr lang="en-US" sz="1600" dirty="0">
              <a:latin typeface="宋体" panose="02010600030101010101" pitchFamily="2" charset="-122"/>
              <a:ea typeface="宋体" panose="02010600030101010101" pitchFamily="2" charset="-122"/>
            </a:endParaRPr>
          </a:p>
          <a:p>
            <a:r>
              <a:rPr lang="en-US" sz="1600" dirty="0">
                <a:latin typeface="宋体" panose="02010600030101010101" pitchFamily="2" charset="-122"/>
                <a:ea typeface="宋体" panose="02010600030101010101" pitchFamily="2" charset="-122"/>
              </a:rPr>
              <a:t>    &lt;s:property value="#attr.mg"/&gt; </a:t>
            </a:r>
            <a:endParaRPr lang="en-US" sz="1600" dirty="0">
              <a:latin typeface="宋体" panose="02010600030101010101" pitchFamily="2" charset="-122"/>
              <a:ea typeface="宋体" panose="02010600030101010101" pitchFamily="2" charset="-122"/>
            </a:endParaRPr>
          </a:p>
          <a:p>
            <a:r>
              <a:rPr lang="en-US" sz="1600" dirty="0">
                <a:latin typeface="宋体" panose="02010600030101010101" pitchFamily="2" charset="-122"/>
                <a:ea typeface="宋体" panose="02010600030101010101" pitchFamily="2" charset="-122"/>
              </a:rPr>
              <a:t>     &lt;s:set value="%{'</a:t>
            </a:r>
            <a:r>
              <a:rPr lang="zh-CN" altLang="en-US" sz="1600" dirty="0">
                <a:latin typeface="宋体" panose="02010600030101010101" pitchFamily="2" charset="-122"/>
                <a:ea typeface="宋体" panose="02010600030101010101" pitchFamily="2" charset="-122"/>
              </a:rPr>
              <a:t>木瓜</a:t>
            </a:r>
            <a:r>
              <a:rPr lang="en-US" altLang="zh-CN" sz="1600" dirty="0">
                <a:latin typeface="宋体" panose="02010600030101010101" pitchFamily="2" charset="-122"/>
                <a:ea typeface="宋体" panose="02010600030101010101" pitchFamily="2" charset="-122"/>
              </a:rPr>
              <a:t>2'}" </a:t>
            </a:r>
            <a:r>
              <a:rPr lang="en-US" sz="1600" dirty="0">
                <a:latin typeface="宋体" panose="02010600030101010101" pitchFamily="2" charset="-122"/>
                <a:ea typeface="宋体" panose="02010600030101010101" pitchFamily="2" charset="-122"/>
              </a:rPr>
              <a:t>var="mg2"/&gt;</a:t>
            </a:r>
            <a:endParaRPr lang="en-US" sz="1600" dirty="0">
              <a:latin typeface="宋体" panose="02010600030101010101" pitchFamily="2" charset="-122"/>
              <a:ea typeface="宋体" panose="02010600030101010101" pitchFamily="2" charset="-122"/>
            </a:endParaRPr>
          </a:p>
          <a:p>
            <a:r>
              <a:rPr lang="en-US" sz="1600" dirty="0">
                <a:latin typeface="宋体" panose="02010600030101010101" pitchFamily="2" charset="-122"/>
                <a:ea typeface="宋体" panose="02010600030101010101" pitchFamily="2" charset="-122"/>
              </a:rPr>
              <a:t>    &lt;s:property value="mg2"/&gt; </a:t>
            </a:r>
            <a:endParaRPr lang="en-US" sz="1400" b="1" dirty="0">
              <a:solidFill>
                <a:srgbClr val="FF0000"/>
              </a:solidFill>
              <a:latin typeface="Times New Roman" panose="02020603050405020304" pitchFamily="18" charset="0"/>
            </a:endParaRPr>
          </a:p>
          <a:p>
            <a:r>
              <a:rPr lang="en-US" sz="1400" b="1" dirty="0">
                <a:latin typeface="Times New Roman" panose="02020603050405020304" pitchFamily="18" charset="0"/>
              </a:rPr>
              <a:t>     </a:t>
            </a:r>
            <a:endParaRPr lang="en-US" sz="1400" b="1" dirty="0">
              <a:latin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A000120140530A23PPBG">
  <a:themeElements>
    <a:clrScheme name="自定义 1">
      <a:dk1>
        <a:srgbClr val="3F3F3F"/>
      </a:dk1>
      <a:lt1>
        <a:sysClr val="window" lastClr="FFFFFF"/>
      </a:lt1>
      <a:dk2>
        <a:srgbClr val="3F3F3F"/>
      </a:dk2>
      <a:lt2>
        <a:srgbClr val="FFFFFF"/>
      </a:lt2>
      <a:accent1>
        <a:srgbClr val="76AA30"/>
      </a:accent1>
      <a:accent2>
        <a:srgbClr val="BED15D"/>
      </a:accent2>
      <a:accent3>
        <a:srgbClr val="38A68C"/>
      </a:accent3>
      <a:accent4>
        <a:srgbClr val="C5BE27"/>
      </a:accent4>
      <a:accent5>
        <a:srgbClr val="555835"/>
      </a:accent5>
      <a:accent6>
        <a:srgbClr val="3AA5BA"/>
      </a:accent6>
      <a:hlink>
        <a:srgbClr val="0070C0"/>
      </a:hlink>
      <a:folHlink>
        <a:srgbClr val="7F7F7F"/>
      </a:folHlink>
    </a:clrScheme>
    <a:fontScheme name="KSO主题5">
      <a:majorFont>
        <a:latin typeface="Calibri Light"/>
        <a:ea typeface="微软雅黑"/>
        <a:cs typeface=""/>
      </a:majorFont>
      <a:minorFont>
        <a:latin typeface="Calibr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A000120140530A23PPBG</Template>
  <TotalTime>0</TotalTime>
  <Words>50270</Words>
  <Application>WPS 演示</Application>
  <PresentationFormat>全屏显示(4:3)</PresentationFormat>
  <Paragraphs>2344</Paragraphs>
  <Slides>192</Slides>
  <Notes>2</Notes>
  <HiddenSlides>0</HiddenSlides>
  <MMClips>3</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11</vt:i4>
      </vt:variant>
      <vt:variant>
        <vt:lpstr>幻灯片标题</vt:lpstr>
      </vt:variant>
      <vt:variant>
        <vt:i4>192</vt:i4>
      </vt:variant>
    </vt:vector>
  </HeadingPairs>
  <TitlesOfParts>
    <vt:vector size="217" baseType="lpstr">
      <vt:lpstr>Arial</vt:lpstr>
      <vt:lpstr>宋体</vt:lpstr>
      <vt:lpstr>Wingdings</vt:lpstr>
      <vt:lpstr>微软雅黑</vt:lpstr>
      <vt:lpstr>华文中宋</vt:lpstr>
      <vt:lpstr>幼圆</vt:lpstr>
      <vt:lpstr>Baskerville Old Face</vt:lpstr>
      <vt:lpstr>Calibri</vt:lpstr>
      <vt:lpstr>Arial Unicode MS</vt:lpstr>
      <vt:lpstr>Times New Roman</vt:lpstr>
      <vt:lpstr>Arial</vt:lpstr>
      <vt:lpstr>Courier New</vt:lpstr>
      <vt:lpstr>Calibri</vt:lpstr>
      <vt:lpstr>A000120140530A23PPBG</vt:lpstr>
      <vt:lpstr>Package</vt:lpstr>
      <vt:lpstr>Package</vt:lpstr>
      <vt:lpstr>Package</vt:lpstr>
      <vt:lpstr>PBrush</vt:lpstr>
      <vt:lpstr>PBrush</vt:lpstr>
      <vt:lpstr>PBrush</vt:lpstr>
      <vt:lpstr>PBrush</vt:lpstr>
      <vt:lpstr>PBrush</vt:lpstr>
      <vt:lpstr>PBrush</vt:lpstr>
      <vt:lpstr>PBrush</vt:lpstr>
      <vt:lpstr>PBrush</vt:lpstr>
      <vt:lpstr>Struts2</vt:lpstr>
      <vt:lpstr>MVC设计模式</vt:lpstr>
      <vt:lpstr>Apache Struts2简介</vt:lpstr>
      <vt:lpstr>Apache Struts2概述</vt:lpstr>
      <vt:lpstr>获取Struts2</vt:lpstr>
      <vt:lpstr>Struts2需要的jar文件</vt:lpstr>
      <vt:lpstr>Struts2初体验</vt:lpstr>
      <vt:lpstr>编写JSP页面</vt:lpstr>
      <vt:lpstr>编写Action 服务器端处理逻辑</vt:lpstr>
      <vt:lpstr>配置Struts2核心控制器</vt:lpstr>
      <vt:lpstr>配置struts.xml</vt:lpstr>
      <vt:lpstr>Struts2处理流程</vt:lpstr>
      <vt:lpstr>StrutsPrepareAndExecuteFilter(简介)</vt:lpstr>
      <vt:lpstr>StrutsPrepareAndExecuteFilter(源码剖析)</vt:lpstr>
      <vt:lpstr>Dispatcher(源码剖析) </vt:lpstr>
      <vt:lpstr>Dispatcher(源码剖析) </vt:lpstr>
      <vt:lpstr>StrutsPrepareAndExecuteFilter(源码剖析)</vt:lpstr>
      <vt:lpstr>StrutsPrepareAndExecuteFilter(源码剖析)</vt:lpstr>
      <vt:lpstr>访问Action类</vt:lpstr>
      <vt:lpstr>Action实例</vt:lpstr>
      <vt:lpstr>使用通配符配置Action</vt:lpstr>
      <vt:lpstr>使用通配符配置Action</vt:lpstr>
      <vt:lpstr>Action的动态方法调用</vt:lpstr>
      <vt:lpstr>配置Action默认处理类</vt:lpstr>
      <vt:lpstr>配置默认Action</vt:lpstr>
      <vt:lpstr>全局结果和异常映射</vt:lpstr>
      <vt:lpstr>Struts2中指定多个配置文件</vt:lpstr>
      <vt:lpstr>Struts2处理请求后缀机制</vt:lpstr>
      <vt:lpstr>Struts2配置常量顺序</vt:lpstr>
      <vt:lpstr>Struts2的resultType</vt:lpstr>
      <vt:lpstr>resultType之dispatcher</vt:lpstr>
      <vt:lpstr>resultType之redirect</vt:lpstr>
      <vt:lpstr>resultType之redirectAction</vt:lpstr>
      <vt:lpstr>其他resultType</vt:lpstr>
      <vt:lpstr>其他resultType</vt:lpstr>
      <vt:lpstr>其他resultType</vt:lpstr>
      <vt:lpstr>Struts2 Action接受请求参数</vt:lpstr>
      <vt:lpstr>属性方式</vt:lpstr>
      <vt:lpstr>JavaBean方式</vt:lpstr>
      <vt:lpstr>ModelDriven接口</vt:lpstr>
      <vt:lpstr>类型转换与Collection配合使用</vt:lpstr>
      <vt:lpstr>类型转换与Map配合使用</vt:lpstr>
      <vt:lpstr>Struts2内建类型转换器</vt:lpstr>
      <vt:lpstr>定制类型转换器</vt:lpstr>
      <vt:lpstr>自定义类型转换器</vt:lpstr>
      <vt:lpstr>自定义类型转换器</vt:lpstr>
      <vt:lpstr>自定义全局类型转换器</vt:lpstr>
      <vt:lpstr>类型转换中的错误处理</vt:lpstr>
      <vt:lpstr> Action与Servlet API解耦合</vt:lpstr>
      <vt:lpstr>Action直接访问Servlet API</vt:lpstr>
      <vt:lpstr>Action直接访问Servlet API</vt:lpstr>
      <vt:lpstr>struts常量配置</vt:lpstr>
      <vt:lpstr>struts常量配置</vt:lpstr>
      <vt:lpstr>struts常量配置</vt:lpstr>
      <vt:lpstr>struts常量配置</vt:lpstr>
      <vt:lpstr>拦截器所处的位置</vt:lpstr>
      <vt:lpstr>拦截器执行原理及执行顺序</vt:lpstr>
      <vt:lpstr>拦截器初识</vt:lpstr>
      <vt:lpstr>拦截器执行原理</vt:lpstr>
      <vt:lpstr>拦截器执行原理</vt:lpstr>
      <vt:lpstr>自带的拦截器</vt:lpstr>
      <vt:lpstr>自带的拦截器</vt:lpstr>
      <vt:lpstr>自带的拦截器</vt:lpstr>
      <vt:lpstr>自定义拦截器</vt:lpstr>
      <vt:lpstr>实现拦截器类</vt:lpstr>
      <vt:lpstr>实现拦截器类</vt:lpstr>
      <vt:lpstr>定义和引用拦截器</vt:lpstr>
      <vt:lpstr>过滤器和拦截器的区别</vt:lpstr>
      <vt:lpstr>文件上传</vt:lpstr>
      <vt:lpstr>Basic Usage</vt:lpstr>
      <vt:lpstr>上传细节</vt:lpstr>
      <vt:lpstr>最大限制</vt:lpstr>
      <vt:lpstr>文件上传拦截器</vt:lpstr>
      <vt:lpstr>文件上传拦截器</vt:lpstr>
      <vt:lpstr>上传错误提示</vt:lpstr>
      <vt:lpstr>自定义错误提示</vt:lpstr>
      <vt:lpstr>多文件上传</vt:lpstr>
      <vt:lpstr>文件下载</vt:lpstr>
      <vt:lpstr>下载案例-图片</vt:lpstr>
      <vt:lpstr>contentType</vt:lpstr>
      <vt:lpstr>OGNL简介</vt:lpstr>
      <vt:lpstr>OGNL的API</vt:lpstr>
      <vt:lpstr>Struts2中的ValueStack（值栈）</vt:lpstr>
      <vt:lpstr>Struts2中的ValueStack（值栈）</vt:lpstr>
      <vt:lpstr>Struts2中的ValueStack（值栈）</vt:lpstr>
      <vt:lpstr>Struts2中的ValueStack（值栈）</vt:lpstr>
      <vt:lpstr>值栈ValueStack的原理与生命周期</vt:lpstr>
      <vt:lpstr>Struts2中的ValueStack（值栈）</vt:lpstr>
      <vt:lpstr>理解OGNL Context</vt:lpstr>
      <vt:lpstr>理解ActionContext</vt:lpstr>
      <vt:lpstr>OGNL表达式之#号</vt:lpstr>
      <vt:lpstr>OGNL表达式之#号</vt:lpstr>
      <vt:lpstr>OGNL表达式之#号</vt:lpstr>
      <vt:lpstr>OGNL表达式之$号</vt:lpstr>
      <vt:lpstr>OGNL表达式之$号</vt:lpstr>
      <vt:lpstr>OGNL表达式之%号</vt:lpstr>
      <vt:lpstr>Struts2标签</vt:lpstr>
      <vt:lpstr>property标签</vt:lpstr>
      <vt:lpstr>set标签</vt:lpstr>
      <vt:lpstr>push标签</vt:lpstr>
      <vt:lpstr>bean标签</vt:lpstr>
      <vt:lpstr>iterator标签</vt:lpstr>
      <vt:lpstr>iterator标签</vt:lpstr>
      <vt:lpstr>if/elseif/else标签</vt:lpstr>
      <vt:lpstr>url标签</vt:lpstr>
      <vt:lpstr>ognl操作集合</vt:lpstr>
      <vt:lpstr>ognl操作集合</vt:lpstr>
      <vt:lpstr>ognl操作集合</vt:lpstr>
      <vt:lpstr>UI标签</vt:lpstr>
      <vt:lpstr>UI标签</vt:lpstr>
      <vt:lpstr>form 标签</vt:lpstr>
      <vt:lpstr>textfield &amp; password &amp; hidden标签</vt:lpstr>
      <vt:lpstr>submit标签</vt:lpstr>
      <vt:lpstr>reset标签</vt:lpstr>
      <vt:lpstr>textarea 标签</vt:lpstr>
      <vt:lpstr>checkbox标签</vt:lpstr>
      <vt:lpstr>checkboxlist</vt:lpstr>
      <vt:lpstr>checkboxlist</vt:lpstr>
      <vt:lpstr>checkboxlist</vt:lpstr>
      <vt:lpstr>radio标签</vt:lpstr>
      <vt:lpstr>select 标签</vt:lpstr>
      <vt:lpstr>select标签</vt:lpstr>
      <vt:lpstr>s:doubleselect标签</vt:lpstr>
      <vt:lpstr>主题</vt:lpstr>
      <vt:lpstr>主题</vt:lpstr>
      <vt:lpstr>Ajax</vt:lpstr>
      <vt:lpstr>PowerPoint 演示文稿</vt:lpstr>
      <vt:lpstr>Ajax-struts2-json-plugin</vt:lpstr>
      <vt:lpstr>Ajax-struts2-json-plugin</vt:lpstr>
      <vt:lpstr>Struts2注解</vt:lpstr>
      <vt:lpstr>Struts2注解</vt:lpstr>
      <vt:lpstr>Struts2注解-默认结果路径</vt:lpstr>
      <vt:lpstr>Struts2注解-定制结果路径</vt:lpstr>
      <vt:lpstr>Struts2注解-定制结果路径</vt:lpstr>
      <vt:lpstr>Struts2注解案例</vt:lpstr>
      <vt:lpstr>基于注解的动态方法访问</vt:lpstr>
      <vt:lpstr>Struts2数据验证</vt:lpstr>
      <vt:lpstr>Struts2数据验证</vt:lpstr>
      <vt:lpstr>ActionSupport编码验证</vt:lpstr>
      <vt:lpstr>ActionSupport编码验证</vt:lpstr>
      <vt:lpstr>.ftl文件</vt:lpstr>
      <vt:lpstr>Struts2校验器源码分析</vt:lpstr>
      <vt:lpstr>ActionSupport业务中校验</vt:lpstr>
      <vt:lpstr>使用验证框架(xml)实现验证</vt:lpstr>
      <vt:lpstr>validation.xml</vt:lpstr>
      <vt:lpstr>使用验证框架(xml)实现验证</vt:lpstr>
      <vt:lpstr>Struts2内置的数据校验器</vt:lpstr>
      <vt:lpstr>Struts2内置的数据校验器(详解)</vt:lpstr>
      <vt:lpstr>Struts2内置的数据校验器(详解)</vt:lpstr>
      <vt:lpstr>Struts2内置的数据校验器校验规则配置</vt:lpstr>
      <vt:lpstr>Struts2内置的数据校验器校验规则配置</vt:lpstr>
      <vt:lpstr>Struts2内置的数据校验器校验规则配置</vt:lpstr>
      <vt:lpstr>Java程序国际化</vt:lpstr>
      <vt:lpstr>应用程序国际化</vt:lpstr>
      <vt:lpstr>应用程序国际化</vt:lpstr>
      <vt:lpstr>应用程序国际化</vt:lpstr>
      <vt:lpstr>应用程序国际化</vt:lpstr>
      <vt:lpstr>应用程序国际化</vt:lpstr>
      <vt:lpstr>应用程序国际化</vt:lpstr>
      <vt:lpstr>Struts2国际化</vt:lpstr>
      <vt:lpstr>Struts2的国际化入门</vt:lpstr>
      <vt:lpstr>Struts2的国际化入门</vt:lpstr>
      <vt:lpstr>Struts2的国际化入门</vt:lpstr>
      <vt:lpstr>国际化案例-登录</vt:lpstr>
      <vt:lpstr>国际化案例-登录</vt:lpstr>
      <vt:lpstr>国际化案例-登录</vt:lpstr>
      <vt:lpstr>国际化案例升级</vt:lpstr>
      <vt:lpstr>参数化国际化字符串（带有占位符）</vt:lpstr>
      <vt:lpstr>参数化国际化字符串（带有占位符）</vt:lpstr>
      <vt:lpstr>中英文切换</vt:lpstr>
      <vt:lpstr>实现中英文切换</vt:lpstr>
      <vt:lpstr>实现中英文切换</vt:lpstr>
      <vt:lpstr>实现中英文切换</vt:lpstr>
      <vt:lpstr>防止重复提交</vt:lpstr>
      <vt:lpstr>重复提交概述</vt:lpstr>
      <vt:lpstr>在前端解决重复提交</vt:lpstr>
      <vt:lpstr>利用Session防止表单重复提交</vt:lpstr>
      <vt:lpstr>防重复提交实现案例</vt:lpstr>
      <vt:lpstr>防重复提交实现案例</vt:lpstr>
      <vt:lpstr>防重复提交实现案例</vt:lpstr>
      <vt:lpstr>Struts2中的防表单提交</vt:lpstr>
      <vt:lpstr>Struts2解决方案</vt:lpstr>
      <vt:lpstr>struts2处理防止重复提交</vt:lpstr>
      <vt:lpstr>Struts2面试题</vt:lpstr>
      <vt:lpstr>Struts2面试题</vt:lpstr>
      <vt:lpstr>JFreechart-图表技术</vt:lpstr>
      <vt:lpstr>Struts2与JFreeChart整合</vt:lpstr>
      <vt:lpstr>jfreechart-default</vt:lpstr>
      <vt:lpstr>生成饼状图</vt:lpstr>
      <vt:lpstr>生成折线图</vt:lpstr>
      <vt:lpstr>中文乱码问题</vt:lpstr>
      <vt:lpstr>未完待续</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dc:creator>
  <cp:lastModifiedBy>86173</cp:lastModifiedBy>
  <cp:revision>1854</cp:revision>
  <dcterms:created xsi:type="dcterms:W3CDTF">2016-11-18T00:49:00Z</dcterms:created>
  <dcterms:modified xsi:type="dcterms:W3CDTF">2021-04-12T01:47:59Z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